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9EDD-CC55-C643-BAE6-E0434015562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F05E-5AFE-2946-8EB8-26E68955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5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3B5EE94-03B6-4E43-9D02-290EEAE68952}" type="slidenum">
              <a:rPr lang="en-US" sz="1100"/>
              <a:pPr algn="r"/>
              <a:t>1</a:t>
            </a:fld>
            <a:endParaRPr lang="en-US" sz="1100"/>
          </a:p>
        </p:txBody>
      </p:sp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BF49A35-8D4D-BC49-A061-7096088DB634}" type="slidenum">
              <a:rPr lang="en-US" sz="1100"/>
              <a:pPr algn="r"/>
              <a:t>10</a:t>
            </a:fld>
            <a:endParaRPr lang="en-US" sz="1100"/>
          </a:p>
        </p:txBody>
      </p:sp>
      <p:sp>
        <p:nvSpPr>
          <p:cNvPr id="405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0F0C6D56-FEBD-2D40-B4B9-932B452D12C8}" type="slidenum">
              <a:rPr lang="en-US" sz="1100"/>
              <a:pPr algn="r"/>
              <a:t>11</a:t>
            </a:fld>
            <a:endParaRPr lang="en-US" sz="1100"/>
          </a:p>
        </p:txBody>
      </p:sp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18602F5-5A8E-A64F-AFF6-9B21677BCBA8}" type="slidenum">
              <a:rPr lang="en-US" sz="1100"/>
              <a:pPr algn="r"/>
              <a:t>13</a:t>
            </a:fld>
            <a:endParaRPr lang="en-US" sz="1100"/>
          </a:p>
        </p:txBody>
      </p:sp>
      <p:sp>
        <p:nvSpPr>
          <p:cNvPr id="41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834B2198-4EF9-5549-96C1-9FF650AD8D79}" type="slidenum">
              <a:rPr lang="en-US" sz="1100"/>
              <a:pPr algn="r"/>
              <a:t>14</a:t>
            </a:fld>
            <a:endParaRPr lang="en-US" sz="1100"/>
          </a:p>
        </p:txBody>
      </p:sp>
      <p:sp>
        <p:nvSpPr>
          <p:cNvPr id="413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08E2C164-BBD1-944B-9AAA-22E5E04B3550}" type="slidenum">
              <a:rPr lang="en-US" sz="1100"/>
              <a:pPr algn="r"/>
              <a:t>15</a:t>
            </a:fld>
            <a:endParaRPr lang="en-US" sz="1100"/>
          </a:p>
        </p:txBody>
      </p:sp>
      <p:sp>
        <p:nvSpPr>
          <p:cNvPr id="415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D191C3BB-F06B-A84B-8FAB-7D4873D26F0B}" type="slidenum">
              <a:rPr lang="en-US" sz="1100"/>
              <a:pPr algn="r"/>
              <a:t>16</a:t>
            </a:fld>
            <a:endParaRPr lang="en-US" sz="1100"/>
          </a:p>
        </p:txBody>
      </p:sp>
      <p:sp>
        <p:nvSpPr>
          <p:cNvPr id="417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5F09460-994C-F348-A79A-43EBB1DDB8AF}" type="slidenum">
              <a:rPr lang="en-US" sz="1100"/>
              <a:pPr algn="r"/>
              <a:t>17</a:t>
            </a:fld>
            <a:endParaRPr lang="en-US" sz="1100"/>
          </a:p>
        </p:txBody>
      </p:sp>
      <p:sp>
        <p:nvSpPr>
          <p:cNvPr id="419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11EB985-40A4-2C46-B761-3F9B500A23FF}" type="slidenum">
              <a:rPr lang="en-US" sz="1100"/>
              <a:pPr algn="r"/>
              <a:t>2</a:t>
            </a:fld>
            <a:endParaRPr lang="en-US" sz="1100"/>
          </a:p>
        </p:txBody>
      </p:sp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3386B56-F030-434B-A902-37F3E3D9B50F}" type="slidenum">
              <a:rPr lang="en-US" sz="1100"/>
              <a:pPr algn="r"/>
              <a:t>3</a:t>
            </a:fld>
            <a:endParaRPr lang="en-US" sz="1100"/>
          </a:p>
        </p:txBody>
      </p:sp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E2D6D23-F52D-6D42-A8E4-E378751E0897}" type="slidenum">
              <a:rPr lang="en-US" sz="1100"/>
              <a:pPr algn="r"/>
              <a:t>4</a:t>
            </a:fld>
            <a:endParaRPr lang="en-US" sz="1100"/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DEF46076-4B78-C84D-A32F-3CB6841836D7}" type="slidenum">
              <a:rPr lang="en-US" sz="1100"/>
              <a:pPr algn="r"/>
              <a:t>5</a:t>
            </a:fld>
            <a:endParaRPr lang="en-US" sz="1100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5D932E7-0FA8-6344-8173-DB9410E103BA}" type="slidenum">
              <a:rPr lang="en-US" sz="1100"/>
              <a:pPr algn="r"/>
              <a:t>7</a:t>
            </a:fld>
            <a:endParaRPr lang="en-US" sz="1100"/>
          </a:p>
        </p:txBody>
      </p:sp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D89036E-5E67-0149-9602-C4A0F695D6D8}" type="slidenum">
              <a:rPr lang="en-US" sz="1100"/>
              <a:pPr algn="r"/>
              <a:t>8</a:t>
            </a:fld>
            <a:endParaRPr lang="en-US" sz="1100"/>
          </a:p>
        </p:txBody>
      </p:sp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 txBox="1">
            <a:spLocks noGrp="1" noChangeArrowheads="1"/>
          </p:cNvSpPr>
          <p:nvPr/>
        </p:nvSpPr>
        <p:spPr bwMode="auto">
          <a:xfrm>
            <a:off x="3857626" y="8708647"/>
            <a:ext cx="3000375" cy="4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982" tIns="43492" rIns="86982" bIns="43492" anchor="b"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FE06186-183C-8442-BEC5-819D5699764D}" type="slidenum">
              <a:rPr lang="en-US" sz="1100"/>
              <a:pPr algn="r"/>
              <a:t>9</a:t>
            </a:fld>
            <a:endParaRPr lang="en-US" sz="1100"/>
          </a:p>
        </p:txBody>
      </p:sp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8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1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87B6-EAC3-644E-9BD5-9E1D98C2DC4C}" type="datetimeFigureOut">
              <a:rPr lang="en-US" smtClean="0"/>
              <a:t>2016-08-28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E7FB5-2D21-1542-967F-D37BA932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605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8605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86054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4000" b="1" i="1"/>
              <a:t>Tangents to a circle</a:t>
            </a:r>
          </a:p>
        </p:txBody>
      </p:sp>
      <p:sp>
        <p:nvSpPr>
          <p:cNvPr id="386055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There are four main properties of circle that we need to look at. One of these properties is the </a:t>
            </a:r>
            <a:r>
              <a:rPr lang="en-CA" b="1" i="1">
                <a:solidFill>
                  <a:srgbClr val="FF0000"/>
                </a:solidFill>
              </a:rPr>
              <a:t>Tangent – Radius Property.</a:t>
            </a:r>
          </a:p>
        </p:txBody>
      </p:sp>
      <p:sp>
        <p:nvSpPr>
          <p:cNvPr id="386056" name="Text Box 38"/>
          <p:cNvSpPr txBox="1">
            <a:spLocks noChangeArrowheads="1"/>
          </p:cNvSpPr>
          <p:nvPr/>
        </p:nvSpPr>
        <p:spPr bwMode="auto">
          <a:xfrm>
            <a:off x="457200" y="2286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b="1" i="1"/>
              <a:t>Tangent</a:t>
            </a:r>
            <a:r>
              <a:rPr lang="en-CA"/>
              <a:t>: a line that intersects a circle at only </a:t>
            </a:r>
            <a:r>
              <a:rPr lang="en-CA" b="1" i="1" u="sng">
                <a:solidFill>
                  <a:srgbClr val="FF0000"/>
                </a:solidFill>
              </a:rPr>
              <a:t>one</a:t>
            </a:r>
            <a:r>
              <a:rPr lang="en-CA"/>
              <a:t> point.</a:t>
            </a:r>
          </a:p>
        </p:txBody>
      </p:sp>
      <p:sp>
        <p:nvSpPr>
          <p:cNvPr id="386057" name="AutoShape 39"/>
          <p:cNvSpPr>
            <a:spLocks noChangeArrowheads="1"/>
          </p:cNvSpPr>
          <p:nvPr/>
        </p:nvSpPr>
        <p:spPr bwMode="auto">
          <a:xfrm>
            <a:off x="304800" y="2286000"/>
            <a:ext cx="8458200" cy="5334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8" name="Oval 40"/>
          <p:cNvSpPr>
            <a:spLocks noChangeArrowheads="1"/>
          </p:cNvSpPr>
          <p:nvPr/>
        </p:nvSpPr>
        <p:spPr bwMode="auto">
          <a:xfrm>
            <a:off x="762000" y="3657600"/>
            <a:ext cx="1295400" cy="12192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9" name="Oval 41"/>
          <p:cNvSpPr>
            <a:spLocks noChangeArrowheads="1"/>
          </p:cNvSpPr>
          <p:nvPr/>
        </p:nvSpPr>
        <p:spPr bwMode="auto">
          <a:xfrm>
            <a:off x="2514600" y="3657600"/>
            <a:ext cx="1295400" cy="12192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0" name="Oval 42"/>
          <p:cNvSpPr>
            <a:spLocks noChangeArrowheads="1"/>
          </p:cNvSpPr>
          <p:nvPr/>
        </p:nvSpPr>
        <p:spPr bwMode="auto">
          <a:xfrm>
            <a:off x="4267200" y="3657600"/>
            <a:ext cx="1295400" cy="12192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1" name="Oval 43"/>
          <p:cNvSpPr>
            <a:spLocks noChangeArrowheads="1"/>
          </p:cNvSpPr>
          <p:nvPr/>
        </p:nvSpPr>
        <p:spPr bwMode="auto">
          <a:xfrm>
            <a:off x="6781800" y="3733800"/>
            <a:ext cx="1295400" cy="1219200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2" name="Line 44"/>
          <p:cNvSpPr>
            <a:spLocks noChangeShapeType="1"/>
          </p:cNvSpPr>
          <p:nvPr/>
        </p:nvSpPr>
        <p:spPr bwMode="auto">
          <a:xfrm flipH="1">
            <a:off x="685800" y="3429000"/>
            <a:ext cx="1219200" cy="137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3" name="Line 45"/>
          <p:cNvSpPr>
            <a:spLocks noChangeShapeType="1"/>
          </p:cNvSpPr>
          <p:nvPr/>
        </p:nvSpPr>
        <p:spPr bwMode="auto">
          <a:xfrm flipH="1">
            <a:off x="2362200" y="4191000"/>
            <a:ext cx="1676400" cy="76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4" name="Line 46"/>
          <p:cNvSpPr>
            <a:spLocks noChangeShapeType="1"/>
          </p:cNvSpPr>
          <p:nvPr/>
        </p:nvSpPr>
        <p:spPr bwMode="auto">
          <a:xfrm>
            <a:off x="4267200" y="3886200"/>
            <a:ext cx="381000" cy="1143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5" name="Text Box 47"/>
          <p:cNvSpPr txBox="1">
            <a:spLocks noChangeArrowheads="1"/>
          </p:cNvSpPr>
          <p:nvPr/>
        </p:nvSpPr>
        <p:spPr bwMode="auto">
          <a:xfrm>
            <a:off x="914400" y="2971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All of these are </a:t>
            </a:r>
            <a:r>
              <a:rPr lang="en-CA" b="1">
                <a:solidFill>
                  <a:srgbClr val="FF0000"/>
                </a:solidFill>
              </a:rPr>
              <a:t>NOT</a:t>
            </a:r>
            <a:r>
              <a:rPr lang="en-CA"/>
              <a:t> tangents</a:t>
            </a:r>
          </a:p>
        </p:txBody>
      </p:sp>
      <p:sp>
        <p:nvSpPr>
          <p:cNvPr id="386066" name="Line 48"/>
          <p:cNvSpPr>
            <a:spLocks noChangeShapeType="1"/>
          </p:cNvSpPr>
          <p:nvPr/>
        </p:nvSpPr>
        <p:spPr bwMode="auto">
          <a:xfrm flipH="1">
            <a:off x="7315200" y="4038600"/>
            <a:ext cx="1219200" cy="137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7" name="Rectangle 50"/>
          <p:cNvSpPr>
            <a:spLocks noChangeArrowheads="1"/>
          </p:cNvSpPr>
          <p:nvPr/>
        </p:nvSpPr>
        <p:spPr bwMode="auto">
          <a:xfrm>
            <a:off x="6553200" y="29718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FF0000"/>
                </a:solidFill>
              </a:rPr>
              <a:t>IS A</a:t>
            </a:r>
            <a:r>
              <a:rPr lang="en-CA"/>
              <a:t> tangents</a:t>
            </a:r>
          </a:p>
        </p:txBody>
      </p:sp>
      <p:sp>
        <p:nvSpPr>
          <p:cNvPr id="386068" name="Oval 51"/>
          <p:cNvSpPr>
            <a:spLocks noChangeArrowheads="1"/>
          </p:cNvSpPr>
          <p:nvPr/>
        </p:nvSpPr>
        <p:spPr bwMode="auto">
          <a:xfrm>
            <a:off x="7848600" y="47244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Text Box 53"/>
          <p:cNvSpPr txBox="1">
            <a:spLocks noChangeArrowheads="1"/>
          </p:cNvSpPr>
          <p:nvPr/>
        </p:nvSpPr>
        <p:spPr bwMode="auto">
          <a:xfrm>
            <a:off x="152400" y="603567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The place ( the point ) where the tangent intersects the circle is called the </a:t>
            </a:r>
            <a:r>
              <a:rPr lang="en-CA" b="1" i="1">
                <a:solidFill>
                  <a:srgbClr val="FF0000"/>
                </a:solidFill>
              </a:rPr>
              <a:t>POINT OF TANGENCY</a:t>
            </a:r>
          </a:p>
        </p:txBody>
      </p:sp>
      <p:sp>
        <p:nvSpPr>
          <p:cNvPr id="386070" name="Line 54"/>
          <p:cNvSpPr>
            <a:spLocks noChangeShapeType="1"/>
          </p:cNvSpPr>
          <p:nvPr/>
        </p:nvSpPr>
        <p:spPr bwMode="auto">
          <a:xfrm>
            <a:off x="5181600" y="6629400"/>
            <a:ext cx="3124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71" name="Line 55"/>
          <p:cNvSpPr>
            <a:spLocks noChangeShapeType="1"/>
          </p:cNvSpPr>
          <p:nvPr/>
        </p:nvSpPr>
        <p:spPr bwMode="auto">
          <a:xfrm flipH="1" flipV="1">
            <a:off x="7924800" y="5257800"/>
            <a:ext cx="381000" cy="137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72" name="Line 57"/>
          <p:cNvSpPr>
            <a:spLocks noChangeShapeType="1"/>
          </p:cNvSpPr>
          <p:nvPr/>
        </p:nvSpPr>
        <p:spPr bwMode="auto">
          <a:xfrm>
            <a:off x="6019800" y="3276600"/>
            <a:ext cx="0" cy="2362200"/>
          </a:xfrm>
          <a:prstGeom prst="line">
            <a:avLst/>
          </a:prstGeom>
          <a:noFill/>
          <a:ln w="38100" cap="sq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6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448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0448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04486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Chords in a Circle</a:t>
            </a:r>
          </a:p>
        </p:txBody>
      </p:sp>
      <p:sp>
        <p:nvSpPr>
          <p:cNvPr id="625672" name="Text Box 8"/>
          <p:cNvSpPr txBox="1">
            <a:spLocks noChangeArrowheads="1"/>
          </p:cNvSpPr>
          <p:nvPr/>
        </p:nvSpPr>
        <p:spPr bwMode="auto">
          <a:xfrm>
            <a:off x="533400" y="1447800"/>
            <a:ext cx="8610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800" b="1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Perpendicular to Chord Property 3</a:t>
            </a:r>
          </a:p>
        </p:txBody>
      </p:sp>
      <p:pic>
        <p:nvPicPr>
          <p:cNvPr id="40448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153400" cy="2671763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9" name="Text Box 11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394: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129717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653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0653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06534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Chords in a Circle</a:t>
            </a:r>
          </a:p>
        </p:txBody>
      </p:sp>
      <p:sp>
        <p:nvSpPr>
          <p:cNvPr id="406535" name="Text Box 10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396: Math Makes Sense 9</a:t>
            </a:r>
          </a:p>
        </p:txBody>
      </p:sp>
      <p:pic>
        <p:nvPicPr>
          <p:cNvPr id="4065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4953000" cy="416718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990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65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330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9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0857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7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08580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08581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397 - 399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3, 4, 5, 6, 7, 10</a:t>
            </a:r>
          </a:p>
        </p:txBody>
      </p:sp>
      <p:sp>
        <p:nvSpPr>
          <p:cNvPr id="408582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83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84" name="Text Box 9"/>
          <p:cNvSpPr txBox="1">
            <a:spLocks noChangeArrowheads="1"/>
          </p:cNvSpPr>
          <p:nvPr/>
        </p:nvSpPr>
        <p:spPr bwMode="auto">
          <a:xfrm>
            <a:off x="6553200" y="5791200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Possibly a`s one day b`s the next</a:t>
            </a:r>
          </a:p>
        </p:txBody>
      </p:sp>
    </p:spTree>
    <p:extLst>
      <p:ext uri="{BB962C8B-B14F-4D97-AF65-F5344CB8AC3E}">
        <p14:creationId xmlns:p14="http://schemas.microsoft.com/office/powerpoint/2010/main" val="168368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2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1062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10630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Angles in a Circle</a:t>
            </a:r>
          </a:p>
        </p:txBody>
      </p:sp>
      <p:sp>
        <p:nvSpPr>
          <p:cNvPr id="410631" name="Text Box 8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405: Math Makes Sense 9</a:t>
            </a:r>
          </a:p>
        </p:txBody>
      </p:sp>
      <p:pic>
        <p:nvPicPr>
          <p:cNvPr id="4106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700338" cy="2938463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3" name="Text Box 13"/>
          <p:cNvSpPr txBox="1">
            <a:spLocks noChangeArrowheads="1"/>
          </p:cNvSpPr>
          <p:nvPr/>
        </p:nvSpPr>
        <p:spPr bwMode="auto">
          <a:xfrm>
            <a:off x="3733800" y="2362200"/>
            <a:ext cx="518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The 2 points A and B create 2 Arcs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CA"/>
              <a:t> The shorter arc AB is the </a:t>
            </a:r>
            <a:r>
              <a:rPr lang="en-CA" b="1" i="1">
                <a:solidFill>
                  <a:srgbClr val="FF0000"/>
                </a:solidFill>
              </a:rPr>
              <a:t>minor arc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CA"/>
              <a:t> The longer arc AB is the </a:t>
            </a:r>
            <a:r>
              <a:rPr lang="en-CA" b="1" i="1">
                <a:solidFill>
                  <a:srgbClr val="FF0000"/>
                </a:solidFill>
              </a:rPr>
              <a:t>major arc</a:t>
            </a:r>
          </a:p>
        </p:txBody>
      </p:sp>
    </p:spTree>
    <p:extLst>
      <p:ext uri="{BB962C8B-B14F-4D97-AF65-F5344CB8AC3E}">
        <p14:creationId xmlns:p14="http://schemas.microsoft.com/office/powerpoint/2010/main" val="40253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267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1267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12678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Angles in a Circle</a:t>
            </a:r>
          </a:p>
        </p:txBody>
      </p:sp>
      <p:sp>
        <p:nvSpPr>
          <p:cNvPr id="412679" name="Text Box 8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405: Math Makes Sense 9</a:t>
            </a:r>
          </a:p>
        </p:txBody>
      </p:sp>
      <p:pic>
        <p:nvPicPr>
          <p:cNvPr id="41268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905000"/>
            <a:ext cx="3240087" cy="373380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8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029200" cy="125253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8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029200" cy="129698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83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5029200" cy="976313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5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472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3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1472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5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14726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Angles in a Circle</a:t>
            </a:r>
          </a:p>
        </p:txBody>
      </p:sp>
      <p:sp>
        <p:nvSpPr>
          <p:cNvPr id="414727" name="Text Box 8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406: Math Makes Sense 9</a:t>
            </a:r>
          </a:p>
        </p:txBody>
      </p:sp>
      <p:pic>
        <p:nvPicPr>
          <p:cNvPr id="41472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153400" cy="335280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4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677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1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16772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3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16774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Angles in a Circle</a:t>
            </a:r>
          </a:p>
        </p:txBody>
      </p:sp>
      <p:sp>
        <p:nvSpPr>
          <p:cNvPr id="416775" name="Text Box 8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406: Math Makes Sense 9</a:t>
            </a:r>
          </a:p>
        </p:txBody>
      </p:sp>
      <p:pic>
        <p:nvPicPr>
          <p:cNvPr id="41677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8313"/>
            <a:ext cx="8305800" cy="3290887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881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1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1882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2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18822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Angles in a Circle</a:t>
            </a:r>
          </a:p>
        </p:txBody>
      </p:sp>
      <p:sp>
        <p:nvSpPr>
          <p:cNvPr id="418823" name="Text Box 8"/>
          <p:cNvSpPr txBox="1">
            <a:spLocks noChangeArrowheads="1"/>
          </p:cNvSpPr>
          <p:nvPr/>
        </p:nvSpPr>
        <p:spPr bwMode="auto">
          <a:xfrm>
            <a:off x="7086600" y="65532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406: Math Makes Sense 9</a:t>
            </a:r>
          </a:p>
        </p:txBody>
      </p:sp>
      <p:pic>
        <p:nvPicPr>
          <p:cNvPr id="41882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365760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5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2086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6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20868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420869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410 - 412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3, 4, 5, 6, 9, 11 </a:t>
            </a:r>
            <a:r>
              <a:rPr lang="en-CA" sz="2800">
                <a:solidFill>
                  <a:srgbClr val="FF0000"/>
                </a:solidFill>
              </a:rPr>
              <a:t>plus worksheet</a:t>
            </a:r>
          </a:p>
        </p:txBody>
      </p:sp>
      <p:sp>
        <p:nvSpPr>
          <p:cNvPr id="420870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809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09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8810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88102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4000" b="1" i="1"/>
              <a:t>Tangents to a circle</a:t>
            </a:r>
          </a:p>
        </p:txBody>
      </p:sp>
      <p:sp>
        <p:nvSpPr>
          <p:cNvPr id="388103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853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There is a special relationship between the Point of Tangency and the radius of the circle. When these two meet it creates a perpendicular line with the Tangent and the Radius. This is known as the </a:t>
            </a:r>
            <a:r>
              <a:rPr lang="en-CA" b="1" i="1">
                <a:solidFill>
                  <a:srgbClr val="FF0000"/>
                </a:solidFill>
              </a:rPr>
              <a:t>Tangent – Radius Property.</a:t>
            </a:r>
          </a:p>
        </p:txBody>
      </p:sp>
      <p:pic>
        <p:nvPicPr>
          <p:cNvPr id="38810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705600" cy="3559175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5" name="Text Box 32"/>
          <p:cNvSpPr txBox="1">
            <a:spLocks noChangeArrowheads="1"/>
          </p:cNvSpPr>
          <p:nvPr/>
        </p:nvSpPr>
        <p:spPr bwMode="auto">
          <a:xfrm>
            <a:off x="7086600" y="6629400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385: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135580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014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9014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90150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4000" b="1" i="1"/>
              <a:t>Tangents to a circle</a:t>
            </a:r>
          </a:p>
        </p:txBody>
      </p:sp>
      <p:pic>
        <p:nvPicPr>
          <p:cNvPr id="3901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15200" cy="465455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52" name="Text Box 13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386: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42229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219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19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9219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19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92198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4000" b="1" i="1"/>
              <a:t>Tangents to a circle</a:t>
            </a:r>
          </a:p>
        </p:txBody>
      </p:sp>
      <p:pic>
        <p:nvPicPr>
          <p:cNvPr id="39219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62800" cy="4924425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200" name="Text Box 10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386: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350360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Text Box 11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387: Math Makes Sense 9</a:t>
            </a:r>
          </a:p>
        </p:txBody>
      </p:sp>
      <p:pic>
        <p:nvPicPr>
          <p:cNvPr id="3942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438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5105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695700" cy="5019675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424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9424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94250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4000" b="1" i="1"/>
              <a:t>Tangents to a circle</a:t>
            </a:r>
          </a:p>
        </p:txBody>
      </p:sp>
    </p:spTree>
    <p:extLst>
      <p:ext uri="{BB962C8B-B14F-4D97-AF65-F5344CB8AC3E}">
        <p14:creationId xmlns:p14="http://schemas.microsoft.com/office/powerpoint/2010/main" val="28838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9629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96292" name="TextBox 12"/>
          <p:cNvSpPr txBox="1">
            <a:spLocks noChangeArrowheads="1"/>
          </p:cNvSpPr>
          <p:nvPr/>
        </p:nvSpPr>
        <p:spPr bwMode="auto">
          <a:xfrm>
            <a:off x="1828800" y="3048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Assessment</a:t>
            </a:r>
          </a:p>
        </p:txBody>
      </p:sp>
      <p:sp>
        <p:nvSpPr>
          <p:cNvPr id="396293" name="Text Box 6"/>
          <p:cNvSpPr txBox="1">
            <a:spLocks noChangeArrowheads="1"/>
          </p:cNvSpPr>
          <p:nvPr/>
        </p:nvSpPr>
        <p:spPr bwMode="auto">
          <a:xfrm>
            <a:off x="1219200" y="2319338"/>
            <a:ext cx="6629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4400"/>
              <a:t>Pages </a:t>
            </a:r>
          </a:p>
          <a:p>
            <a:pPr algn="ctr">
              <a:spcBef>
                <a:spcPct val="50000"/>
              </a:spcBef>
            </a:pPr>
            <a:r>
              <a:rPr lang="en-CA" sz="4400"/>
              <a:t>388 - 389</a:t>
            </a:r>
            <a:endParaRPr lang="en-CA" sz="3200"/>
          </a:p>
          <a:p>
            <a:pPr algn="ctr">
              <a:spcBef>
                <a:spcPct val="50000"/>
              </a:spcBef>
            </a:pPr>
            <a:r>
              <a:rPr lang="en-CA" sz="4400"/>
              <a:t>Numbers  </a:t>
            </a:r>
          </a:p>
          <a:p>
            <a:pPr algn="ctr">
              <a:spcBef>
                <a:spcPct val="50000"/>
              </a:spcBef>
            </a:pPr>
            <a:endParaRPr lang="en-CA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4400"/>
              <a:t>3 – 9 , 12, 13, 14</a:t>
            </a:r>
          </a:p>
        </p:txBody>
      </p:sp>
      <p:sp>
        <p:nvSpPr>
          <p:cNvPr id="396294" name="AutoShape 7"/>
          <p:cNvSpPr>
            <a:spLocks noChangeArrowheads="1"/>
          </p:cNvSpPr>
          <p:nvPr/>
        </p:nvSpPr>
        <p:spPr bwMode="auto">
          <a:xfrm>
            <a:off x="1219200" y="2209800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295" name="AutoShape 8"/>
          <p:cNvSpPr>
            <a:spLocks noChangeArrowheads="1"/>
          </p:cNvSpPr>
          <p:nvPr/>
        </p:nvSpPr>
        <p:spPr bwMode="auto">
          <a:xfrm>
            <a:off x="1219200" y="4300538"/>
            <a:ext cx="6629400" cy="990600"/>
          </a:xfrm>
          <a:prstGeom prst="roundRect">
            <a:avLst>
              <a:gd name="adj" fmla="val 16667"/>
            </a:avLst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3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39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398340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8341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398342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Chords in a Circle</a:t>
            </a:r>
          </a:p>
        </p:txBody>
      </p:sp>
      <p:sp>
        <p:nvSpPr>
          <p:cNvPr id="398343" name="Text Box 11"/>
          <p:cNvSpPr txBox="1">
            <a:spLocks noChangeArrowheads="1"/>
          </p:cNvSpPr>
          <p:nvPr/>
        </p:nvSpPr>
        <p:spPr bwMode="auto">
          <a:xfrm>
            <a:off x="304800" y="1371600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/>
              <a:t>A line segment that joins two points on a circle is a </a:t>
            </a:r>
            <a:r>
              <a:rPr lang="en-CA" b="1" i="1" u="sng">
                <a:solidFill>
                  <a:srgbClr val="FF0000"/>
                </a:solidFill>
              </a:rPr>
              <a:t>chord</a:t>
            </a:r>
            <a:r>
              <a:rPr lang="en-CA"/>
              <a:t>. A diameter of a circle is a chord through the center of the circle.</a:t>
            </a:r>
          </a:p>
          <a:p>
            <a:pPr>
              <a:spcBef>
                <a:spcPct val="50000"/>
              </a:spcBef>
            </a:pPr>
            <a:endParaRPr lang="en-CA"/>
          </a:p>
          <a:p>
            <a:pPr>
              <a:spcBef>
                <a:spcPct val="50000"/>
              </a:spcBef>
            </a:pPr>
            <a:r>
              <a:rPr lang="en-CA"/>
              <a:t>The chord, its perpendicular bisector, and the center of the circle are related.</a:t>
            </a:r>
          </a:p>
          <a:p>
            <a:pPr>
              <a:spcBef>
                <a:spcPct val="50000"/>
              </a:spcBef>
            </a:pPr>
            <a:endParaRPr lang="en-CA"/>
          </a:p>
          <a:p>
            <a:pPr>
              <a:spcBef>
                <a:spcPct val="50000"/>
              </a:spcBef>
            </a:pPr>
            <a:r>
              <a:rPr lang="en-CA"/>
              <a:t>A </a:t>
            </a:r>
            <a:r>
              <a:rPr lang="en-CA" b="1" i="1" u="sng">
                <a:solidFill>
                  <a:srgbClr val="FF0000"/>
                </a:solidFill>
              </a:rPr>
              <a:t>perpendicular bisector</a:t>
            </a:r>
            <a:r>
              <a:rPr lang="en-CA"/>
              <a:t> intersects a line segment at 90</a:t>
            </a:r>
            <a:r>
              <a:rPr lang="en-CA" baseline="30000"/>
              <a:t>0</a:t>
            </a:r>
            <a:r>
              <a:rPr lang="en-CA"/>
              <a:t> and divided the line segment into two equal parts</a:t>
            </a:r>
          </a:p>
        </p:txBody>
      </p:sp>
    </p:spTree>
    <p:extLst>
      <p:ext uri="{BB962C8B-B14F-4D97-AF65-F5344CB8AC3E}">
        <p14:creationId xmlns:p14="http://schemas.microsoft.com/office/powerpoint/2010/main" val="28433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038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7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0038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9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00390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Chords in a Circle</a:t>
            </a:r>
          </a:p>
        </p:txBody>
      </p:sp>
      <p:pic>
        <p:nvPicPr>
          <p:cNvPr id="4003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77200" cy="2655888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533400" y="1447800"/>
            <a:ext cx="8610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800" b="1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Perpendicular to Chord Property 1</a:t>
            </a:r>
          </a:p>
        </p:txBody>
      </p:sp>
      <p:sp>
        <p:nvSpPr>
          <p:cNvPr id="400393" name="Text Box 11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393: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238145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Line 3"/>
          <p:cNvSpPr>
            <a:spLocks noChangeShapeType="1"/>
          </p:cNvSpPr>
          <p:nvPr/>
        </p:nvSpPr>
        <p:spPr bwMode="auto">
          <a:xfrm>
            <a:off x="914400" y="923925"/>
            <a:ext cx="807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2434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ounded Rectangle 9"/>
          <p:cNvSpPr>
            <a:spLocks noChangeArrowheads="1"/>
          </p:cNvSpPr>
          <p:nvPr/>
        </p:nvSpPr>
        <p:spPr bwMode="auto">
          <a:xfrm>
            <a:off x="76200" y="152400"/>
            <a:ext cx="8991600" cy="1066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pic>
        <p:nvPicPr>
          <p:cNvPr id="402436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7" name="Rounded Rectangle 13"/>
          <p:cNvSpPr>
            <a:spLocks noChangeArrowheads="1"/>
          </p:cNvSpPr>
          <p:nvPr/>
        </p:nvSpPr>
        <p:spPr bwMode="auto">
          <a:xfrm>
            <a:off x="1676400" y="228600"/>
            <a:ext cx="72390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402438" name="TextBox 12"/>
          <p:cNvSpPr txBox="1">
            <a:spLocks noChangeArrowheads="1"/>
          </p:cNvSpPr>
          <p:nvPr/>
        </p:nvSpPr>
        <p:spPr bwMode="auto">
          <a:xfrm>
            <a:off x="1752600" y="212725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3600" b="1" i="1"/>
              <a:t>Properties of Chords in a Circle</a:t>
            </a:r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8610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CA" sz="2800" b="1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Perpendicular to Chord Property 2</a:t>
            </a:r>
          </a:p>
        </p:txBody>
      </p:sp>
      <p:pic>
        <p:nvPicPr>
          <p:cNvPr id="40244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772400" cy="2711450"/>
          </a:xfrm>
          <a:prstGeom prst="rect">
            <a:avLst/>
          </a:prstGeom>
          <a:noFill/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1" name="Text Box 11"/>
          <p:cNvSpPr txBox="1">
            <a:spLocks noChangeArrowheads="1"/>
          </p:cNvSpPr>
          <p:nvPr/>
        </p:nvSpPr>
        <p:spPr bwMode="auto">
          <a:xfrm>
            <a:off x="7086600" y="6537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000"/>
              <a:t>Pg 393: Math Makes Sense 9</a:t>
            </a:r>
          </a:p>
        </p:txBody>
      </p:sp>
    </p:spTree>
    <p:extLst>
      <p:ext uri="{BB962C8B-B14F-4D97-AF65-F5344CB8AC3E}">
        <p14:creationId xmlns:p14="http://schemas.microsoft.com/office/powerpoint/2010/main" val="198605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Macintosh PowerPoint</Application>
  <PresentationFormat>On-screen Show (4:3)</PresentationFormat>
  <Paragraphs>79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Foothills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Learning Technologies</dc:creator>
  <cp:lastModifiedBy>Learning Technologies</cp:lastModifiedBy>
  <cp:revision>1</cp:revision>
  <dcterms:created xsi:type="dcterms:W3CDTF">2016-08-28T17:31:27Z</dcterms:created>
  <dcterms:modified xsi:type="dcterms:W3CDTF">2016-08-28T17:31:49Z</dcterms:modified>
</cp:coreProperties>
</file>