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9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30A9D-2E1F-F04C-A14D-4CCBE1895281}" type="datetimeFigureOut">
              <a:rPr lang="en-US" smtClean="0"/>
              <a:t>2016-08-28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64599-D813-C54E-BF45-FC25B9566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3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7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96F9A318-435D-334C-B533-185961071C16}" type="slidenum">
              <a:rPr lang="en-US" sz="1100"/>
              <a:pPr algn="r"/>
              <a:t>1</a:t>
            </a:fld>
            <a:endParaRPr lang="en-US" sz="1100"/>
          </a:p>
        </p:txBody>
      </p:sp>
      <p:sp>
        <p:nvSpPr>
          <p:cNvPr id="423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6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7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7913DB9D-FD1C-CC49-A9FF-4A9F7D1C81A2}" type="slidenum">
              <a:rPr lang="en-US" sz="1100"/>
              <a:pPr algn="r"/>
              <a:t>11</a:t>
            </a:fld>
            <a:endParaRPr lang="en-US" sz="1100"/>
          </a:p>
        </p:txBody>
      </p:sp>
      <p:sp>
        <p:nvSpPr>
          <p:cNvPr id="444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5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1FF8C6B4-45E0-0A4F-9F49-F6E7B4908CE1}" type="slidenum">
              <a:rPr lang="en-US" sz="1100"/>
              <a:pPr algn="r"/>
              <a:t>12</a:t>
            </a:fld>
            <a:endParaRPr lang="en-US" sz="1100"/>
          </a:p>
        </p:txBody>
      </p:sp>
      <p:sp>
        <p:nvSpPr>
          <p:cNvPr id="446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3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0CE45725-3128-3A46-A4BC-5A234F8B2E80}" type="slidenum">
              <a:rPr lang="en-US" sz="1100"/>
              <a:pPr algn="r"/>
              <a:t>13</a:t>
            </a:fld>
            <a:endParaRPr lang="en-US" sz="1100"/>
          </a:p>
        </p:txBody>
      </p:sp>
      <p:sp>
        <p:nvSpPr>
          <p:cNvPr id="448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F3ECC4CE-51CA-A64F-922D-24D9C4859B4A}" type="slidenum">
              <a:rPr lang="en-US" sz="1100"/>
              <a:pPr algn="r"/>
              <a:t>14</a:t>
            </a:fld>
            <a:endParaRPr lang="en-US" sz="1100"/>
          </a:p>
        </p:txBody>
      </p:sp>
      <p:sp>
        <p:nvSpPr>
          <p:cNvPr id="450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0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7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2EC61C5C-EF51-AF40-809C-82AC6FC0B959}" type="slidenum">
              <a:rPr lang="en-US" sz="1100"/>
              <a:pPr algn="r"/>
              <a:t>16</a:t>
            </a:fld>
            <a:endParaRPr lang="en-US" sz="1100"/>
          </a:p>
        </p:txBody>
      </p:sp>
      <p:sp>
        <p:nvSpPr>
          <p:cNvPr id="454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5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7D252079-872B-4E4A-8EDD-E9577544AAB0}" type="slidenum">
              <a:rPr lang="en-US" sz="1100"/>
              <a:pPr algn="r"/>
              <a:t>17</a:t>
            </a:fld>
            <a:endParaRPr lang="en-US" sz="1100"/>
          </a:p>
        </p:txBody>
      </p:sp>
      <p:sp>
        <p:nvSpPr>
          <p:cNvPr id="456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3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5B863043-3CCB-1F4C-B93E-EEBD9A137FAF}" type="slidenum">
              <a:rPr lang="en-US" sz="1100"/>
              <a:pPr algn="r"/>
              <a:t>18</a:t>
            </a:fld>
            <a:endParaRPr lang="en-US" sz="1100"/>
          </a:p>
        </p:txBody>
      </p:sp>
      <p:sp>
        <p:nvSpPr>
          <p:cNvPr id="458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1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3AC8B492-A38A-BC4D-8DED-8B5F3CB88817}" type="slidenum">
              <a:rPr lang="en-US" sz="1100"/>
              <a:pPr algn="r"/>
              <a:t>19</a:t>
            </a:fld>
            <a:endParaRPr lang="en-US" sz="1100"/>
          </a:p>
        </p:txBody>
      </p:sp>
      <p:sp>
        <p:nvSpPr>
          <p:cNvPr id="460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5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34784DAD-F0C1-6744-ABC8-19B8895D7935}" type="slidenum">
              <a:rPr lang="en-US" sz="1100"/>
              <a:pPr algn="r"/>
              <a:t>2</a:t>
            </a:fld>
            <a:endParaRPr lang="en-US" sz="1100"/>
          </a:p>
        </p:txBody>
      </p:sp>
      <p:sp>
        <p:nvSpPr>
          <p:cNvPr id="425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49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28381D57-D621-D549-A359-1389633A31EB}" type="slidenum">
              <a:rPr lang="en-US" sz="1100"/>
              <a:pPr algn="r"/>
              <a:t>20</a:t>
            </a:fld>
            <a:endParaRPr lang="en-US" sz="1100"/>
          </a:p>
        </p:txBody>
      </p:sp>
      <p:sp>
        <p:nvSpPr>
          <p:cNvPr id="462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5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37AE4D7B-48A0-B24F-BAA1-C37F6DC6EB44}" type="slidenum">
              <a:rPr lang="en-US" sz="1100"/>
              <a:pPr algn="r"/>
              <a:t>22</a:t>
            </a:fld>
            <a:endParaRPr lang="en-US" sz="1100"/>
          </a:p>
        </p:txBody>
      </p:sp>
      <p:sp>
        <p:nvSpPr>
          <p:cNvPr id="466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3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BB999329-0A91-714A-BCC9-8D00629B64FC}" type="slidenum">
              <a:rPr lang="en-US" sz="1100"/>
              <a:pPr algn="r"/>
              <a:t>23</a:t>
            </a:fld>
            <a:endParaRPr lang="en-US" sz="1100"/>
          </a:p>
        </p:txBody>
      </p:sp>
      <p:sp>
        <p:nvSpPr>
          <p:cNvPr id="468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1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190FBB0E-C8B5-554C-B219-2F187F33138B}" type="slidenum">
              <a:rPr lang="en-US" sz="1100"/>
              <a:pPr algn="r"/>
              <a:t>24</a:t>
            </a:fld>
            <a:endParaRPr lang="en-US" sz="1100"/>
          </a:p>
        </p:txBody>
      </p:sp>
      <p:sp>
        <p:nvSpPr>
          <p:cNvPr id="471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89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9C6E0132-6355-BF4A-9B64-1B52ED1B6DC6}" type="slidenum">
              <a:rPr lang="en-US" sz="1100"/>
              <a:pPr algn="r"/>
              <a:t>25</a:t>
            </a:fld>
            <a:endParaRPr lang="en-US" sz="1100"/>
          </a:p>
        </p:txBody>
      </p:sp>
      <p:sp>
        <p:nvSpPr>
          <p:cNvPr id="473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7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3016BB4F-BA77-384D-893F-56927299B16F}" type="slidenum">
              <a:rPr lang="en-US" sz="1100"/>
              <a:pPr algn="r"/>
              <a:t>26</a:t>
            </a:fld>
            <a:endParaRPr lang="en-US" sz="1100"/>
          </a:p>
        </p:txBody>
      </p:sp>
      <p:sp>
        <p:nvSpPr>
          <p:cNvPr id="475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3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367F0FBF-EE79-9F45-8355-3914B433AE28}" type="slidenum">
              <a:rPr lang="en-US" sz="1100"/>
              <a:pPr algn="r"/>
              <a:t>28</a:t>
            </a:fld>
            <a:endParaRPr lang="en-US" sz="1100"/>
          </a:p>
        </p:txBody>
      </p:sp>
      <p:sp>
        <p:nvSpPr>
          <p:cNvPr id="479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1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2FC83369-4D58-134A-A5C4-7C7151D128FB}" type="slidenum">
              <a:rPr lang="en-US" sz="1100"/>
              <a:pPr algn="r"/>
              <a:t>29</a:t>
            </a:fld>
            <a:endParaRPr lang="en-US" sz="1100"/>
          </a:p>
        </p:txBody>
      </p:sp>
      <p:sp>
        <p:nvSpPr>
          <p:cNvPr id="481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3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B6771874-FB3C-8D4A-B0D2-2DF4A2EE50A2}" type="slidenum">
              <a:rPr lang="en-US" sz="1100"/>
              <a:pPr algn="r"/>
              <a:t>3</a:t>
            </a:fld>
            <a:endParaRPr lang="en-US" sz="1100"/>
          </a:p>
        </p:txBody>
      </p:sp>
      <p:sp>
        <p:nvSpPr>
          <p:cNvPr id="428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29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50AF0DB0-484E-3D41-ACAD-B50A52CB65F9}" type="slidenum">
              <a:rPr lang="en-US" sz="1100"/>
              <a:pPr algn="r"/>
              <a:t>30</a:t>
            </a:fld>
            <a:endParaRPr lang="en-US" sz="1100"/>
          </a:p>
        </p:txBody>
      </p:sp>
      <p:sp>
        <p:nvSpPr>
          <p:cNvPr id="483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5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357CA828-EC39-354B-A0A8-B3718B7E3B99}" type="slidenum">
              <a:rPr lang="en-US" sz="1100"/>
              <a:pPr algn="r"/>
              <a:t>32</a:t>
            </a:fld>
            <a:endParaRPr lang="en-US" sz="1100"/>
          </a:p>
        </p:txBody>
      </p:sp>
      <p:sp>
        <p:nvSpPr>
          <p:cNvPr id="487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3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7D20EDAB-6806-EF47-940A-5852F17C75CB}" type="slidenum">
              <a:rPr lang="en-US" sz="1100"/>
              <a:pPr algn="r"/>
              <a:t>33</a:t>
            </a:fld>
            <a:endParaRPr lang="en-US" sz="1100"/>
          </a:p>
        </p:txBody>
      </p:sp>
      <p:sp>
        <p:nvSpPr>
          <p:cNvPr id="489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1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E255C775-D01A-EE43-87EC-B80D3D092F11}" type="slidenum">
              <a:rPr lang="en-US" sz="1100"/>
              <a:pPr algn="r"/>
              <a:t>4</a:t>
            </a:fld>
            <a:endParaRPr lang="en-US" sz="1100"/>
          </a:p>
        </p:txBody>
      </p:sp>
      <p:sp>
        <p:nvSpPr>
          <p:cNvPr id="430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7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2E140906-DD90-0C4E-84B8-01E794193F5C}" type="slidenum">
              <a:rPr lang="en-US" sz="1100"/>
              <a:pPr algn="r"/>
              <a:t>6</a:t>
            </a:fld>
            <a:endParaRPr lang="en-US" sz="1100"/>
          </a:p>
        </p:txBody>
      </p:sp>
      <p:sp>
        <p:nvSpPr>
          <p:cNvPr id="434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152C461D-ACB9-9540-89FD-54BC48A72FB6}" type="slidenum">
              <a:rPr lang="en-US" sz="1100"/>
              <a:pPr algn="r"/>
              <a:t>7</a:t>
            </a:fld>
            <a:endParaRPr lang="en-US" sz="1100"/>
          </a:p>
        </p:txBody>
      </p:sp>
      <p:sp>
        <p:nvSpPr>
          <p:cNvPr id="436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3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70D3AA73-45E6-5E46-A25D-3852ED5E4517}" type="slidenum">
              <a:rPr lang="en-US" sz="1100"/>
              <a:pPr algn="r"/>
              <a:t>8</a:t>
            </a:fld>
            <a:endParaRPr lang="en-US" sz="1100"/>
          </a:p>
        </p:txBody>
      </p:sp>
      <p:sp>
        <p:nvSpPr>
          <p:cNvPr id="438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1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FE7BCFB9-AA41-BA45-892D-53287C93298D}" type="slidenum">
              <a:rPr lang="en-US" sz="1100"/>
              <a:pPr algn="r"/>
              <a:t>9</a:t>
            </a:fld>
            <a:endParaRPr lang="en-US" sz="1100"/>
          </a:p>
        </p:txBody>
      </p:sp>
      <p:sp>
        <p:nvSpPr>
          <p:cNvPr id="440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97BF-32CB-7F4D-8689-A9EEEB9AAD1F}" type="datetimeFigureOut">
              <a:rPr lang="en-US" smtClean="0"/>
              <a:t>2016-08-28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7029-D875-7A45-959B-7B8001C22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6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97BF-32CB-7F4D-8689-A9EEEB9AAD1F}" type="datetimeFigureOut">
              <a:rPr lang="en-US" smtClean="0"/>
              <a:t>2016-08-28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7029-D875-7A45-959B-7B8001C22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6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97BF-32CB-7F4D-8689-A9EEEB9AAD1F}" type="datetimeFigureOut">
              <a:rPr lang="en-US" smtClean="0"/>
              <a:t>2016-08-28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7029-D875-7A45-959B-7B8001C22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9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97BF-32CB-7F4D-8689-A9EEEB9AAD1F}" type="datetimeFigureOut">
              <a:rPr lang="en-US" smtClean="0"/>
              <a:t>2016-08-28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7029-D875-7A45-959B-7B8001C22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0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97BF-32CB-7F4D-8689-A9EEEB9AAD1F}" type="datetimeFigureOut">
              <a:rPr lang="en-US" smtClean="0"/>
              <a:t>2016-08-28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7029-D875-7A45-959B-7B8001C22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7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97BF-32CB-7F4D-8689-A9EEEB9AAD1F}" type="datetimeFigureOut">
              <a:rPr lang="en-US" smtClean="0"/>
              <a:t>2016-08-28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7029-D875-7A45-959B-7B8001C22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2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97BF-32CB-7F4D-8689-A9EEEB9AAD1F}" type="datetimeFigureOut">
              <a:rPr lang="en-US" smtClean="0"/>
              <a:t>2016-08-28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7029-D875-7A45-959B-7B8001C22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1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97BF-32CB-7F4D-8689-A9EEEB9AAD1F}" type="datetimeFigureOut">
              <a:rPr lang="en-US" smtClean="0"/>
              <a:t>2016-08-28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7029-D875-7A45-959B-7B8001C22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1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97BF-32CB-7F4D-8689-A9EEEB9AAD1F}" type="datetimeFigureOut">
              <a:rPr lang="en-US" smtClean="0"/>
              <a:t>2016-08-28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7029-D875-7A45-959B-7B8001C22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2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97BF-32CB-7F4D-8689-A9EEEB9AAD1F}" type="datetimeFigureOut">
              <a:rPr lang="en-US" smtClean="0"/>
              <a:t>2016-08-28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7029-D875-7A45-959B-7B8001C22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7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97BF-32CB-7F4D-8689-A9EEEB9AAD1F}" type="datetimeFigureOut">
              <a:rPr lang="en-US" smtClean="0"/>
              <a:t>2016-08-28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7029-D875-7A45-959B-7B8001C22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6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597BF-32CB-7F4D-8689-A9EEEB9AAD1F}" type="datetimeFigureOut">
              <a:rPr lang="en-US" smtClean="0"/>
              <a:t>2016-08-28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E7029-D875-7A45-959B-7B8001C22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1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3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2914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2915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22916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2917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22918" name="TextBox 12"/>
          <p:cNvSpPr txBox="1">
            <a:spLocks noChangeArrowheads="1"/>
          </p:cNvSpPr>
          <p:nvPr/>
        </p:nvSpPr>
        <p:spPr bwMode="auto">
          <a:xfrm>
            <a:off x="1752600" y="349250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Scale Diagrams and Enlargements</a:t>
            </a:r>
          </a:p>
        </p:txBody>
      </p:sp>
      <p:sp>
        <p:nvSpPr>
          <p:cNvPr id="422919" name="Text Box 10"/>
          <p:cNvSpPr txBox="1">
            <a:spLocks noChangeArrowheads="1"/>
          </p:cNvSpPr>
          <p:nvPr/>
        </p:nvSpPr>
        <p:spPr bwMode="auto">
          <a:xfrm>
            <a:off x="304800" y="1447800"/>
            <a:ext cx="8610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2800" b="1" i="1">
                <a:solidFill>
                  <a:srgbClr val="FF0000"/>
                </a:solidFill>
              </a:rPr>
              <a:t>Scale Diagram:</a:t>
            </a:r>
            <a:r>
              <a:rPr lang="en-CA" sz="2800"/>
              <a:t> is a diagram that is an enlargement or a reduction of another diagram</a:t>
            </a:r>
          </a:p>
        </p:txBody>
      </p:sp>
      <p:sp>
        <p:nvSpPr>
          <p:cNvPr id="422920" name="AutoShape 11"/>
          <p:cNvSpPr>
            <a:spLocks noChangeArrowheads="1"/>
          </p:cNvSpPr>
          <p:nvPr/>
        </p:nvSpPr>
        <p:spPr bwMode="auto">
          <a:xfrm>
            <a:off x="152400" y="1447800"/>
            <a:ext cx="8839200" cy="9906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29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2819400" cy="2678113"/>
          </a:xfrm>
          <a:prstGeom prst="rect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2922" name="Text Box 14"/>
          <p:cNvSpPr txBox="1">
            <a:spLocks noChangeArrowheads="1"/>
          </p:cNvSpPr>
          <p:nvPr/>
        </p:nvSpPr>
        <p:spPr bwMode="auto">
          <a:xfrm>
            <a:off x="3200400" y="2667000"/>
            <a:ext cx="495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2000"/>
              <a:t>Compare the corresponding lengths in the scale diagram and in the original diagram.</a:t>
            </a:r>
          </a:p>
        </p:txBody>
      </p:sp>
      <p:sp>
        <p:nvSpPr>
          <p:cNvPr id="422923" name="Text Box 15"/>
          <p:cNvSpPr txBox="1">
            <a:spLocks noChangeArrowheads="1"/>
          </p:cNvSpPr>
          <p:nvPr/>
        </p:nvSpPr>
        <p:spPr bwMode="auto">
          <a:xfrm>
            <a:off x="3200400" y="3505200"/>
            <a:ext cx="525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1600" u="sng"/>
              <a:t>Length of vertical segment of the </a:t>
            </a:r>
            <a:r>
              <a:rPr lang="en-CA" sz="1600" u="sng">
                <a:solidFill>
                  <a:srgbClr val="FF0000"/>
                </a:solidFill>
              </a:rPr>
              <a:t>scale diagram    </a:t>
            </a:r>
            <a:r>
              <a:rPr lang="en-CA" sz="1600">
                <a:solidFill>
                  <a:srgbClr val="FF0000"/>
                </a:solidFill>
              </a:rPr>
              <a:t>= </a:t>
            </a:r>
            <a:r>
              <a:rPr lang="en-CA" sz="1600" u="sng"/>
              <a:t>5</a:t>
            </a:r>
          </a:p>
        </p:txBody>
      </p:sp>
      <p:sp>
        <p:nvSpPr>
          <p:cNvPr id="422924" name="Text Box 16"/>
          <p:cNvSpPr txBox="1">
            <a:spLocks noChangeArrowheads="1"/>
          </p:cNvSpPr>
          <p:nvPr/>
        </p:nvSpPr>
        <p:spPr bwMode="auto">
          <a:xfrm>
            <a:off x="3200400" y="3778250"/>
            <a:ext cx="495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1600"/>
              <a:t>Length of vertical segment of the </a:t>
            </a:r>
            <a:r>
              <a:rPr lang="en-CA" sz="1600">
                <a:solidFill>
                  <a:srgbClr val="FF0000"/>
                </a:solidFill>
              </a:rPr>
              <a:t>original diagram   </a:t>
            </a:r>
            <a:r>
              <a:rPr lang="en-CA" sz="1600"/>
              <a:t>2</a:t>
            </a:r>
          </a:p>
        </p:txBody>
      </p:sp>
      <p:sp>
        <p:nvSpPr>
          <p:cNvPr id="422925" name="Text Box 17"/>
          <p:cNvSpPr txBox="1">
            <a:spLocks noChangeArrowheads="1"/>
          </p:cNvSpPr>
          <p:nvPr/>
        </p:nvSpPr>
        <p:spPr bwMode="auto">
          <a:xfrm>
            <a:off x="8153400" y="35052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2800"/>
              <a:t>= 2.5</a:t>
            </a:r>
          </a:p>
        </p:txBody>
      </p:sp>
      <p:sp>
        <p:nvSpPr>
          <p:cNvPr id="422926" name="Text Box 18"/>
          <p:cNvSpPr txBox="1">
            <a:spLocks noChangeArrowheads="1"/>
          </p:cNvSpPr>
          <p:nvPr/>
        </p:nvSpPr>
        <p:spPr bwMode="auto">
          <a:xfrm>
            <a:off x="3200400" y="4343400"/>
            <a:ext cx="525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1600" u="sng"/>
              <a:t>Length of horizontal segment of the </a:t>
            </a:r>
            <a:r>
              <a:rPr lang="en-CA" sz="1600" u="sng">
                <a:solidFill>
                  <a:srgbClr val="FF0000"/>
                </a:solidFill>
              </a:rPr>
              <a:t>scale diagram    </a:t>
            </a:r>
            <a:r>
              <a:rPr lang="en-CA" sz="1600">
                <a:solidFill>
                  <a:srgbClr val="FF0000"/>
                </a:solidFill>
              </a:rPr>
              <a:t>= </a:t>
            </a:r>
            <a:r>
              <a:rPr lang="en-CA" sz="1600" u="sng"/>
              <a:t>2.5</a:t>
            </a:r>
          </a:p>
        </p:txBody>
      </p:sp>
      <p:sp>
        <p:nvSpPr>
          <p:cNvPr id="422927" name="Text Box 19"/>
          <p:cNvSpPr txBox="1">
            <a:spLocks noChangeArrowheads="1"/>
          </p:cNvSpPr>
          <p:nvPr/>
        </p:nvSpPr>
        <p:spPr bwMode="auto">
          <a:xfrm>
            <a:off x="3200400" y="4616450"/>
            <a:ext cx="548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1600"/>
              <a:t>Length of horizontal segment of the </a:t>
            </a:r>
            <a:r>
              <a:rPr lang="en-CA" sz="1600">
                <a:solidFill>
                  <a:srgbClr val="FF0000"/>
                </a:solidFill>
              </a:rPr>
              <a:t>original diagram   </a:t>
            </a:r>
            <a:r>
              <a:rPr lang="en-CA" sz="1600"/>
              <a:t>1</a:t>
            </a:r>
          </a:p>
        </p:txBody>
      </p:sp>
      <p:sp>
        <p:nvSpPr>
          <p:cNvPr id="422928" name="Text Box 20"/>
          <p:cNvSpPr txBox="1">
            <a:spLocks noChangeArrowheads="1"/>
          </p:cNvSpPr>
          <p:nvPr/>
        </p:nvSpPr>
        <p:spPr bwMode="auto">
          <a:xfrm>
            <a:off x="8153400" y="43434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2800"/>
              <a:t>= 2.5</a:t>
            </a:r>
          </a:p>
        </p:txBody>
      </p:sp>
      <p:sp>
        <p:nvSpPr>
          <p:cNvPr id="422929" name="AutoShape 21"/>
          <p:cNvSpPr>
            <a:spLocks noChangeArrowheads="1"/>
          </p:cNvSpPr>
          <p:nvPr/>
        </p:nvSpPr>
        <p:spPr bwMode="auto">
          <a:xfrm>
            <a:off x="8153400" y="3200400"/>
            <a:ext cx="838200" cy="1905000"/>
          </a:xfrm>
          <a:prstGeom prst="roundRect">
            <a:avLst>
              <a:gd name="adj" fmla="val 16667"/>
            </a:avLst>
          </a:prstGeom>
          <a:noFill/>
          <a:ln w="38100" cap="sq" cmpd="dbl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930" name="Text Box 22"/>
          <p:cNvSpPr txBox="1">
            <a:spLocks noChangeArrowheads="1"/>
          </p:cNvSpPr>
          <p:nvPr/>
        </p:nvSpPr>
        <p:spPr bwMode="auto">
          <a:xfrm>
            <a:off x="990600" y="6096000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2800" b="1" i="1"/>
              <a:t>In Math ,2 equal fractions are a proportion</a:t>
            </a:r>
          </a:p>
        </p:txBody>
      </p:sp>
    </p:spTree>
    <p:extLst>
      <p:ext uri="{BB962C8B-B14F-4D97-AF65-F5344CB8AC3E}">
        <p14:creationId xmlns:p14="http://schemas.microsoft.com/office/powerpoint/2010/main" val="3039517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5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41346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347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41348" name="TextBox 12"/>
          <p:cNvSpPr txBox="1">
            <a:spLocks noChangeArrowheads="1"/>
          </p:cNvSpPr>
          <p:nvPr/>
        </p:nvSpPr>
        <p:spPr bwMode="auto">
          <a:xfrm>
            <a:off x="1828800" y="3048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/>
              <a:t>Assessment</a:t>
            </a:r>
          </a:p>
        </p:txBody>
      </p:sp>
      <p:sp>
        <p:nvSpPr>
          <p:cNvPr id="441349" name="Text Box 6"/>
          <p:cNvSpPr txBox="1">
            <a:spLocks noChangeArrowheads="1"/>
          </p:cNvSpPr>
          <p:nvPr/>
        </p:nvSpPr>
        <p:spPr bwMode="auto">
          <a:xfrm>
            <a:off x="1219200" y="2319338"/>
            <a:ext cx="66294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4400"/>
              <a:t>Pages </a:t>
            </a:r>
          </a:p>
          <a:p>
            <a:pPr algn="ctr">
              <a:spcBef>
                <a:spcPct val="50000"/>
              </a:spcBef>
            </a:pPr>
            <a:r>
              <a:rPr lang="en-CA" sz="4400"/>
              <a:t>329</a:t>
            </a:r>
            <a:endParaRPr lang="en-CA" sz="3200"/>
          </a:p>
          <a:p>
            <a:pPr algn="ctr">
              <a:spcBef>
                <a:spcPct val="50000"/>
              </a:spcBef>
            </a:pPr>
            <a:r>
              <a:rPr lang="en-CA" sz="4400"/>
              <a:t>Numbers  </a:t>
            </a:r>
          </a:p>
          <a:p>
            <a:pPr algn="ctr">
              <a:spcBef>
                <a:spcPct val="50000"/>
              </a:spcBef>
            </a:pPr>
            <a:endParaRPr lang="en-CA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CA" sz="4400"/>
              <a:t>4-8, 11, 12, 14, 16</a:t>
            </a:r>
            <a:endParaRPr lang="en-CA" sz="2800">
              <a:solidFill>
                <a:srgbClr val="FF0000"/>
              </a:solidFill>
            </a:endParaRPr>
          </a:p>
        </p:txBody>
      </p:sp>
      <p:sp>
        <p:nvSpPr>
          <p:cNvPr id="441350" name="AutoShape 7"/>
          <p:cNvSpPr>
            <a:spLocks noChangeArrowheads="1"/>
          </p:cNvSpPr>
          <p:nvPr/>
        </p:nvSpPr>
        <p:spPr bwMode="auto">
          <a:xfrm>
            <a:off x="1219200" y="2209800"/>
            <a:ext cx="6629400" cy="9906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1351" name="AutoShape 8"/>
          <p:cNvSpPr>
            <a:spLocks noChangeArrowheads="1"/>
          </p:cNvSpPr>
          <p:nvPr/>
        </p:nvSpPr>
        <p:spPr bwMode="auto">
          <a:xfrm>
            <a:off x="1219200" y="4300538"/>
            <a:ext cx="6629400" cy="9906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6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3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3394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3395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43396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3397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43398" name="TextBox 12"/>
          <p:cNvSpPr txBox="1">
            <a:spLocks noChangeArrowheads="1"/>
          </p:cNvSpPr>
          <p:nvPr/>
        </p:nvSpPr>
        <p:spPr bwMode="auto">
          <a:xfrm>
            <a:off x="1752600" y="349250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Similar Polygons</a:t>
            </a:r>
            <a:endParaRPr lang="en-CA" sz="4800" b="1" i="1"/>
          </a:p>
        </p:txBody>
      </p:sp>
      <p:sp>
        <p:nvSpPr>
          <p:cNvPr id="443399" name="Text Box 10"/>
          <p:cNvSpPr txBox="1">
            <a:spLocks noChangeArrowheads="1"/>
          </p:cNvSpPr>
          <p:nvPr/>
        </p:nvSpPr>
        <p:spPr bwMode="auto">
          <a:xfrm>
            <a:off x="304800" y="1447800"/>
            <a:ext cx="8305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/>
              <a:t>Similar: </a:t>
            </a:r>
          </a:p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CA"/>
              <a:t> Means that objects have the same shape but a different size</a:t>
            </a:r>
          </a:p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CA"/>
              <a:t> The </a:t>
            </a:r>
            <a:r>
              <a:rPr lang="en-CA" i="1"/>
              <a:t>angles</a:t>
            </a:r>
            <a:r>
              <a:rPr lang="en-CA"/>
              <a:t> are </a:t>
            </a:r>
            <a:r>
              <a:rPr lang="en-CA" b="1" i="1">
                <a:solidFill>
                  <a:srgbClr val="FF0000"/>
                </a:solidFill>
              </a:rPr>
              <a:t>IDENTICAL</a:t>
            </a:r>
          </a:p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CA"/>
              <a:t> The </a:t>
            </a:r>
            <a:r>
              <a:rPr lang="en-CA" i="1"/>
              <a:t>side</a:t>
            </a:r>
            <a:r>
              <a:rPr lang="en-CA"/>
              <a:t> are </a:t>
            </a:r>
            <a:r>
              <a:rPr lang="en-CA" b="1" i="1">
                <a:solidFill>
                  <a:srgbClr val="FF0000"/>
                </a:solidFill>
              </a:rPr>
              <a:t>NOT identical</a:t>
            </a:r>
            <a:r>
              <a:rPr lang="en-CA"/>
              <a:t> but are proportionate.</a:t>
            </a:r>
          </a:p>
        </p:txBody>
      </p:sp>
      <p:pic>
        <p:nvPicPr>
          <p:cNvPr id="443400" name="Picture 12" descr="simila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36480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0973" name="Text Box 13"/>
          <p:cNvSpPr txBox="1">
            <a:spLocks noChangeArrowheads="1"/>
          </p:cNvSpPr>
          <p:nvPr/>
        </p:nvSpPr>
        <p:spPr bwMode="auto">
          <a:xfrm>
            <a:off x="4267200" y="3886200"/>
            <a:ext cx="4495800" cy="2465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b="1" i="1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Note:</a:t>
            </a:r>
            <a:r>
              <a:rPr lang="en-CA">
                <a:cs typeface="+mn-cs"/>
              </a:rPr>
              <a:t> </a:t>
            </a:r>
          </a:p>
          <a:p>
            <a:pPr>
              <a:spcBef>
                <a:spcPct val="50000"/>
              </a:spcBef>
              <a:buFont typeface="Wingdings" charset="0"/>
              <a:buChar char="Ø"/>
              <a:defRPr/>
            </a:pPr>
            <a:r>
              <a:rPr lang="en-CA">
                <a:cs typeface="+mn-cs"/>
              </a:rPr>
              <a:t> All </a:t>
            </a:r>
            <a:r>
              <a:rPr lang="en-CA">
                <a:solidFill>
                  <a:srgbClr val="FF0000"/>
                </a:solidFill>
                <a:cs typeface="+mn-cs"/>
              </a:rPr>
              <a:t>angles</a:t>
            </a:r>
            <a:r>
              <a:rPr lang="en-CA">
                <a:cs typeface="+mn-cs"/>
              </a:rPr>
              <a:t> are equal</a:t>
            </a:r>
          </a:p>
          <a:p>
            <a:pPr>
              <a:spcBef>
                <a:spcPct val="50000"/>
              </a:spcBef>
              <a:buFont typeface="Wingdings" charset="0"/>
              <a:buChar char="Ø"/>
              <a:defRPr/>
            </a:pPr>
            <a:r>
              <a:rPr lang="en-CA">
                <a:cs typeface="+mn-cs"/>
              </a:rPr>
              <a:t> Corresponding side have a scale factor of 2 - </a:t>
            </a:r>
            <a:r>
              <a:rPr lang="en-CA">
                <a:solidFill>
                  <a:srgbClr val="FF0000"/>
                </a:solidFill>
                <a:cs typeface="+mn-cs"/>
              </a:rPr>
              <a:t>proportionate</a:t>
            </a:r>
          </a:p>
          <a:p>
            <a:pPr>
              <a:spcBef>
                <a:spcPct val="50000"/>
              </a:spcBef>
              <a:buFont typeface="Wingdings" charset="0"/>
              <a:buChar char="Ø"/>
              <a:defRPr/>
            </a:pPr>
            <a:r>
              <a:rPr lang="en-CA">
                <a:cs typeface="+mn-cs"/>
              </a:rPr>
              <a:t> Both are the same shape</a:t>
            </a:r>
          </a:p>
        </p:txBody>
      </p:sp>
      <p:sp>
        <p:nvSpPr>
          <p:cNvPr id="443402" name="AutoShape 14"/>
          <p:cNvSpPr>
            <a:spLocks noChangeArrowheads="1"/>
          </p:cNvSpPr>
          <p:nvPr/>
        </p:nvSpPr>
        <p:spPr bwMode="auto">
          <a:xfrm>
            <a:off x="4038600" y="3810000"/>
            <a:ext cx="4876800" cy="28956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3403" name="AutoShape 15"/>
          <p:cNvSpPr>
            <a:spLocks noChangeArrowheads="1"/>
          </p:cNvSpPr>
          <p:nvPr/>
        </p:nvSpPr>
        <p:spPr bwMode="auto">
          <a:xfrm>
            <a:off x="381000" y="6172200"/>
            <a:ext cx="381000" cy="457200"/>
          </a:xfrm>
          <a:prstGeom prst="triangle">
            <a:avLst>
              <a:gd name="adj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3404" name="Text Box 16"/>
          <p:cNvSpPr txBox="1">
            <a:spLocks noChangeArrowheads="1"/>
          </p:cNvSpPr>
          <p:nvPr/>
        </p:nvSpPr>
        <p:spPr bwMode="auto">
          <a:xfrm>
            <a:off x="762000" y="6126163"/>
            <a:ext cx="274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/>
              <a:t>KLM </a:t>
            </a:r>
            <a:r>
              <a:rPr lang="en-CA" sz="3200" b="1"/>
              <a:t>~ </a:t>
            </a:r>
            <a:r>
              <a:rPr lang="en-CA"/>
              <a:t>      EFG</a:t>
            </a:r>
          </a:p>
        </p:txBody>
      </p:sp>
      <p:sp>
        <p:nvSpPr>
          <p:cNvPr id="443405" name="AutoShape 17"/>
          <p:cNvSpPr>
            <a:spLocks noChangeArrowheads="1"/>
          </p:cNvSpPr>
          <p:nvPr/>
        </p:nvSpPr>
        <p:spPr bwMode="auto">
          <a:xfrm>
            <a:off x="1905000" y="6172200"/>
            <a:ext cx="381000" cy="457200"/>
          </a:xfrm>
          <a:prstGeom prst="triangle">
            <a:avLst>
              <a:gd name="adj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3406" name="Rectangle 18"/>
          <p:cNvSpPr>
            <a:spLocks noChangeArrowheads="1"/>
          </p:cNvSpPr>
          <p:nvPr/>
        </p:nvSpPr>
        <p:spPr bwMode="auto">
          <a:xfrm>
            <a:off x="1893888" y="4284663"/>
            <a:ext cx="620712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6600" b="1">
                <a:solidFill>
                  <a:srgbClr val="FF0000"/>
                </a:solidFill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2844730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5442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5443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45444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5445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45446" name="TextBox 12"/>
          <p:cNvSpPr txBox="1">
            <a:spLocks noChangeArrowheads="1"/>
          </p:cNvSpPr>
          <p:nvPr/>
        </p:nvSpPr>
        <p:spPr bwMode="auto">
          <a:xfrm>
            <a:off x="1752600" y="349250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Similar Polygons</a:t>
            </a:r>
            <a:endParaRPr lang="en-CA" sz="4800" b="1" i="1"/>
          </a:p>
        </p:txBody>
      </p:sp>
      <p:sp>
        <p:nvSpPr>
          <p:cNvPr id="445447" name="Text Box 8"/>
          <p:cNvSpPr txBox="1">
            <a:spLocks noChangeArrowheads="1"/>
          </p:cNvSpPr>
          <p:nvPr/>
        </p:nvSpPr>
        <p:spPr bwMode="auto">
          <a:xfrm>
            <a:off x="304800" y="1447800"/>
            <a:ext cx="8686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/>
              <a:t>You can identify similar polygons by comparing their corresponding angles and sides. As you see in the following figure, quadrilateral </a:t>
            </a:r>
            <a:r>
              <a:rPr lang="en-CA" i="1" u="sng">
                <a:solidFill>
                  <a:srgbClr val="FF0000"/>
                </a:solidFill>
              </a:rPr>
              <a:t>WXYZ</a:t>
            </a:r>
            <a:r>
              <a:rPr lang="en-CA"/>
              <a:t> is the same shape as quadrilateral </a:t>
            </a:r>
            <a:r>
              <a:rPr lang="en-CA" i="1" u="sng">
                <a:solidFill>
                  <a:srgbClr val="FF0000"/>
                </a:solidFill>
              </a:rPr>
              <a:t>ABCD</a:t>
            </a:r>
            <a:r>
              <a:rPr lang="en-CA"/>
              <a:t>, but it’s ten times larger (though not drawn to scale, of course). These quadrilaterals are therefore similar .</a:t>
            </a:r>
          </a:p>
        </p:txBody>
      </p:sp>
      <p:pic>
        <p:nvPicPr>
          <p:cNvPr id="445448" name="Picture 17" descr="image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50958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5449" name="Text Box 18"/>
          <p:cNvSpPr txBox="1">
            <a:spLocks noChangeArrowheads="1"/>
          </p:cNvSpPr>
          <p:nvPr/>
        </p:nvSpPr>
        <p:spPr bwMode="auto">
          <a:xfrm>
            <a:off x="5791200" y="3505200"/>
            <a:ext cx="26670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CA" sz="1800" b="1">
                <a:solidFill>
                  <a:srgbClr val="FF0000"/>
                </a:solidFill>
              </a:rPr>
              <a:t>Similar polygons:</a:t>
            </a:r>
            <a:r>
              <a:rPr lang="en-CA" sz="1800"/>
              <a:t> For two polygons to be similar, both of the following must be true:</a:t>
            </a:r>
          </a:p>
          <a:p>
            <a:pPr>
              <a:buFont typeface="Wingdings" charset="0"/>
              <a:buChar char="Ø"/>
            </a:pPr>
            <a:r>
              <a:rPr lang="en-CA" sz="1800"/>
              <a:t> Corresponding angles are congruent.</a:t>
            </a:r>
            <a:endParaRPr lang="en-CA" sz="1800" b="1"/>
          </a:p>
          <a:p>
            <a:pPr>
              <a:buFont typeface="Wingdings" charset="0"/>
              <a:buChar char="Ø"/>
            </a:pPr>
            <a:r>
              <a:rPr lang="en-CA" sz="1800"/>
              <a:t> Corresponding sides are proportional.</a:t>
            </a:r>
          </a:p>
          <a:p>
            <a:pPr>
              <a:spcBef>
                <a:spcPct val="50000"/>
              </a:spcBef>
              <a:buFont typeface="Wingdings" charset="0"/>
              <a:buChar char="Ø"/>
            </a:pPr>
            <a:endParaRPr lang="en-CA" sz="1800"/>
          </a:p>
        </p:txBody>
      </p:sp>
      <p:sp>
        <p:nvSpPr>
          <p:cNvPr id="445450" name="AutoShape 19"/>
          <p:cNvSpPr>
            <a:spLocks noChangeArrowheads="1"/>
          </p:cNvSpPr>
          <p:nvPr/>
        </p:nvSpPr>
        <p:spPr bwMode="auto">
          <a:xfrm>
            <a:off x="5638800" y="3352800"/>
            <a:ext cx="3048000" cy="28956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5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89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7490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7491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47492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7493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47494" name="TextBox 12"/>
          <p:cNvSpPr txBox="1">
            <a:spLocks noChangeArrowheads="1"/>
          </p:cNvSpPr>
          <p:nvPr/>
        </p:nvSpPr>
        <p:spPr bwMode="auto">
          <a:xfrm>
            <a:off x="1752600" y="349250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Similar Polygons</a:t>
            </a:r>
            <a:endParaRPr lang="en-CA" sz="4800" b="1" i="1"/>
          </a:p>
        </p:txBody>
      </p:sp>
      <p:pic>
        <p:nvPicPr>
          <p:cNvPr id="44749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077200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7496" name="Text Box 13"/>
          <p:cNvSpPr txBox="1">
            <a:spLocks noChangeArrowheads="1"/>
          </p:cNvSpPr>
          <p:nvPr/>
        </p:nvSpPr>
        <p:spPr bwMode="auto">
          <a:xfrm>
            <a:off x="457200" y="1295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/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96499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9538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9539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49540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9541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49542" name="TextBox 12"/>
          <p:cNvSpPr txBox="1">
            <a:spLocks noChangeArrowheads="1"/>
          </p:cNvSpPr>
          <p:nvPr/>
        </p:nvSpPr>
        <p:spPr bwMode="auto">
          <a:xfrm>
            <a:off x="1752600" y="349250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Similar Polygons</a:t>
            </a:r>
            <a:endParaRPr lang="en-CA" sz="4800" b="1" i="1"/>
          </a:p>
        </p:txBody>
      </p:sp>
      <p:pic>
        <p:nvPicPr>
          <p:cNvPr id="44954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5362575" cy="3352800"/>
          </a:xfrm>
          <a:prstGeom prst="rect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54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79838"/>
            <a:ext cx="4876800" cy="3078162"/>
          </a:xfrm>
          <a:prstGeom prst="rect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9545" name="Text Box 12"/>
          <p:cNvSpPr txBox="1">
            <a:spLocks noChangeArrowheads="1"/>
          </p:cNvSpPr>
          <p:nvPr/>
        </p:nvSpPr>
        <p:spPr bwMode="auto">
          <a:xfrm>
            <a:off x="5867400" y="13716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3200"/>
              <a:t>Solution</a:t>
            </a:r>
          </a:p>
        </p:txBody>
      </p:sp>
      <p:pic>
        <p:nvPicPr>
          <p:cNvPr id="44954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3276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70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51586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1587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51588" name="TextBox 12"/>
          <p:cNvSpPr txBox="1">
            <a:spLocks noChangeArrowheads="1"/>
          </p:cNvSpPr>
          <p:nvPr/>
        </p:nvSpPr>
        <p:spPr bwMode="auto">
          <a:xfrm>
            <a:off x="1828800" y="3048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/>
              <a:t>Assessment</a:t>
            </a:r>
          </a:p>
        </p:txBody>
      </p:sp>
      <p:sp>
        <p:nvSpPr>
          <p:cNvPr id="451589" name="Text Box 6"/>
          <p:cNvSpPr txBox="1">
            <a:spLocks noChangeArrowheads="1"/>
          </p:cNvSpPr>
          <p:nvPr/>
        </p:nvSpPr>
        <p:spPr bwMode="auto">
          <a:xfrm>
            <a:off x="1219200" y="2319338"/>
            <a:ext cx="66294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4400"/>
              <a:t>Pages </a:t>
            </a:r>
          </a:p>
          <a:p>
            <a:pPr algn="ctr">
              <a:spcBef>
                <a:spcPct val="50000"/>
              </a:spcBef>
            </a:pPr>
            <a:r>
              <a:rPr lang="en-CA" sz="4400"/>
              <a:t>341 - 343</a:t>
            </a:r>
            <a:endParaRPr lang="en-CA" sz="3200"/>
          </a:p>
          <a:p>
            <a:pPr algn="ctr">
              <a:spcBef>
                <a:spcPct val="50000"/>
              </a:spcBef>
            </a:pPr>
            <a:r>
              <a:rPr lang="en-CA" sz="4400"/>
              <a:t>Numbers  </a:t>
            </a:r>
          </a:p>
          <a:p>
            <a:pPr algn="ctr">
              <a:spcBef>
                <a:spcPct val="50000"/>
              </a:spcBef>
            </a:pPr>
            <a:endParaRPr lang="en-CA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CA" sz="4400"/>
              <a:t>4, 5, 7, 9, 11</a:t>
            </a:r>
            <a:endParaRPr lang="en-CA" sz="2800">
              <a:solidFill>
                <a:srgbClr val="FF0000"/>
              </a:solidFill>
            </a:endParaRPr>
          </a:p>
        </p:txBody>
      </p:sp>
      <p:sp>
        <p:nvSpPr>
          <p:cNvPr id="451590" name="AutoShape 7"/>
          <p:cNvSpPr>
            <a:spLocks noChangeArrowheads="1"/>
          </p:cNvSpPr>
          <p:nvPr/>
        </p:nvSpPr>
        <p:spPr bwMode="auto">
          <a:xfrm>
            <a:off x="1219200" y="2209800"/>
            <a:ext cx="6629400" cy="9906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591" name="AutoShape 8"/>
          <p:cNvSpPr>
            <a:spLocks noChangeArrowheads="1"/>
          </p:cNvSpPr>
          <p:nvPr/>
        </p:nvSpPr>
        <p:spPr bwMode="auto">
          <a:xfrm>
            <a:off x="1219200" y="4300538"/>
            <a:ext cx="6629400" cy="9906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1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3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3634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3635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53636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3637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53638" name="TextBox 12"/>
          <p:cNvSpPr txBox="1">
            <a:spLocks noChangeArrowheads="1"/>
          </p:cNvSpPr>
          <p:nvPr/>
        </p:nvSpPr>
        <p:spPr bwMode="auto">
          <a:xfrm>
            <a:off x="1752600" y="349250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Similar Triangles</a:t>
            </a:r>
          </a:p>
        </p:txBody>
      </p:sp>
      <p:sp>
        <p:nvSpPr>
          <p:cNvPr id="453639" name="Text Box 10"/>
          <p:cNvSpPr txBox="1">
            <a:spLocks noChangeArrowheads="1"/>
          </p:cNvSpPr>
          <p:nvPr/>
        </p:nvSpPr>
        <p:spPr bwMode="auto">
          <a:xfrm>
            <a:off x="304800" y="1309688"/>
            <a:ext cx="86106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2800"/>
              <a:t>A common type of shape that is used with similar polygons are similar triangles. There are many practical applications in the real world.</a:t>
            </a:r>
          </a:p>
        </p:txBody>
      </p:sp>
      <p:pic>
        <p:nvPicPr>
          <p:cNvPr id="45364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38576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3641" name="Text Box 13"/>
          <p:cNvSpPr txBox="1">
            <a:spLocks noChangeArrowheads="1"/>
          </p:cNvSpPr>
          <p:nvPr/>
        </p:nvSpPr>
        <p:spPr bwMode="auto">
          <a:xfrm>
            <a:off x="4876800" y="2438400"/>
            <a:ext cx="34290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/>
              <a:t>In this example:</a:t>
            </a:r>
          </a:p>
          <a:p>
            <a:pPr>
              <a:spcBef>
                <a:spcPct val="50000"/>
              </a:spcBef>
            </a:pPr>
            <a:r>
              <a:rPr lang="en-CA"/>
              <a:t>&lt;Q = &lt;E</a:t>
            </a:r>
          </a:p>
          <a:p>
            <a:pPr>
              <a:spcBef>
                <a:spcPct val="50000"/>
              </a:spcBef>
            </a:pPr>
            <a:r>
              <a:rPr lang="en-CA"/>
              <a:t>&lt;R = &lt;X</a:t>
            </a:r>
          </a:p>
          <a:p>
            <a:pPr>
              <a:spcBef>
                <a:spcPct val="50000"/>
              </a:spcBef>
            </a:pPr>
            <a:r>
              <a:rPr lang="en-CA"/>
              <a:t>&lt;P = &lt;D</a:t>
            </a:r>
          </a:p>
        </p:txBody>
      </p:sp>
      <p:sp>
        <p:nvSpPr>
          <p:cNvPr id="453642" name="Text Box 15"/>
          <p:cNvSpPr txBox="1">
            <a:spLocks noChangeArrowheads="1"/>
          </p:cNvSpPr>
          <p:nvPr/>
        </p:nvSpPr>
        <p:spPr bwMode="auto">
          <a:xfrm>
            <a:off x="5029200" y="51816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/>
              <a:t>QP    PR    QR</a:t>
            </a:r>
          </a:p>
        </p:txBody>
      </p:sp>
      <p:sp>
        <p:nvSpPr>
          <p:cNvPr id="453643" name="Rectangle 16"/>
          <p:cNvSpPr>
            <a:spLocks noChangeArrowheads="1"/>
          </p:cNvSpPr>
          <p:nvPr/>
        </p:nvSpPr>
        <p:spPr bwMode="auto">
          <a:xfrm>
            <a:off x="5029200" y="4800600"/>
            <a:ext cx="208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CA" u="sng"/>
              <a:t>ED</a:t>
            </a:r>
            <a:r>
              <a:rPr lang="en-CA"/>
              <a:t> = </a:t>
            </a:r>
            <a:r>
              <a:rPr lang="en-CA" u="sng"/>
              <a:t>DX</a:t>
            </a:r>
            <a:r>
              <a:rPr lang="en-CA"/>
              <a:t> = </a:t>
            </a:r>
            <a:r>
              <a:rPr lang="en-CA" u="sng"/>
              <a:t>EX</a:t>
            </a:r>
          </a:p>
        </p:txBody>
      </p:sp>
      <p:sp>
        <p:nvSpPr>
          <p:cNvPr id="453644" name="Text Box 17"/>
          <p:cNvSpPr txBox="1">
            <a:spLocks noChangeArrowheads="1"/>
          </p:cNvSpPr>
          <p:nvPr/>
        </p:nvSpPr>
        <p:spPr bwMode="auto">
          <a:xfrm>
            <a:off x="7086600" y="4943475"/>
            <a:ext cx="650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CA" sz="2800"/>
              <a:t>= 2</a:t>
            </a:r>
          </a:p>
        </p:txBody>
      </p:sp>
      <p:sp>
        <p:nvSpPr>
          <p:cNvPr id="453645" name="AutoShape 18"/>
          <p:cNvSpPr>
            <a:spLocks noChangeArrowheads="1"/>
          </p:cNvSpPr>
          <p:nvPr/>
        </p:nvSpPr>
        <p:spPr bwMode="auto">
          <a:xfrm>
            <a:off x="4876800" y="2971800"/>
            <a:ext cx="1981200" cy="16764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3646" name="AutoShape 19"/>
          <p:cNvSpPr>
            <a:spLocks noChangeArrowheads="1"/>
          </p:cNvSpPr>
          <p:nvPr/>
        </p:nvSpPr>
        <p:spPr bwMode="auto">
          <a:xfrm>
            <a:off x="4876800" y="4841875"/>
            <a:ext cx="2971800" cy="16764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3647" name="Text Box 20"/>
          <p:cNvSpPr txBox="1">
            <a:spLocks noChangeArrowheads="1"/>
          </p:cNvSpPr>
          <p:nvPr/>
        </p:nvSpPr>
        <p:spPr bwMode="auto">
          <a:xfrm>
            <a:off x="1371600" y="3429000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4400">
                <a:solidFill>
                  <a:srgbClr val="FF0000"/>
                </a:solidFill>
              </a:rPr>
              <a:t>~</a:t>
            </a:r>
          </a:p>
        </p:txBody>
      </p:sp>
      <p:sp>
        <p:nvSpPr>
          <p:cNvPr id="453648" name="Text Box 21"/>
          <p:cNvSpPr txBox="1">
            <a:spLocks noChangeArrowheads="1"/>
          </p:cNvSpPr>
          <p:nvPr/>
        </p:nvSpPr>
        <p:spPr bwMode="auto">
          <a:xfrm>
            <a:off x="6934200" y="33528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3200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115068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1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5682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5683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55684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5685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55686" name="TextBox 12"/>
          <p:cNvSpPr txBox="1">
            <a:spLocks noChangeArrowheads="1"/>
          </p:cNvSpPr>
          <p:nvPr/>
        </p:nvSpPr>
        <p:spPr bwMode="auto">
          <a:xfrm>
            <a:off x="1752600" y="349250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Similar Triangles</a:t>
            </a:r>
          </a:p>
        </p:txBody>
      </p:sp>
      <p:sp>
        <p:nvSpPr>
          <p:cNvPr id="455687" name="Text Box 8"/>
          <p:cNvSpPr txBox="1">
            <a:spLocks noChangeArrowheads="1"/>
          </p:cNvSpPr>
          <p:nvPr/>
        </p:nvSpPr>
        <p:spPr bwMode="auto">
          <a:xfrm>
            <a:off x="304800" y="1309688"/>
            <a:ext cx="86106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2800"/>
              <a:t>This means that if we have some of the parts of the triangle we can find the other parts.</a:t>
            </a:r>
          </a:p>
          <a:p>
            <a:pPr>
              <a:spcBef>
                <a:spcPct val="50000"/>
              </a:spcBef>
            </a:pPr>
            <a:r>
              <a:rPr lang="en-CA" sz="2800"/>
              <a:t>The </a:t>
            </a:r>
            <a:r>
              <a:rPr lang="en-CA" sz="2800">
                <a:solidFill>
                  <a:srgbClr val="FF0000"/>
                </a:solidFill>
              </a:rPr>
              <a:t>first thing</a:t>
            </a:r>
            <a:r>
              <a:rPr lang="en-CA" sz="2800"/>
              <a:t> we have to be able to do is to find the similar triangles and to orient then to each other so all sides and angles correspond.</a:t>
            </a:r>
          </a:p>
        </p:txBody>
      </p:sp>
      <p:pic>
        <p:nvPicPr>
          <p:cNvPr id="45568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38576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5689" name="Text Box 19"/>
          <p:cNvSpPr txBox="1">
            <a:spLocks noChangeArrowheads="1"/>
          </p:cNvSpPr>
          <p:nvPr/>
        </p:nvSpPr>
        <p:spPr bwMode="auto">
          <a:xfrm>
            <a:off x="5105400" y="4572000"/>
            <a:ext cx="335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3200">
                <a:solidFill>
                  <a:srgbClr val="FF0000"/>
                </a:solidFill>
              </a:rPr>
              <a:t>Already oriented properly</a:t>
            </a:r>
          </a:p>
        </p:txBody>
      </p:sp>
    </p:spTree>
    <p:extLst>
      <p:ext uri="{BB962C8B-B14F-4D97-AF65-F5344CB8AC3E}">
        <p14:creationId xmlns:p14="http://schemas.microsoft.com/office/powerpoint/2010/main" val="524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29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7730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7731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57732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7733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57734" name="TextBox 12"/>
          <p:cNvSpPr txBox="1">
            <a:spLocks noChangeArrowheads="1"/>
          </p:cNvSpPr>
          <p:nvPr/>
        </p:nvSpPr>
        <p:spPr bwMode="auto">
          <a:xfrm>
            <a:off x="1752600" y="349250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Similar Triangles</a:t>
            </a:r>
          </a:p>
        </p:txBody>
      </p:sp>
      <p:pic>
        <p:nvPicPr>
          <p:cNvPr id="45773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238625" cy="2513013"/>
          </a:xfrm>
          <a:prstGeom prst="rect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773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4114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7737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24400"/>
            <a:ext cx="76581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747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7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9778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9779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59780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9781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59782" name="TextBox 12"/>
          <p:cNvSpPr txBox="1">
            <a:spLocks noChangeArrowheads="1"/>
          </p:cNvSpPr>
          <p:nvPr/>
        </p:nvSpPr>
        <p:spPr bwMode="auto">
          <a:xfrm>
            <a:off x="1752600" y="349250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Similar Triangles</a:t>
            </a:r>
          </a:p>
        </p:txBody>
      </p:sp>
      <p:pic>
        <p:nvPicPr>
          <p:cNvPr id="45978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077200" cy="4183063"/>
          </a:xfrm>
          <a:prstGeom prst="rect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5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1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4962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4963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24964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4965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24966" name="TextBox 12"/>
          <p:cNvSpPr txBox="1">
            <a:spLocks noChangeArrowheads="1"/>
          </p:cNvSpPr>
          <p:nvPr/>
        </p:nvSpPr>
        <p:spPr bwMode="auto">
          <a:xfrm>
            <a:off x="1752600" y="349250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Scale Diagrams and Enlargements</a:t>
            </a:r>
          </a:p>
        </p:txBody>
      </p:sp>
      <p:sp>
        <p:nvSpPr>
          <p:cNvPr id="424967" name="Text Box 8"/>
          <p:cNvSpPr txBox="1">
            <a:spLocks noChangeArrowheads="1"/>
          </p:cNvSpPr>
          <p:nvPr/>
        </p:nvSpPr>
        <p:spPr bwMode="auto">
          <a:xfrm>
            <a:off x="304800" y="1371600"/>
            <a:ext cx="861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2800" b="1" i="1">
                <a:solidFill>
                  <a:srgbClr val="FF0000"/>
                </a:solidFill>
              </a:rPr>
              <a:t>Scale Factor: </a:t>
            </a:r>
            <a:r>
              <a:rPr lang="en-CA" sz="2800" b="1" i="1"/>
              <a:t>is the fraction of</a:t>
            </a:r>
            <a:endParaRPr lang="en-CA" sz="2800"/>
          </a:p>
        </p:txBody>
      </p:sp>
      <p:sp>
        <p:nvSpPr>
          <p:cNvPr id="424968" name="AutoShape 9"/>
          <p:cNvSpPr>
            <a:spLocks noChangeArrowheads="1"/>
          </p:cNvSpPr>
          <p:nvPr/>
        </p:nvSpPr>
        <p:spPr bwMode="auto">
          <a:xfrm>
            <a:off x="152400" y="1371600"/>
            <a:ext cx="8839200" cy="16002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69" name="Text Box 20"/>
          <p:cNvSpPr txBox="1">
            <a:spLocks noChangeArrowheads="1"/>
          </p:cNvSpPr>
          <p:nvPr/>
        </p:nvSpPr>
        <p:spPr bwMode="auto">
          <a:xfrm>
            <a:off x="2819400" y="19050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u="sng"/>
              <a:t>Length of Scale Diagram</a:t>
            </a:r>
          </a:p>
        </p:txBody>
      </p:sp>
      <p:sp>
        <p:nvSpPr>
          <p:cNvPr id="424970" name="Text Box 21"/>
          <p:cNvSpPr txBox="1">
            <a:spLocks noChangeArrowheads="1"/>
          </p:cNvSpPr>
          <p:nvPr/>
        </p:nvSpPr>
        <p:spPr bwMode="auto">
          <a:xfrm>
            <a:off x="2819400" y="22860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/>
              <a:t>Length of Original Diagram</a:t>
            </a:r>
          </a:p>
        </p:txBody>
      </p:sp>
      <p:pic>
        <p:nvPicPr>
          <p:cNvPr id="424971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8305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4972" name="Text Box 25"/>
          <p:cNvSpPr txBox="1">
            <a:spLocks noChangeArrowheads="1"/>
          </p:cNvSpPr>
          <p:nvPr/>
        </p:nvSpPr>
        <p:spPr bwMode="auto">
          <a:xfrm>
            <a:off x="7086600" y="6553200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1000"/>
              <a:t>Pg320 : Math Makes Sense 9</a:t>
            </a:r>
          </a:p>
        </p:txBody>
      </p:sp>
    </p:spTree>
    <p:extLst>
      <p:ext uri="{BB962C8B-B14F-4D97-AF65-F5344CB8AC3E}">
        <p14:creationId xmlns:p14="http://schemas.microsoft.com/office/powerpoint/2010/main" val="123564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5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1826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827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61828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829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61830" name="TextBox 12"/>
          <p:cNvSpPr txBox="1">
            <a:spLocks noChangeArrowheads="1"/>
          </p:cNvSpPr>
          <p:nvPr/>
        </p:nvSpPr>
        <p:spPr bwMode="auto">
          <a:xfrm>
            <a:off x="1752600" y="349250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Similar Triangles</a:t>
            </a:r>
          </a:p>
        </p:txBody>
      </p:sp>
      <p:pic>
        <p:nvPicPr>
          <p:cNvPr id="46183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153400" cy="5143500"/>
          </a:xfrm>
          <a:prstGeom prst="rect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40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3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63874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875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63876" name="TextBox 12"/>
          <p:cNvSpPr txBox="1">
            <a:spLocks noChangeArrowheads="1"/>
          </p:cNvSpPr>
          <p:nvPr/>
        </p:nvSpPr>
        <p:spPr bwMode="auto">
          <a:xfrm>
            <a:off x="1828800" y="3048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/>
              <a:t>Assessment</a:t>
            </a:r>
          </a:p>
        </p:txBody>
      </p:sp>
      <p:sp>
        <p:nvSpPr>
          <p:cNvPr id="463877" name="Text Box 6"/>
          <p:cNvSpPr txBox="1">
            <a:spLocks noChangeArrowheads="1"/>
          </p:cNvSpPr>
          <p:nvPr/>
        </p:nvSpPr>
        <p:spPr bwMode="auto">
          <a:xfrm>
            <a:off x="1219200" y="2319338"/>
            <a:ext cx="66294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4400"/>
              <a:t>Pages </a:t>
            </a:r>
          </a:p>
          <a:p>
            <a:pPr algn="ctr">
              <a:spcBef>
                <a:spcPct val="50000"/>
              </a:spcBef>
            </a:pPr>
            <a:r>
              <a:rPr lang="en-CA" sz="4400"/>
              <a:t>349 - 351</a:t>
            </a:r>
            <a:endParaRPr lang="en-CA" sz="3200"/>
          </a:p>
          <a:p>
            <a:pPr algn="ctr">
              <a:spcBef>
                <a:spcPct val="50000"/>
              </a:spcBef>
            </a:pPr>
            <a:r>
              <a:rPr lang="en-CA" sz="4400"/>
              <a:t>Numbers  </a:t>
            </a:r>
          </a:p>
          <a:p>
            <a:pPr algn="ctr">
              <a:spcBef>
                <a:spcPct val="50000"/>
              </a:spcBef>
            </a:pPr>
            <a:endParaRPr lang="en-CA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CA" sz="4400"/>
              <a:t>4, 5, 6a, 7, 9, 10, 11, 12, 14</a:t>
            </a:r>
            <a:endParaRPr lang="en-CA" sz="2800">
              <a:solidFill>
                <a:srgbClr val="FF0000"/>
              </a:solidFill>
            </a:endParaRPr>
          </a:p>
        </p:txBody>
      </p:sp>
      <p:sp>
        <p:nvSpPr>
          <p:cNvPr id="463878" name="AutoShape 7"/>
          <p:cNvSpPr>
            <a:spLocks noChangeArrowheads="1"/>
          </p:cNvSpPr>
          <p:nvPr/>
        </p:nvSpPr>
        <p:spPr bwMode="auto">
          <a:xfrm>
            <a:off x="1219200" y="2209800"/>
            <a:ext cx="6629400" cy="9906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879" name="AutoShape 8"/>
          <p:cNvSpPr>
            <a:spLocks noChangeArrowheads="1"/>
          </p:cNvSpPr>
          <p:nvPr/>
        </p:nvSpPr>
        <p:spPr bwMode="auto">
          <a:xfrm>
            <a:off x="1219200" y="4300538"/>
            <a:ext cx="6629400" cy="9906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7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1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5922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5923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65924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5925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65926" name="TextBox 12"/>
          <p:cNvSpPr txBox="1">
            <a:spLocks noChangeArrowheads="1"/>
          </p:cNvSpPr>
          <p:nvPr/>
        </p:nvSpPr>
        <p:spPr bwMode="auto">
          <a:xfrm>
            <a:off x="1752600" y="349250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Lines of Symmetry and Reflections</a:t>
            </a:r>
            <a:endParaRPr lang="en-CA" sz="4800" b="1" i="1"/>
          </a:p>
        </p:txBody>
      </p:sp>
      <p:sp>
        <p:nvSpPr>
          <p:cNvPr id="465927" name="Text Box 9"/>
          <p:cNvSpPr txBox="1">
            <a:spLocks noChangeArrowheads="1"/>
          </p:cNvSpPr>
          <p:nvPr/>
        </p:nvSpPr>
        <p:spPr bwMode="auto">
          <a:xfrm>
            <a:off x="533400" y="1524000"/>
            <a:ext cx="43434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b="1" i="1">
                <a:solidFill>
                  <a:srgbClr val="FF0000"/>
                </a:solidFill>
              </a:rPr>
              <a:t>Line of Symmetry:</a:t>
            </a:r>
            <a:r>
              <a:rPr lang="en-CA"/>
              <a:t> an imaginary line that divided a shape into 2 congruent parts so that the parts coincide perfectly when the shape is folded along the line of symmetry.</a:t>
            </a:r>
          </a:p>
        </p:txBody>
      </p:sp>
      <p:pic>
        <p:nvPicPr>
          <p:cNvPr id="465928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25146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5929" name="Picture 25" descr="linesofsymmet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8862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5930" name="Text Box 26"/>
          <p:cNvSpPr txBox="1">
            <a:spLocks noChangeArrowheads="1"/>
          </p:cNvSpPr>
          <p:nvPr/>
        </p:nvSpPr>
        <p:spPr bwMode="auto">
          <a:xfrm>
            <a:off x="5105400" y="18288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/>
              <a:t>Examples:</a:t>
            </a:r>
          </a:p>
        </p:txBody>
      </p:sp>
      <p:sp>
        <p:nvSpPr>
          <p:cNvPr id="465931" name="AutoShape 27"/>
          <p:cNvSpPr>
            <a:spLocks noChangeArrowheads="1"/>
          </p:cNvSpPr>
          <p:nvPr/>
        </p:nvSpPr>
        <p:spPr bwMode="auto">
          <a:xfrm>
            <a:off x="304800" y="1371600"/>
            <a:ext cx="4800600" cy="53340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0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69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7970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7971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67972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7973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67974" name="TextBox 12"/>
          <p:cNvSpPr txBox="1">
            <a:spLocks noChangeArrowheads="1"/>
          </p:cNvSpPr>
          <p:nvPr/>
        </p:nvSpPr>
        <p:spPr bwMode="auto">
          <a:xfrm>
            <a:off x="1752600" y="349250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Lines of Symmetry and Reflections</a:t>
            </a:r>
            <a:endParaRPr lang="en-CA" sz="4800" b="1" i="1"/>
          </a:p>
        </p:txBody>
      </p:sp>
      <p:sp>
        <p:nvSpPr>
          <p:cNvPr id="467975" name="Text Box 10"/>
          <p:cNvSpPr txBox="1">
            <a:spLocks noChangeArrowheads="1"/>
          </p:cNvSpPr>
          <p:nvPr/>
        </p:nvSpPr>
        <p:spPr bwMode="auto">
          <a:xfrm>
            <a:off x="609600" y="1524000"/>
            <a:ext cx="3581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/>
              <a:t>A Line of Symmetry can also be called a </a:t>
            </a:r>
            <a:r>
              <a:rPr lang="en-CA" b="1" i="1">
                <a:solidFill>
                  <a:srgbClr val="FF0000"/>
                </a:solidFill>
              </a:rPr>
              <a:t>line of reflection</a:t>
            </a:r>
          </a:p>
        </p:txBody>
      </p:sp>
      <p:pic>
        <p:nvPicPr>
          <p:cNvPr id="46797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40386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7977" name="AutoShape 13"/>
          <p:cNvSpPr>
            <a:spLocks noChangeArrowheads="1"/>
          </p:cNvSpPr>
          <p:nvPr/>
        </p:nvSpPr>
        <p:spPr bwMode="auto">
          <a:xfrm>
            <a:off x="304800" y="1371600"/>
            <a:ext cx="4191000" cy="53340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797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7979" name="Picture 18" descr="Crefsy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24352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15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7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0018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0019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70020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0021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70022" name="TextBox 12"/>
          <p:cNvSpPr txBox="1">
            <a:spLocks noChangeArrowheads="1"/>
          </p:cNvSpPr>
          <p:nvPr/>
        </p:nvSpPr>
        <p:spPr bwMode="auto">
          <a:xfrm>
            <a:off x="1752600" y="349250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Lines of Symmetry and Reflections</a:t>
            </a:r>
            <a:endParaRPr lang="en-CA" sz="4800" b="1" i="1"/>
          </a:p>
        </p:txBody>
      </p:sp>
      <p:pic>
        <p:nvPicPr>
          <p:cNvPr id="47002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534400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68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5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2066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2067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72068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2069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72070" name="TextBox 12"/>
          <p:cNvSpPr txBox="1">
            <a:spLocks noChangeArrowheads="1"/>
          </p:cNvSpPr>
          <p:nvPr/>
        </p:nvSpPr>
        <p:spPr bwMode="auto">
          <a:xfrm>
            <a:off x="1752600" y="349250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Lines of Symmetry and Reflections</a:t>
            </a:r>
            <a:endParaRPr lang="en-CA" sz="4800" b="1" i="1"/>
          </a:p>
        </p:txBody>
      </p:sp>
      <p:pic>
        <p:nvPicPr>
          <p:cNvPr id="47207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79248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13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3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4114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4115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74116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4117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74118" name="TextBox 12"/>
          <p:cNvSpPr txBox="1">
            <a:spLocks noChangeArrowheads="1"/>
          </p:cNvSpPr>
          <p:nvPr/>
        </p:nvSpPr>
        <p:spPr bwMode="auto">
          <a:xfrm>
            <a:off x="1752600" y="349250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Lines of Symmetry and Reflections</a:t>
            </a:r>
            <a:endParaRPr lang="en-CA" sz="4800" b="1" i="1"/>
          </a:p>
        </p:txBody>
      </p:sp>
      <p:pic>
        <p:nvPicPr>
          <p:cNvPr id="47411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6106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982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1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76162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6163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76164" name="TextBox 12"/>
          <p:cNvSpPr txBox="1">
            <a:spLocks noChangeArrowheads="1"/>
          </p:cNvSpPr>
          <p:nvPr/>
        </p:nvSpPr>
        <p:spPr bwMode="auto">
          <a:xfrm>
            <a:off x="1828800" y="3048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/>
              <a:t>Assessment</a:t>
            </a:r>
          </a:p>
        </p:txBody>
      </p:sp>
      <p:sp>
        <p:nvSpPr>
          <p:cNvPr id="476165" name="Text Box 6"/>
          <p:cNvSpPr txBox="1">
            <a:spLocks noChangeArrowheads="1"/>
          </p:cNvSpPr>
          <p:nvPr/>
        </p:nvSpPr>
        <p:spPr bwMode="auto">
          <a:xfrm>
            <a:off x="1219200" y="2319338"/>
            <a:ext cx="66294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4400"/>
              <a:t>Pages </a:t>
            </a:r>
          </a:p>
          <a:p>
            <a:pPr algn="ctr">
              <a:spcBef>
                <a:spcPct val="50000"/>
              </a:spcBef>
            </a:pPr>
            <a:r>
              <a:rPr lang="en-CA" sz="4400"/>
              <a:t>357 - 359</a:t>
            </a:r>
            <a:endParaRPr lang="en-CA" sz="3200"/>
          </a:p>
          <a:p>
            <a:pPr algn="ctr">
              <a:spcBef>
                <a:spcPct val="50000"/>
              </a:spcBef>
            </a:pPr>
            <a:r>
              <a:rPr lang="en-CA" sz="4400"/>
              <a:t>Numbers  </a:t>
            </a:r>
          </a:p>
          <a:p>
            <a:pPr algn="ctr">
              <a:spcBef>
                <a:spcPct val="50000"/>
              </a:spcBef>
            </a:pPr>
            <a:endParaRPr lang="en-CA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CA" sz="4400"/>
              <a:t>3, 5, 6a, 8, 9</a:t>
            </a:r>
            <a:endParaRPr lang="en-CA" sz="2800">
              <a:solidFill>
                <a:srgbClr val="FF0000"/>
              </a:solidFill>
            </a:endParaRPr>
          </a:p>
        </p:txBody>
      </p:sp>
      <p:sp>
        <p:nvSpPr>
          <p:cNvPr id="476166" name="AutoShape 7"/>
          <p:cNvSpPr>
            <a:spLocks noChangeArrowheads="1"/>
          </p:cNvSpPr>
          <p:nvPr/>
        </p:nvSpPr>
        <p:spPr bwMode="auto">
          <a:xfrm>
            <a:off x="1219200" y="2209800"/>
            <a:ext cx="6629400" cy="9906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6167" name="AutoShape 8"/>
          <p:cNvSpPr>
            <a:spLocks noChangeArrowheads="1"/>
          </p:cNvSpPr>
          <p:nvPr/>
        </p:nvSpPr>
        <p:spPr bwMode="auto">
          <a:xfrm>
            <a:off x="1219200" y="4300538"/>
            <a:ext cx="6629400" cy="9906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2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09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8210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8211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78212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8213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78214" name="TextBox 12"/>
          <p:cNvSpPr txBox="1">
            <a:spLocks noChangeArrowheads="1"/>
          </p:cNvSpPr>
          <p:nvPr/>
        </p:nvSpPr>
        <p:spPr bwMode="auto">
          <a:xfrm>
            <a:off x="1752600" y="349250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Rotations and Rotational Symmetry</a:t>
            </a:r>
          </a:p>
        </p:txBody>
      </p:sp>
      <p:sp>
        <p:nvSpPr>
          <p:cNvPr id="478215" name="Text Box 9"/>
          <p:cNvSpPr txBox="1">
            <a:spLocks noChangeArrowheads="1"/>
          </p:cNvSpPr>
          <p:nvPr/>
        </p:nvSpPr>
        <p:spPr bwMode="auto">
          <a:xfrm>
            <a:off x="381000" y="1371600"/>
            <a:ext cx="84582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Rotational Symmetry</a:t>
            </a:r>
            <a:endParaRPr lang="en-US"/>
          </a:p>
          <a:p>
            <a:r>
              <a:rPr lang="en-US"/>
              <a:t>A shape has rotational symmetry when it coincides with itself </a:t>
            </a:r>
            <a:r>
              <a:rPr lang="en-US">
                <a:solidFill>
                  <a:srgbClr val="FF0000"/>
                </a:solidFill>
              </a:rPr>
              <a:t>(it overlaps itself)</a:t>
            </a:r>
            <a:r>
              <a:rPr lang="en-US"/>
              <a:t> after a rotation of less than 360</a:t>
            </a:r>
            <a:r>
              <a:rPr lang="en-US" baseline="30000"/>
              <a:t>o</a:t>
            </a:r>
            <a:r>
              <a:rPr lang="en-US"/>
              <a:t> about its centre.  </a:t>
            </a:r>
          </a:p>
          <a:p>
            <a:endParaRPr lang="en-US"/>
          </a:p>
          <a:p>
            <a:r>
              <a:rPr lang="en-US"/>
              <a:t>Note that a shape that requires a rotation of 360</a:t>
            </a:r>
            <a:r>
              <a:rPr lang="en-US" baseline="30000"/>
              <a:t>o</a:t>
            </a:r>
            <a:r>
              <a:rPr lang="en-US"/>
              <a:t> to return to its original position does not have rotational symmetry.</a:t>
            </a:r>
          </a:p>
          <a:p>
            <a:pPr>
              <a:buFontTx/>
              <a:buChar char="-"/>
            </a:pPr>
            <a:endParaRPr lang="en-US"/>
          </a:p>
          <a:p>
            <a:r>
              <a:rPr lang="en-US"/>
              <a:t>The number of times the shape coincides with itself, during a rotation of 360</a:t>
            </a:r>
            <a:r>
              <a:rPr lang="en-US" baseline="30000"/>
              <a:t>o</a:t>
            </a:r>
            <a:r>
              <a:rPr lang="en-US"/>
              <a:t>, is the </a:t>
            </a:r>
            <a:r>
              <a:rPr lang="en-US" b="1"/>
              <a:t>order of rotation</a:t>
            </a:r>
            <a:r>
              <a:rPr lang="en-US"/>
              <a:t>.  </a:t>
            </a:r>
          </a:p>
          <a:p>
            <a:endParaRPr lang="en-US"/>
          </a:p>
          <a:p>
            <a:r>
              <a:rPr lang="en-US"/>
              <a:t>A shape cannot have </a:t>
            </a:r>
            <a:r>
              <a:rPr lang="en-US">
                <a:solidFill>
                  <a:srgbClr val="FF0000"/>
                </a:solidFill>
              </a:rPr>
              <a:t>rotational symmetry of order 1</a:t>
            </a:r>
            <a:r>
              <a:rPr lang="en-US"/>
              <a:t> (it has to be at least 2). </a:t>
            </a:r>
            <a:endParaRPr lang="en-CA"/>
          </a:p>
        </p:txBody>
      </p:sp>
      <p:sp>
        <p:nvSpPr>
          <p:cNvPr id="478216" name="AutoShape 10"/>
          <p:cNvSpPr>
            <a:spLocks noChangeArrowheads="1"/>
          </p:cNvSpPr>
          <p:nvPr/>
        </p:nvSpPr>
        <p:spPr bwMode="auto">
          <a:xfrm>
            <a:off x="228600" y="2819400"/>
            <a:ext cx="8305800" cy="9144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3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7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0258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0259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80260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0261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80262" name="TextBox 12"/>
          <p:cNvSpPr txBox="1">
            <a:spLocks noChangeArrowheads="1"/>
          </p:cNvSpPr>
          <p:nvPr/>
        </p:nvSpPr>
        <p:spPr bwMode="auto">
          <a:xfrm>
            <a:off x="1752600" y="349250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Rotations and Rotational Symmetry</a:t>
            </a:r>
          </a:p>
        </p:txBody>
      </p:sp>
      <p:sp>
        <p:nvSpPr>
          <p:cNvPr id="480263" name="Text Box 8"/>
          <p:cNvSpPr txBox="1">
            <a:spLocks noChangeArrowheads="1"/>
          </p:cNvSpPr>
          <p:nvPr/>
        </p:nvSpPr>
        <p:spPr bwMode="auto">
          <a:xfrm>
            <a:off x="381000" y="1371600"/>
            <a:ext cx="8458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</a:t>
            </a:r>
            <a:r>
              <a:rPr lang="en-US" b="1">
                <a:solidFill>
                  <a:srgbClr val="FF0000"/>
                </a:solidFill>
              </a:rPr>
              <a:t>angle of rotation symmetry</a:t>
            </a:r>
            <a:r>
              <a:rPr lang="en-US"/>
              <a:t> is the angle after which the shape coincides with itself.  In general, for rotational symmetry, the angle of rotation symmetry is equal to :</a:t>
            </a:r>
            <a:endParaRPr lang="en-US" b="1"/>
          </a:p>
        </p:txBody>
      </p:sp>
      <p:sp>
        <p:nvSpPr>
          <p:cNvPr id="480264" name="Rectangle 9"/>
          <p:cNvSpPr>
            <a:spLocks noChangeArrowheads="1"/>
          </p:cNvSpPr>
          <p:nvPr/>
        </p:nvSpPr>
        <p:spPr bwMode="auto">
          <a:xfrm>
            <a:off x="381000" y="2743200"/>
            <a:ext cx="624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angle of rotation symmetry = 		</a:t>
            </a:r>
            <a:r>
              <a:rPr lang="en-US" u="sng"/>
              <a:t>360</a:t>
            </a:r>
            <a:r>
              <a:rPr lang="en-US" u="sng" baseline="30000"/>
              <a:t>0</a:t>
            </a:r>
            <a:endParaRPr lang="en-CA" u="sng" baseline="30000"/>
          </a:p>
        </p:txBody>
      </p:sp>
      <p:sp>
        <p:nvSpPr>
          <p:cNvPr id="480265" name="Text Box 10"/>
          <p:cNvSpPr txBox="1">
            <a:spLocks noChangeArrowheads="1"/>
          </p:cNvSpPr>
          <p:nvPr/>
        </p:nvSpPr>
        <p:spPr bwMode="auto">
          <a:xfrm>
            <a:off x="4267200" y="30480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/>
              <a:t>Order of rotation</a:t>
            </a:r>
          </a:p>
        </p:txBody>
      </p:sp>
      <p:sp>
        <p:nvSpPr>
          <p:cNvPr id="480266" name="AutoShape 14"/>
          <p:cNvSpPr>
            <a:spLocks noChangeArrowheads="1"/>
          </p:cNvSpPr>
          <p:nvPr/>
        </p:nvSpPr>
        <p:spPr bwMode="auto">
          <a:xfrm>
            <a:off x="304800" y="2590800"/>
            <a:ext cx="8610600" cy="9906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4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7010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7011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27012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7013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27014" name="TextBox 12"/>
          <p:cNvSpPr txBox="1">
            <a:spLocks noChangeArrowheads="1"/>
          </p:cNvSpPr>
          <p:nvPr/>
        </p:nvSpPr>
        <p:spPr bwMode="auto">
          <a:xfrm>
            <a:off x="1752600" y="349250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Scale Diagrams and Enlargements</a:t>
            </a:r>
          </a:p>
        </p:txBody>
      </p:sp>
      <p:sp>
        <p:nvSpPr>
          <p:cNvPr id="427015" name="Text Box 13"/>
          <p:cNvSpPr txBox="1">
            <a:spLocks noChangeArrowheads="1"/>
          </p:cNvSpPr>
          <p:nvPr/>
        </p:nvSpPr>
        <p:spPr bwMode="auto">
          <a:xfrm>
            <a:off x="7086600" y="6553200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1000"/>
              <a:t>Pg320 : Math Makes Sense 9</a:t>
            </a:r>
          </a:p>
        </p:txBody>
      </p:sp>
      <p:pic>
        <p:nvPicPr>
          <p:cNvPr id="42701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953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701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219450" cy="2171700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018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3200400" cy="2171700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04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5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2306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2307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82308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2309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82310" name="TextBox 12"/>
          <p:cNvSpPr txBox="1">
            <a:spLocks noChangeArrowheads="1"/>
          </p:cNvSpPr>
          <p:nvPr/>
        </p:nvSpPr>
        <p:spPr bwMode="auto">
          <a:xfrm>
            <a:off x="1752600" y="349250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Rotations and Rotational Symmetry</a:t>
            </a:r>
          </a:p>
        </p:txBody>
      </p:sp>
      <p:pic>
        <p:nvPicPr>
          <p:cNvPr id="48231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203993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231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20986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2313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09800"/>
            <a:ext cx="221932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2314" name="Text Box 16"/>
          <p:cNvSpPr txBox="1">
            <a:spLocks noChangeArrowheads="1"/>
          </p:cNvSpPr>
          <p:nvPr/>
        </p:nvSpPr>
        <p:spPr bwMode="auto">
          <a:xfrm>
            <a:off x="304800" y="1295400"/>
            <a:ext cx="792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/>
              <a:t>State the order of rotation and the angle of rotation symmetry of the following shapes.</a:t>
            </a:r>
            <a:endParaRPr lang="en-CA" i="1"/>
          </a:p>
        </p:txBody>
      </p:sp>
      <p:sp>
        <p:nvSpPr>
          <p:cNvPr id="482315" name="Text Box 17"/>
          <p:cNvSpPr txBox="1">
            <a:spLocks noChangeArrowheads="1"/>
          </p:cNvSpPr>
          <p:nvPr/>
        </p:nvSpPr>
        <p:spPr bwMode="auto">
          <a:xfrm>
            <a:off x="381000" y="4551363"/>
            <a:ext cx="213360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1800"/>
              <a:t>Rotational Symmetry of </a:t>
            </a:r>
            <a:r>
              <a:rPr lang="en-CA" sz="1800">
                <a:solidFill>
                  <a:srgbClr val="FF0000"/>
                </a:solidFill>
              </a:rPr>
              <a:t>order 4</a:t>
            </a:r>
          </a:p>
          <a:p>
            <a:pPr algn="ctr">
              <a:spcBef>
                <a:spcPct val="50000"/>
              </a:spcBef>
            </a:pPr>
            <a:endParaRPr lang="en-CA" sz="180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CA" sz="1800"/>
              <a:t>Angle of rotational symmetry</a:t>
            </a:r>
          </a:p>
          <a:p>
            <a:pPr algn="ctr">
              <a:spcBef>
                <a:spcPct val="50000"/>
              </a:spcBef>
            </a:pPr>
            <a:r>
              <a:rPr lang="en-CA" sz="1800">
                <a:solidFill>
                  <a:srgbClr val="FF0000"/>
                </a:solidFill>
              </a:rPr>
              <a:t>90</a:t>
            </a:r>
            <a:r>
              <a:rPr lang="en-CA" sz="1800" baseline="30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82316" name="Text Box 18"/>
          <p:cNvSpPr txBox="1">
            <a:spLocks noChangeArrowheads="1"/>
          </p:cNvSpPr>
          <p:nvPr/>
        </p:nvSpPr>
        <p:spPr bwMode="auto">
          <a:xfrm>
            <a:off x="3429000" y="4419600"/>
            <a:ext cx="19812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1800"/>
              <a:t>Rotational Symmetry of order 6</a:t>
            </a:r>
          </a:p>
          <a:p>
            <a:pPr algn="ctr">
              <a:spcBef>
                <a:spcPct val="50000"/>
              </a:spcBef>
            </a:pPr>
            <a:endParaRPr lang="en-CA" sz="1800"/>
          </a:p>
          <a:p>
            <a:pPr algn="ctr"/>
            <a:r>
              <a:rPr lang="en-CA" sz="1800"/>
              <a:t>Angle of rotational symmetry</a:t>
            </a:r>
          </a:p>
          <a:p>
            <a:pPr algn="ctr"/>
            <a:r>
              <a:rPr lang="en-CA" sz="1800">
                <a:solidFill>
                  <a:srgbClr val="FF0000"/>
                </a:solidFill>
              </a:rPr>
              <a:t>60</a:t>
            </a:r>
            <a:r>
              <a:rPr lang="en-CA" sz="1800" baseline="30000">
                <a:solidFill>
                  <a:srgbClr val="FF0000"/>
                </a:solidFill>
              </a:rPr>
              <a:t>0</a:t>
            </a:r>
          </a:p>
          <a:p>
            <a:pPr algn="ctr">
              <a:spcBef>
                <a:spcPct val="50000"/>
              </a:spcBef>
            </a:pPr>
            <a:endParaRPr lang="en-CA" sz="1800"/>
          </a:p>
        </p:txBody>
      </p:sp>
      <p:sp>
        <p:nvSpPr>
          <p:cNvPr id="482317" name="Text Box 19"/>
          <p:cNvSpPr txBox="1">
            <a:spLocks noChangeArrowheads="1"/>
          </p:cNvSpPr>
          <p:nvPr/>
        </p:nvSpPr>
        <p:spPr bwMode="auto">
          <a:xfrm>
            <a:off x="6781800" y="4038600"/>
            <a:ext cx="1981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1600"/>
              <a:t>Rotational</a:t>
            </a:r>
            <a:r>
              <a:rPr lang="en-CA" sz="1600" b="1" i="1">
                <a:solidFill>
                  <a:srgbClr val="FF0000"/>
                </a:solidFill>
              </a:rPr>
              <a:t> </a:t>
            </a:r>
            <a:r>
              <a:rPr lang="en-CA" sz="2000" b="1" i="1">
                <a:solidFill>
                  <a:srgbClr val="FF0000"/>
                </a:solidFill>
              </a:rPr>
              <a:t>Symmetry of order 1</a:t>
            </a:r>
          </a:p>
        </p:txBody>
      </p:sp>
      <p:sp>
        <p:nvSpPr>
          <p:cNvPr id="482318" name="Text Box 20"/>
          <p:cNvSpPr txBox="1">
            <a:spLocks noChangeArrowheads="1"/>
          </p:cNvSpPr>
          <p:nvPr/>
        </p:nvSpPr>
        <p:spPr bwMode="auto">
          <a:xfrm>
            <a:off x="7010400" y="4876800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1600"/>
              <a:t>No Rotational symmetry</a:t>
            </a:r>
          </a:p>
        </p:txBody>
      </p:sp>
      <p:sp>
        <p:nvSpPr>
          <p:cNvPr id="482319" name="Rectangle 21"/>
          <p:cNvSpPr>
            <a:spLocks noChangeArrowheads="1"/>
          </p:cNvSpPr>
          <p:nvPr/>
        </p:nvSpPr>
        <p:spPr bwMode="auto">
          <a:xfrm>
            <a:off x="6477000" y="5622925"/>
            <a:ext cx="25908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CA" sz="1800"/>
              <a:t>Angle of rotational symmetry</a:t>
            </a:r>
          </a:p>
          <a:p>
            <a:pPr algn="ctr"/>
            <a:r>
              <a:rPr lang="en-CA" sz="1800">
                <a:solidFill>
                  <a:srgbClr val="FF0000"/>
                </a:solidFill>
              </a:rPr>
              <a:t>360</a:t>
            </a:r>
            <a:r>
              <a:rPr lang="en-CA" sz="1800" baseline="30000">
                <a:solidFill>
                  <a:srgbClr val="FF0000"/>
                </a:solidFill>
              </a:rPr>
              <a:t>0</a:t>
            </a:r>
          </a:p>
          <a:p>
            <a:pPr algn="ctr">
              <a:spcBef>
                <a:spcPct val="50000"/>
              </a:spcBef>
            </a:pPr>
            <a:endParaRPr lang="en-CA" sz="1400"/>
          </a:p>
        </p:txBody>
      </p:sp>
      <p:sp>
        <p:nvSpPr>
          <p:cNvPr id="482320" name="Line 22"/>
          <p:cNvSpPr>
            <a:spLocks noChangeShapeType="1"/>
          </p:cNvSpPr>
          <p:nvPr/>
        </p:nvSpPr>
        <p:spPr bwMode="auto">
          <a:xfrm>
            <a:off x="609600" y="5562600"/>
            <a:ext cx="8305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66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3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84354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4355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84356" name="TextBox 12"/>
          <p:cNvSpPr txBox="1">
            <a:spLocks noChangeArrowheads="1"/>
          </p:cNvSpPr>
          <p:nvPr/>
        </p:nvSpPr>
        <p:spPr bwMode="auto">
          <a:xfrm>
            <a:off x="1828800" y="3048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/>
              <a:t>Assessment</a:t>
            </a:r>
          </a:p>
        </p:txBody>
      </p:sp>
      <p:sp>
        <p:nvSpPr>
          <p:cNvPr id="484357" name="Text Box 6"/>
          <p:cNvSpPr txBox="1">
            <a:spLocks noChangeArrowheads="1"/>
          </p:cNvSpPr>
          <p:nvPr/>
        </p:nvSpPr>
        <p:spPr bwMode="auto">
          <a:xfrm>
            <a:off x="1219200" y="2319338"/>
            <a:ext cx="66294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4400"/>
              <a:t>Pages </a:t>
            </a:r>
          </a:p>
          <a:p>
            <a:pPr algn="ctr">
              <a:spcBef>
                <a:spcPct val="50000"/>
              </a:spcBef>
            </a:pPr>
            <a:r>
              <a:rPr lang="en-CA" sz="4400"/>
              <a:t>365 - 367</a:t>
            </a:r>
            <a:endParaRPr lang="en-CA" sz="3200"/>
          </a:p>
          <a:p>
            <a:pPr algn="ctr">
              <a:spcBef>
                <a:spcPct val="50000"/>
              </a:spcBef>
            </a:pPr>
            <a:r>
              <a:rPr lang="en-CA" sz="4400"/>
              <a:t>Numbers  </a:t>
            </a:r>
          </a:p>
          <a:p>
            <a:pPr algn="ctr">
              <a:spcBef>
                <a:spcPct val="50000"/>
              </a:spcBef>
            </a:pPr>
            <a:endParaRPr lang="en-CA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CA" sz="4400"/>
              <a:t>4, 5, 6, 7, 8, 9, 10, 12</a:t>
            </a:r>
            <a:endParaRPr lang="en-CA" sz="2800">
              <a:solidFill>
                <a:srgbClr val="FF0000"/>
              </a:solidFill>
            </a:endParaRPr>
          </a:p>
        </p:txBody>
      </p:sp>
      <p:sp>
        <p:nvSpPr>
          <p:cNvPr id="484358" name="AutoShape 7"/>
          <p:cNvSpPr>
            <a:spLocks noChangeArrowheads="1"/>
          </p:cNvSpPr>
          <p:nvPr/>
        </p:nvSpPr>
        <p:spPr bwMode="auto">
          <a:xfrm>
            <a:off x="1219200" y="2209800"/>
            <a:ext cx="6629400" cy="9906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4359" name="AutoShape 8"/>
          <p:cNvSpPr>
            <a:spLocks noChangeArrowheads="1"/>
          </p:cNvSpPr>
          <p:nvPr/>
        </p:nvSpPr>
        <p:spPr bwMode="auto">
          <a:xfrm>
            <a:off x="1219200" y="4300538"/>
            <a:ext cx="6629400" cy="9906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61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1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6402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403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86404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405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86406" name="TextBox 12"/>
          <p:cNvSpPr txBox="1">
            <a:spLocks noChangeArrowheads="1"/>
          </p:cNvSpPr>
          <p:nvPr/>
        </p:nvSpPr>
        <p:spPr bwMode="auto">
          <a:xfrm>
            <a:off x="1752600" y="34925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/>
              <a:t>Identifying Types of Symmetry on the Cartesian Plane</a:t>
            </a:r>
            <a:r>
              <a:rPr lang="en-CA"/>
              <a:t> </a:t>
            </a:r>
            <a:endParaRPr lang="en-CA" sz="3600" b="1" i="1"/>
          </a:p>
        </p:txBody>
      </p:sp>
      <p:sp>
        <p:nvSpPr>
          <p:cNvPr id="486407" name="Text Box 11"/>
          <p:cNvSpPr txBox="1">
            <a:spLocks noChangeArrowheads="1"/>
          </p:cNvSpPr>
          <p:nvPr/>
        </p:nvSpPr>
        <p:spPr bwMode="auto">
          <a:xfrm>
            <a:off x="304800" y="1295400"/>
            <a:ext cx="838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/>
              <a:t>We can use grid paper or square dot paper to perform rotations of 90</a:t>
            </a:r>
            <a:r>
              <a:rPr lang="en-US" i="1" baseline="30000"/>
              <a:t>0</a:t>
            </a:r>
            <a:r>
              <a:rPr lang="en-US" i="1"/>
              <a:t>, 180</a:t>
            </a:r>
            <a:r>
              <a:rPr lang="en-US" i="1" baseline="30000"/>
              <a:t>0</a:t>
            </a:r>
            <a:r>
              <a:rPr lang="en-US" i="1"/>
              <a:t>, 270</a:t>
            </a:r>
            <a:r>
              <a:rPr lang="en-US" i="1" baseline="30000"/>
              <a:t>0</a:t>
            </a:r>
            <a:r>
              <a:rPr lang="en-US" i="1"/>
              <a:t>.</a:t>
            </a:r>
            <a:endParaRPr lang="en-CA" i="1"/>
          </a:p>
        </p:txBody>
      </p:sp>
      <p:sp>
        <p:nvSpPr>
          <p:cNvPr id="486408" name="Rectangle 18"/>
          <p:cNvSpPr>
            <a:spLocks noChangeArrowheads="1"/>
          </p:cNvSpPr>
          <p:nvPr/>
        </p:nvSpPr>
        <p:spPr bwMode="auto">
          <a:xfrm>
            <a:off x="2438400" y="1828800"/>
            <a:ext cx="6402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/>
              <a:t>See this website:</a:t>
            </a:r>
          </a:p>
          <a:p>
            <a:r>
              <a:rPr lang="en-CA">
                <a:solidFill>
                  <a:srgbClr val="FF0000"/>
                </a:solidFill>
              </a:rPr>
              <a:t>http://staff.argyll.epsb.ca/jreed/9math/unit7/07.htm</a:t>
            </a:r>
          </a:p>
        </p:txBody>
      </p:sp>
      <p:pic>
        <p:nvPicPr>
          <p:cNvPr id="48640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1775"/>
            <a:ext cx="91440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116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49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8450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8451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88452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8453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88454" name="TextBox 12"/>
          <p:cNvSpPr txBox="1">
            <a:spLocks noChangeArrowheads="1"/>
          </p:cNvSpPr>
          <p:nvPr/>
        </p:nvSpPr>
        <p:spPr bwMode="auto">
          <a:xfrm>
            <a:off x="1752600" y="34925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/>
              <a:t>Identifying Types of Symmetry on the Cartesian Plane</a:t>
            </a:r>
            <a:r>
              <a:rPr lang="en-CA"/>
              <a:t> </a:t>
            </a:r>
            <a:endParaRPr lang="en-CA" sz="3600" b="1" i="1"/>
          </a:p>
        </p:txBody>
      </p:sp>
      <p:pic>
        <p:nvPicPr>
          <p:cNvPr id="48845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20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7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90498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499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90500" name="TextBox 12"/>
          <p:cNvSpPr txBox="1">
            <a:spLocks noChangeArrowheads="1"/>
          </p:cNvSpPr>
          <p:nvPr/>
        </p:nvSpPr>
        <p:spPr bwMode="auto">
          <a:xfrm>
            <a:off x="1828800" y="3048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/>
              <a:t>Assessment</a:t>
            </a:r>
          </a:p>
        </p:txBody>
      </p:sp>
      <p:sp>
        <p:nvSpPr>
          <p:cNvPr id="490501" name="Text Box 6"/>
          <p:cNvSpPr txBox="1">
            <a:spLocks noChangeArrowheads="1"/>
          </p:cNvSpPr>
          <p:nvPr/>
        </p:nvSpPr>
        <p:spPr bwMode="auto">
          <a:xfrm>
            <a:off x="1219200" y="2319338"/>
            <a:ext cx="66294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4400"/>
              <a:t>Pages </a:t>
            </a:r>
          </a:p>
          <a:p>
            <a:pPr algn="ctr">
              <a:spcBef>
                <a:spcPct val="50000"/>
              </a:spcBef>
            </a:pPr>
            <a:r>
              <a:rPr lang="en-CA" sz="4400"/>
              <a:t>373 - 375</a:t>
            </a:r>
            <a:endParaRPr lang="en-CA" sz="3200"/>
          </a:p>
          <a:p>
            <a:pPr algn="ctr">
              <a:spcBef>
                <a:spcPct val="50000"/>
              </a:spcBef>
            </a:pPr>
            <a:r>
              <a:rPr lang="en-CA" sz="4400"/>
              <a:t>Numbers  </a:t>
            </a:r>
          </a:p>
          <a:p>
            <a:pPr algn="ctr">
              <a:spcBef>
                <a:spcPct val="50000"/>
              </a:spcBef>
            </a:pPr>
            <a:endParaRPr lang="en-CA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CA" sz="4400"/>
              <a:t>3, 5, 6, 7, 8, 10</a:t>
            </a:r>
            <a:endParaRPr lang="en-CA" sz="2800">
              <a:solidFill>
                <a:srgbClr val="FF0000"/>
              </a:solidFill>
            </a:endParaRPr>
          </a:p>
        </p:txBody>
      </p:sp>
      <p:sp>
        <p:nvSpPr>
          <p:cNvPr id="490502" name="AutoShape 7"/>
          <p:cNvSpPr>
            <a:spLocks noChangeArrowheads="1"/>
          </p:cNvSpPr>
          <p:nvPr/>
        </p:nvSpPr>
        <p:spPr bwMode="auto">
          <a:xfrm>
            <a:off x="1219200" y="2209800"/>
            <a:ext cx="6629400" cy="9906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0503" name="AutoShape 8"/>
          <p:cNvSpPr>
            <a:spLocks noChangeArrowheads="1"/>
          </p:cNvSpPr>
          <p:nvPr/>
        </p:nvSpPr>
        <p:spPr bwMode="auto">
          <a:xfrm>
            <a:off x="1219200" y="4300538"/>
            <a:ext cx="6629400" cy="9906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7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7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9058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9059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29060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9061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29062" name="TextBox 12"/>
          <p:cNvSpPr txBox="1">
            <a:spLocks noChangeArrowheads="1"/>
          </p:cNvSpPr>
          <p:nvPr/>
        </p:nvSpPr>
        <p:spPr bwMode="auto">
          <a:xfrm>
            <a:off x="1752600" y="349250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Scale Diagrams and Enlargements</a:t>
            </a:r>
          </a:p>
        </p:txBody>
      </p:sp>
      <p:pic>
        <p:nvPicPr>
          <p:cNvPr id="42906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343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906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343400" cy="5105400"/>
          </a:xfrm>
          <a:prstGeom prst="rect">
            <a:avLst/>
          </a:prstGeom>
          <a:noFill/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9065" name="Text Box 14"/>
          <p:cNvSpPr txBox="1">
            <a:spLocks noChangeArrowheads="1"/>
          </p:cNvSpPr>
          <p:nvPr/>
        </p:nvSpPr>
        <p:spPr bwMode="auto">
          <a:xfrm>
            <a:off x="7086600" y="6553200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1000"/>
              <a:t>Pg321 : Math Makes Sense 9</a:t>
            </a:r>
          </a:p>
        </p:txBody>
      </p:sp>
      <p:sp>
        <p:nvSpPr>
          <p:cNvPr id="429066" name="Text Box 15"/>
          <p:cNvSpPr txBox="1">
            <a:spLocks noChangeArrowheads="1"/>
          </p:cNvSpPr>
          <p:nvPr/>
        </p:nvSpPr>
        <p:spPr bwMode="auto">
          <a:xfrm>
            <a:off x="457200" y="4724400"/>
            <a:ext cx="3733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b="1">
                <a:solidFill>
                  <a:srgbClr val="FF0000"/>
                </a:solidFill>
              </a:rPr>
              <a:t>NOTE:</a:t>
            </a:r>
            <a:r>
              <a:rPr lang="en-CA"/>
              <a:t> To calculate the scale factor, the units of lengths </a:t>
            </a:r>
            <a:r>
              <a:rPr lang="en-CA">
                <a:solidFill>
                  <a:srgbClr val="FF0000"/>
                </a:solidFill>
              </a:rPr>
              <a:t>MUST </a:t>
            </a:r>
            <a:r>
              <a:rPr lang="en-CA"/>
              <a:t>be the same</a:t>
            </a:r>
          </a:p>
        </p:txBody>
      </p:sp>
      <p:sp>
        <p:nvSpPr>
          <p:cNvPr id="429067" name="AutoShape 16"/>
          <p:cNvSpPr>
            <a:spLocks noChangeArrowheads="1"/>
          </p:cNvSpPr>
          <p:nvPr/>
        </p:nvSpPr>
        <p:spPr bwMode="auto">
          <a:xfrm>
            <a:off x="304800" y="4572000"/>
            <a:ext cx="3962400" cy="16764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5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31106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107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31108" name="TextBox 12"/>
          <p:cNvSpPr txBox="1">
            <a:spLocks noChangeArrowheads="1"/>
          </p:cNvSpPr>
          <p:nvPr/>
        </p:nvSpPr>
        <p:spPr bwMode="auto">
          <a:xfrm>
            <a:off x="1828800" y="3048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/>
              <a:t>Assessment</a:t>
            </a:r>
          </a:p>
        </p:txBody>
      </p:sp>
      <p:sp>
        <p:nvSpPr>
          <p:cNvPr id="431109" name="Text Box 6"/>
          <p:cNvSpPr txBox="1">
            <a:spLocks noChangeArrowheads="1"/>
          </p:cNvSpPr>
          <p:nvPr/>
        </p:nvSpPr>
        <p:spPr bwMode="auto">
          <a:xfrm>
            <a:off x="1219200" y="2319338"/>
            <a:ext cx="66294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4400"/>
              <a:t>Pages </a:t>
            </a:r>
          </a:p>
          <a:p>
            <a:pPr algn="ctr">
              <a:spcBef>
                <a:spcPct val="50000"/>
              </a:spcBef>
            </a:pPr>
            <a:r>
              <a:rPr lang="en-CA" sz="4400"/>
              <a:t>323 - 325</a:t>
            </a:r>
            <a:endParaRPr lang="en-CA" sz="3200"/>
          </a:p>
          <a:p>
            <a:pPr algn="ctr">
              <a:spcBef>
                <a:spcPct val="50000"/>
              </a:spcBef>
            </a:pPr>
            <a:r>
              <a:rPr lang="en-CA" sz="4400"/>
              <a:t>Numbers  </a:t>
            </a:r>
          </a:p>
          <a:p>
            <a:pPr algn="ctr">
              <a:spcBef>
                <a:spcPct val="50000"/>
              </a:spcBef>
            </a:pPr>
            <a:endParaRPr lang="en-CA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CA" sz="4400"/>
              <a:t>4 – 8, 11, 12</a:t>
            </a:r>
            <a:endParaRPr lang="en-CA" sz="2800">
              <a:solidFill>
                <a:srgbClr val="FF0000"/>
              </a:solidFill>
            </a:endParaRPr>
          </a:p>
        </p:txBody>
      </p:sp>
      <p:sp>
        <p:nvSpPr>
          <p:cNvPr id="431110" name="AutoShape 7"/>
          <p:cNvSpPr>
            <a:spLocks noChangeArrowheads="1"/>
          </p:cNvSpPr>
          <p:nvPr/>
        </p:nvSpPr>
        <p:spPr bwMode="auto">
          <a:xfrm>
            <a:off x="1219200" y="2209800"/>
            <a:ext cx="6629400" cy="9906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11" name="AutoShape 8"/>
          <p:cNvSpPr>
            <a:spLocks noChangeArrowheads="1"/>
          </p:cNvSpPr>
          <p:nvPr/>
        </p:nvSpPr>
        <p:spPr bwMode="auto">
          <a:xfrm>
            <a:off x="1219200" y="4300538"/>
            <a:ext cx="6629400" cy="9906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2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3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3154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3155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33156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3157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33158" name="TextBox 12"/>
          <p:cNvSpPr txBox="1">
            <a:spLocks noChangeArrowheads="1"/>
          </p:cNvSpPr>
          <p:nvPr/>
        </p:nvSpPr>
        <p:spPr bwMode="auto">
          <a:xfrm>
            <a:off x="1752600" y="349250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Scale Diagrams and Reductions</a:t>
            </a:r>
          </a:p>
        </p:txBody>
      </p:sp>
      <p:sp>
        <p:nvSpPr>
          <p:cNvPr id="433159" name="Text Box 10"/>
          <p:cNvSpPr txBox="1">
            <a:spLocks noChangeArrowheads="1"/>
          </p:cNvSpPr>
          <p:nvPr/>
        </p:nvSpPr>
        <p:spPr bwMode="auto">
          <a:xfrm>
            <a:off x="7086600" y="6553200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1000"/>
              <a:t>Pg326 : Math Makes Sense 9</a:t>
            </a:r>
          </a:p>
        </p:txBody>
      </p:sp>
      <p:sp>
        <p:nvSpPr>
          <p:cNvPr id="433160" name="Text Box 13"/>
          <p:cNvSpPr txBox="1">
            <a:spLocks noChangeArrowheads="1"/>
          </p:cNvSpPr>
          <p:nvPr/>
        </p:nvSpPr>
        <p:spPr bwMode="auto">
          <a:xfrm>
            <a:off x="152400" y="1371600"/>
            <a:ext cx="86868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/>
              <a:t>Scale diagrams can also  be smaller than the original diagram. There are call reductions.</a:t>
            </a:r>
          </a:p>
          <a:p>
            <a:pPr>
              <a:spcBef>
                <a:spcPct val="50000"/>
              </a:spcBef>
            </a:pPr>
            <a:r>
              <a:rPr lang="en-CA"/>
              <a:t>We still use the same fraction to determine the scale factor.</a:t>
            </a:r>
          </a:p>
        </p:txBody>
      </p:sp>
      <p:sp>
        <p:nvSpPr>
          <p:cNvPr id="433161" name="Text Box 14"/>
          <p:cNvSpPr txBox="1">
            <a:spLocks noChangeArrowheads="1"/>
          </p:cNvSpPr>
          <p:nvPr/>
        </p:nvSpPr>
        <p:spPr bwMode="auto">
          <a:xfrm>
            <a:off x="304800" y="3048000"/>
            <a:ext cx="861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2800" b="1" i="1">
                <a:solidFill>
                  <a:srgbClr val="FF0000"/>
                </a:solidFill>
              </a:rPr>
              <a:t>Scale Factor: </a:t>
            </a:r>
            <a:r>
              <a:rPr lang="en-CA" sz="2800" b="1" i="1"/>
              <a:t>is the fraction of</a:t>
            </a:r>
            <a:endParaRPr lang="en-CA" sz="2800"/>
          </a:p>
        </p:txBody>
      </p:sp>
      <p:sp>
        <p:nvSpPr>
          <p:cNvPr id="433162" name="AutoShape 15"/>
          <p:cNvSpPr>
            <a:spLocks noChangeArrowheads="1"/>
          </p:cNvSpPr>
          <p:nvPr/>
        </p:nvSpPr>
        <p:spPr bwMode="auto">
          <a:xfrm>
            <a:off x="152400" y="3048000"/>
            <a:ext cx="8839200" cy="16002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163" name="Text Box 16"/>
          <p:cNvSpPr txBox="1">
            <a:spLocks noChangeArrowheads="1"/>
          </p:cNvSpPr>
          <p:nvPr/>
        </p:nvSpPr>
        <p:spPr bwMode="auto">
          <a:xfrm>
            <a:off x="2819400" y="35814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u="sng"/>
              <a:t>Length of Scale Diagram</a:t>
            </a:r>
          </a:p>
        </p:txBody>
      </p:sp>
      <p:sp>
        <p:nvSpPr>
          <p:cNvPr id="433164" name="Text Box 17"/>
          <p:cNvSpPr txBox="1">
            <a:spLocks noChangeArrowheads="1"/>
          </p:cNvSpPr>
          <p:nvPr/>
        </p:nvSpPr>
        <p:spPr bwMode="auto">
          <a:xfrm>
            <a:off x="2819400" y="39624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/>
              <a:t>Length of Original Diagram</a:t>
            </a:r>
          </a:p>
        </p:txBody>
      </p:sp>
      <p:sp>
        <p:nvSpPr>
          <p:cNvPr id="433165" name="Text Box 18"/>
          <p:cNvSpPr txBox="1">
            <a:spLocks noChangeArrowheads="1"/>
          </p:cNvSpPr>
          <p:nvPr/>
        </p:nvSpPr>
        <p:spPr bwMode="auto">
          <a:xfrm>
            <a:off x="6629400" y="3581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/>
              <a:t>Picture</a:t>
            </a:r>
          </a:p>
        </p:txBody>
      </p:sp>
      <p:sp>
        <p:nvSpPr>
          <p:cNvPr id="433166" name="Rectangle 19"/>
          <p:cNvSpPr>
            <a:spLocks noChangeArrowheads="1"/>
          </p:cNvSpPr>
          <p:nvPr/>
        </p:nvSpPr>
        <p:spPr bwMode="auto">
          <a:xfrm>
            <a:off x="6705600" y="3962400"/>
            <a:ext cx="741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CA"/>
              <a:t>Real</a:t>
            </a:r>
          </a:p>
        </p:txBody>
      </p:sp>
      <p:sp>
        <p:nvSpPr>
          <p:cNvPr id="433167" name="Line 20"/>
          <p:cNvSpPr>
            <a:spLocks noChangeShapeType="1"/>
          </p:cNvSpPr>
          <p:nvPr/>
        </p:nvSpPr>
        <p:spPr bwMode="auto">
          <a:xfrm flipH="1">
            <a:off x="6400800" y="3810000"/>
            <a:ext cx="228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3168" name="Line 21"/>
          <p:cNvSpPr>
            <a:spLocks noChangeShapeType="1"/>
          </p:cNvSpPr>
          <p:nvPr/>
        </p:nvSpPr>
        <p:spPr bwMode="auto">
          <a:xfrm flipH="1">
            <a:off x="6477000" y="4191000"/>
            <a:ext cx="228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1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1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5202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5203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35204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5205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35206" name="TextBox 12"/>
          <p:cNvSpPr txBox="1">
            <a:spLocks noChangeArrowheads="1"/>
          </p:cNvSpPr>
          <p:nvPr/>
        </p:nvSpPr>
        <p:spPr bwMode="auto">
          <a:xfrm>
            <a:off x="1752600" y="349250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Scale Diagrams and Reductions</a:t>
            </a:r>
          </a:p>
        </p:txBody>
      </p:sp>
      <p:sp>
        <p:nvSpPr>
          <p:cNvPr id="435207" name="Text Box 8"/>
          <p:cNvSpPr txBox="1">
            <a:spLocks noChangeArrowheads="1"/>
          </p:cNvSpPr>
          <p:nvPr/>
        </p:nvSpPr>
        <p:spPr bwMode="auto">
          <a:xfrm>
            <a:off x="152400" y="6613525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1000"/>
              <a:t>Pg327: Math Makes Sense 9</a:t>
            </a:r>
          </a:p>
        </p:txBody>
      </p:sp>
      <p:pic>
        <p:nvPicPr>
          <p:cNvPr id="43520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495800" cy="2476500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209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4343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42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49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7250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51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37252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53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37254" name="TextBox 12"/>
          <p:cNvSpPr txBox="1">
            <a:spLocks noChangeArrowheads="1"/>
          </p:cNvSpPr>
          <p:nvPr/>
        </p:nvSpPr>
        <p:spPr bwMode="auto">
          <a:xfrm>
            <a:off x="1752600" y="349250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Scale Diagrams and Reductions</a:t>
            </a:r>
          </a:p>
        </p:txBody>
      </p:sp>
      <p:sp>
        <p:nvSpPr>
          <p:cNvPr id="437255" name="Text Box 8"/>
          <p:cNvSpPr txBox="1">
            <a:spLocks noChangeArrowheads="1"/>
          </p:cNvSpPr>
          <p:nvPr/>
        </p:nvSpPr>
        <p:spPr bwMode="auto">
          <a:xfrm>
            <a:off x="152400" y="6613525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1000"/>
              <a:t>Pg328: Math Makes Sense 9</a:t>
            </a:r>
          </a:p>
        </p:txBody>
      </p:sp>
      <p:sp>
        <p:nvSpPr>
          <p:cNvPr id="437256" name="Text Box 11"/>
          <p:cNvSpPr txBox="1">
            <a:spLocks noChangeArrowheads="1"/>
          </p:cNvSpPr>
          <p:nvPr/>
        </p:nvSpPr>
        <p:spPr bwMode="auto">
          <a:xfrm>
            <a:off x="304800" y="1371600"/>
            <a:ext cx="86868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/>
              <a:t>A Scale may also be written as a ratio. For example, if the scale diagram of a house is 1:150 it means that</a:t>
            </a:r>
          </a:p>
          <a:p>
            <a:pPr>
              <a:spcBef>
                <a:spcPct val="50000"/>
              </a:spcBef>
            </a:pPr>
            <a:r>
              <a:rPr lang="en-CA">
                <a:solidFill>
                  <a:srgbClr val="FF0000"/>
                </a:solidFill>
              </a:rPr>
              <a:t> 1 cm on the diagram  = 150 cm on the house</a:t>
            </a:r>
          </a:p>
        </p:txBody>
      </p:sp>
      <p:pic>
        <p:nvPicPr>
          <p:cNvPr id="43725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7620000" cy="3419475"/>
          </a:xfrm>
          <a:prstGeom prst="rect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7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9298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9299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39300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9301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39302" name="TextBox 12"/>
          <p:cNvSpPr txBox="1">
            <a:spLocks noChangeArrowheads="1"/>
          </p:cNvSpPr>
          <p:nvPr/>
        </p:nvSpPr>
        <p:spPr bwMode="auto">
          <a:xfrm>
            <a:off x="1752600" y="349250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Scale Diagrams and Reductions</a:t>
            </a:r>
          </a:p>
        </p:txBody>
      </p:sp>
      <p:sp>
        <p:nvSpPr>
          <p:cNvPr id="439303" name="Text Box 8"/>
          <p:cNvSpPr txBox="1">
            <a:spLocks noChangeArrowheads="1"/>
          </p:cNvSpPr>
          <p:nvPr/>
        </p:nvSpPr>
        <p:spPr bwMode="auto">
          <a:xfrm>
            <a:off x="152400" y="6613525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1000"/>
              <a:t>Pg328: Math Makes Sense 9</a:t>
            </a:r>
          </a:p>
        </p:txBody>
      </p:sp>
      <p:pic>
        <p:nvPicPr>
          <p:cNvPr id="43930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696200" cy="4606925"/>
          </a:xfrm>
          <a:prstGeom prst="rect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651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1003</Words>
  <Application>Microsoft Macintosh PowerPoint</Application>
  <PresentationFormat>On-screen Show (4:3)</PresentationFormat>
  <Paragraphs>184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Foothills School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Learning Technologies</dc:creator>
  <cp:lastModifiedBy>Learning Technologies</cp:lastModifiedBy>
  <cp:revision>1</cp:revision>
  <dcterms:created xsi:type="dcterms:W3CDTF">2016-08-28T17:32:09Z</dcterms:created>
  <dcterms:modified xsi:type="dcterms:W3CDTF">2016-08-28T17:32:42Z</dcterms:modified>
</cp:coreProperties>
</file>