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8"/>
  </p:notesMasterIdLst>
  <p:sldIdLst>
    <p:sldId id="302" r:id="rId2"/>
    <p:sldId id="303" r:id="rId3"/>
    <p:sldId id="304" r:id="rId4"/>
    <p:sldId id="308" r:id="rId5"/>
    <p:sldId id="257" r:id="rId6"/>
    <p:sldId id="258" r:id="rId7"/>
    <p:sldId id="291" r:id="rId8"/>
    <p:sldId id="259" r:id="rId9"/>
    <p:sldId id="292" r:id="rId10"/>
    <p:sldId id="260" r:id="rId11"/>
    <p:sldId id="294" r:id="rId12"/>
    <p:sldId id="295" r:id="rId13"/>
    <p:sldId id="296" r:id="rId14"/>
    <p:sldId id="313" r:id="rId15"/>
    <p:sldId id="261" r:id="rId16"/>
    <p:sldId id="317" r:id="rId17"/>
    <p:sldId id="318" r:id="rId18"/>
    <p:sldId id="309" r:id="rId19"/>
    <p:sldId id="262" r:id="rId20"/>
    <p:sldId id="310" r:id="rId21"/>
    <p:sldId id="263" r:id="rId22"/>
    <p:sldId id="298" r:id="rId23"/>
    <p:sldId id="299" r:id="rId24"/>
    <p:sldId id="312" r:id="rId25"/>
    <p:sldId id="264" r:id="rId26"/>
    <p:sldId id="300" r:id="rId27"/>
    <p:sldId id="315" r:id="rId28"/>
    <p:sldId id="316" r:id="rId29"/>
    <p:sldId id="311" r:id="rId30"/>
    <p:sldId id="267" r:id="rId31"/>
    <p:sldId id="268" r:id="rId32"/>
    <p:sldId id="306" r:id="rId33"/>
    <p:sldId id="269" r:id="rId34"/>
    <p:sldId id="270" r:id="rId35"/>
    <p:sldId id="271" r:id="rId36"/>
    <p:sldId id="307" r:id="rId37"/>
    <p:sldId id="272" r:id="rId38"/>
    <p:sldId id="273" r:id="rId39"/>
    <p:sldId id="274" r:id="rId40"/>
    <p:sldId id="275" r:id="rId41"/>
    <p:sldId id="276" r:id="rId42"/>
    <p:sldId id="277" r:id="rId43"/>
    <p:sldId id="278" r:id="rId44"/>
    <p:sldId id="279" r:id="rId45"/>
    <p:sldId id="314" r:id="rId46"/>
    <p:sldId id="280" r:id="rId47"/>
    <p:sldId id="281" r:id="rId48"/>
    <p:sldId id="282" r:id="rId49"/>
    <p:sldId id="283" r:id="rId50"/>
    <p:sldId id="284" r:id="rId51"/>
    <p:sldId id="285" r:id="rId52"/>
    <p:sldId id="286" r:id="rId53"/>
    <p:sldId id="287" r:id="rId54"/>
    <p:sldId id="288" r:id="rId55"/>
    <p:sldId id="289" r:id="rId56"/>
    <p:sldId id="290" r:id="rId5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printerSettings" Target="printerSettings/printerSettings1.bin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4F472-E4B9-0347-B930-25C225B03F1C}" type="datetimeFigureOut">
              <a:rPr lang="en-US" smtClean="0"/>
              <a:t>2016-08-28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CFDA4-5731-5049-8872-2A6EE0D4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87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7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D34967FD-09D4-C943-AB48-3F3AEDF96779}" type="slidenum">
              <a:rPr lang="en-US" sz="1100"/>
              <a:pPr algn="r"/>
              <a:t>1</a:t>
            </a:fld>
            <a:endParaRPr lang="en-US" sz="1100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25E3BB5-3741-8044-89D8-4D727967237D}" type="slidenum">
              <a:rPr lang="en-US" sz="1100"/>
              <a:pPr/>
              <a:t>10</a:t>
            </a:fld>
            <a:endParaRPr lang="en-US" sz="110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25E3BB5-3741-8044-89D8-4D727967237D}" type="slidenum">
              <a:rPr lang="en-US" sz="1100"/>
              <a:pPr/>
              <a:t>11</a:t>
            </a:fld>
            <a:endParaRPr lang="en-US" sz="110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25E3BB5-3741-8044-89D8-4D727967237D}" type="slidenum">
              <a:rPr lang="en-US" sz="1100"/>
              <a:pPr/>
              <a:t>12</a:t>
            </a:fld>
            <a:endParaRPr lang="en-US" sz="110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B9247BE-F181-964C-A70A-77A844121C1D}" type="slidenum">
              <a:rPr lang="en-US" sz="1100"/>
              <a:pPr/>
              <a:t>15</a:t>
            </a:fld>
            <a:endParaRPr lang="en-US" sz="11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B9247BE-F181-964C-A70A-77A844121C1D}" type="slidenum">
              <a:rPr lang="en-US" sz="1100"/>
              <a:pPr/>
              <a:t>16</a:t>
            </a:fld>
            <a:endParaRPr lang="en-US" sz="11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B9247BE-F181-964C-A70A-77A844121C1D}" type="slidenum">
              <a:rPr lang="en-US" sz="1100"/>
              <a:pPr/>
              <a:t>17</a:t>
            </a:fld>
            <a:endParaRPr lang="en-US" sz="11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5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DB820A71-8625-3640-B9BD-813E10184641}" type="slidenum">
              <a:rPr lang="en-US" sz="1100"/>
              <a:pPr algn="r"/>
              <a:t>2</a:t>
            </a:fld>
            <a:endParaRPr lang="en-US" sz="1100"/>
          </a:p>
        </p:txBody>
      </p:sp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0BDA8DE-7779-0945-A346-3D021BC64C74}" type="slidenum">
              <a:rPr lang="en-US" sz="1100"/>
              <a:pPr/>
              <a:t>21</a:t>
            </a:fld>
            <a:endParaRPr lang="en-US" sz="11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0BDA8DE-7779-0945-A346-3D021BC64C74}" type="slidenum">
              <a:rPr lang="en-US" sz="1100"/>
              <a:pPr/>
              <a:t>22</a:t>
            </a:fld>
            <a:endParaRPr lang="en-US" sz="11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0BDA8DE-7779-0945-A346-3D021BC64C74}" type="slidenum">
              <a:rPr lang="en-US" sz="1100"/>
              <a:pPr/>
              <a:t>23</a:t>
            </a:fld>
            <a:endParaRPr lang="en-US" sz="11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0BDA8DE-7779-0945-A346-3D021BC64C74}" type="slidenum">
              <a:rPr lang="en-US" sz="1100"/>
              <a:pPr/>
              <a:t>24</a:t>
            </a:fld>
            <a:endParaRPr lang="en-US" sz="11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2592336-6784-0344-9A56-52916DB40378}" type="slidenum">
              <a:rPr lang="en-US" sz="1100"/>
              <a:pPr/>
              <a:t>25</a:t>
            </a:fld>
            <a:endParaRPr lang="en-US" sz="110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2592336-6784-0344-9A56-52916DB40378}" type="slidenum">
              <a:rPr lang="en-US" sz="1100"/>
              <a:pPr/>
              <a:t>26</a:t>
            </a:fld>
            <a:endParaRPr lang="en-US" sz="110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58A9E2AD-5ADB-BD46-BF29-5ABAC7E3D254}" type="slidenum">
              <a:rPr lang="en-US" sz="1100"/>
              <a:pPr algn="r"/>
              <a:t>27</a:t>
            </a:fld>
            <a:endParaRPr lang="en-US" sz="11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899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899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0EB879B9-1441-0B48-9385-702FA60F5EBE}" type="slidenum">
              <a:rPr lang="en-US" sz="1100"/>
              <a:pPr algn="r"/>
              <a:t>30</a:t>
            </a:fld>
            <a:endParaRPr lang="en-US" sz="1100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A229C1FF-915B-CE47-942B-37A63607012F}" type="slidenum">
              <a:rPr lang="en-US" sz="1100"/>
              <a:pPr algn="r"/>
              <a:t>33</a:t>
            </a:fld>
            <a:endParaRPr lang="en-US" sz="1100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9B6CF752-32B4-C540-B7A2-AB7C5FC42824}" type="slidenum">
              <a:rPr lang="en-US" sz="1100"/>
              <a:pPr algn="r"/>
              <a:t>35</a:t>
            </a:fld>
            <a:endParaRPr lang="en-US" sz="1100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9B6CF752-32B4-C540-B7A2-AB7C5FC42824}" type="slidenum">
              <a:rPr lang="en-US" sz="1100"/>
              <a:pPr algn="r"/>
              <a:t>36</a:t>
            </a:fld>
            <a:endParaRPr lang="en-US" sz="1100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A833296D-474A-A840-A7D0-6FC6FBBBE7B6}" type="slidenum">
              <a:rPr lang="en-US" sz="1100"/>
              <a:pPr algn="r"/>
              <a:t>37</a:t>
            </a:fld>
            <a:endParaRPr lang="en-US" sz="1100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205388F3-CAAB-934C-91D6-0062BB04BC8A}" type="slidenum">
              <a:rPr lang="en-US" sz="1100"/>
              <a:pPr algn="r"/>
              <a:t>38</a:t>
            </a:fld>
            <a:endParaRPr lang="en-US" sz="1100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C8BC97C0-F5BA-CE40-8864-FB054BF55F17}" type="slidenum">
              <a:rPr lang="en-US" sz="1100"/>
              <a:pPr algn="r"/>
              <a:t>39</a:t>
            </a:fld>
            <a:endParaRPr lang="en-US" sz="1100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EF8E1512-762A-254B-8C4E-52493E127E91}" type="slidenum">
              <a:rPr lang="en-US" sz="1100"/>
              <a:pPr algn="r"/>
              <a:t>40</a:t>
            </a:fld>
            <a:endParaRPr lang="en-US" sz="1100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4D08A8D9-0DE1-A943-A861-5163FFEEAB93}" type="slidenum">
              <a:rPr lang="en-US" sz="1100"/>
              <a:pPr algn="r"/>
              <a:t>42</a:t>
            </a:fld>
            <a:endParaRPr lang="en-US" sz="1100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385CA1B9-EF94-D542-B2C6-0456854EE4D8}" type="slidenum">
              <a:rPr lang="en-US" sz="1100"/>
              <a:pPr algn="r"/>
              <a:t>43</a:t>
            </a:fld>
            <a:endParaRPr lang="en-US" sz="1100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3D816D2C-49C8-D849-9BF2-6E024D088BCC}" type="slidenum">
              <a:rPr lang="en-US" sz="1100"/>
              <a:pPr algn="r"/>
              <a:t>46</a:t>
            </a:fld>
            <a:endParaRPr lang="en-US" sz="1100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138D890E-3CF8-314A-8A96-F1F9A3ADD139}" type="slidenum">
              <a:rPr lang="en-US" sz="1100"/>
              <a:pPr algn="r"/>
              <a:t>47</a:t>
            </a:fld>
            <a:endParaRPr lang="en-US" sz="1100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68F6EA26-8910-464D-A09A-942550784771}" type="slidenum">
              <a:rPr lang="en-US" sz="1100"/>
              <a:pPr algn="r"/>
              <a:t>48</a:t>
            </a:fld>
            <a:endParaRPr lang="en-US" sz="1100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B5F511B-6821-6C46-B0B3-71CC108A654B}" type="slidenum">
              <a:rPr lang="en-US" sz="1100"/>
              <a:pPr/>
              <a:t>5</a:t>
            </a:fld>
            <a:endParaRPr lang="en-US" sz="1100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1BDF78CE-F5E9-BA4B-9B88-2CAA7C08E908}" type="slidenum">
              <a:rPr lang="en-US" sz="1100"/>
              <a:pPr algn="r"/>
              <a:t>50</a:t>
            </a:fld>
            <a:endParaRPr lang="en-US" sz="1100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9E13760B-6BFB-E649-BFEB-66952CED6A6F}" type="slidenum">
              <a:rPr lang="en-US" sz="1100"/>
              <a:pPr algn="r"/>
              <a:t>51</a:t>
            </a:fld>
            <a:endParaRPr lang="en-US" sz="1100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98A090F0-2170-0849-B27B-147F3706189A}" type="slidenum">
              <a:rPr lang="en-US" sz="1100"/>
              <a:pPr algn="r"/>
              <a:t>52</a:t>
            </a:fld>
            <a:endParaRPr lang="en-US" sz="1100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B8CB3D75-4E7B-0941-931C-9CCB862F9DDC}" type="slidenum">
              <a:rPr lang="en-US" sz="1100"/>
              <a:pPr algn="r"/>
              <a:t>53</a:t>
            </a:fld>
            <a:endParaRPr lang="en-US" sz="1100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4A32A242-6196-2E45-BAE3-701EE1A374AF}" type="slidenum">
              <a:rPr lang="en-US" sz="1100"/>
              <a:pPr algn="r"/>
              <a:t>54</a:t>
            </a:fld>
            <a:endParaRPr lang="en-US" sz="1100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C1F44B98-9CD0-1B4A-8ED1-EB83039C2F73}" type="slidenum">
              <a:rPr lang="en-US" sz="1100"/>
              <a:pPr algn="r"/>
              <a:t>55</a:t>
            </a:fld>
            <a:endParaRPr lang="en-US" sz="1100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3FBD786-A9F9-8740-99A1-2A115388B4C1}" type="slidenum">
              <a:rPr lang="en-US" sz="1100"/>
              <a:pPr/>
              <a:t>6</a:t>
            </a:fld>
            <a:endParaRPr lang="en-US" sz="110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3FBD786-A9F9-8740-99A1-2A115388B4C1}" type="slidenum">
              <a:rPr lang="en-US" sz="1100"/>
              <a:pPr/>
              <a:t>7</a:t>
            </a:fld>
            <a:endParaRPr lang="en-US" sz="110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2B5025E-1D8C-E04E-BC42-E665E76817DE}" type="slidenum">
              <a:rPr lang="en-US" sz="1100"/>
              <a:pPr/>
              <a:t>8</a:t>
            </a:fld>
            <a:endParaRPr lang="en-US" sz="110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2B5025E-1D8C-E04E-BC42-E665E76817DE}" type="slidenum">
              <a:rPr lang="en-US" sz="1100"/>
              <a:pPr/>
              <a:t>9</a:t>
            </a:fld>
            <a:endParaRPr lang="en-US" sz="110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C527-4EAC-A34E-BBA7-1858B6F843F7}" type="datetimeFigureOut">
              <a:rPr lang="en-US" smtClean="0"/>
              <a:t>2016-08-28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FE89-32CD-2643-9060-707CB2AE3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C527-4EAC-A34E-BBA7-1858B6F843F7}" type="datetimeFigureOut">
              <a:rPr lang="en-US" smtClean="0"/>
              <a:t>2016-08-28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FE89-32CD-2643-9060-707CB2AE3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4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C527-4EAC-A34E-BBA7-1858B6F843F7}" type="datetimeFigureOut">
              <a:rPr lang="en-US" smtClean="0"/>
              <a:t>2016-08-28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FE89-32CD-2643-9060-707CB2AE3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3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C527-4EAC-A34E-BBA7-1858B6F843F7}" type="datetimeFigureOut">
              <a:rPr lang="en-US" smtClean="0"/>
              <a:t>2016-08-28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FE89-32CD-2643-9060-707CB2AE3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2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C527-4EAC-A34E-BBA7-1858B6F843F7}" type="datetimeFigureOut">
              <a:rPr lang="en-US" smtClean="0"/>
              <a:t>2016-08-28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FE89-32CD-2643-9060-707CB2AE3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2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C527-4EAC-A34E-BBA7-1858B6F843F7}" type="datetimeFigureOut">
              <a:rPr lang="en-US" smtClean="0"/>
              <a:t>2016-08-28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FE89-32CD-2643-9060-707CB2AE3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9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C527-4EAC-A34E-BBA7-1858B6F843F7}" type="datetimeFigureOut">
              <a:rPr lang="en-US" smtClean="0"/>
              <a:t>2016-08-28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FE89-32CD-2643-9060-707CB2AE3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74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C527-4EAC-A34E-BBA7-1858B6F843F7}" type="datetimeFigureOut">
              <a:rPr lang="en-US" smtClean="0"/>
              <a:t>2016-08-28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FE89-32CD-2643-9060-707CB2AE3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2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C527-4EAC-A34E-BBA7-1858B6F843F7}" type="datetimeFigureOut">
              <a:rPr lang="en-US" smtClean="0"/>
              <a:t>2016-08-28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FE89-32CD-2643-9060-707CB2AE3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2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C527-4EAC-A34E-BBA7-1858B6F843F7}" type="datetimeFigureOut">
              <a:rPr lang="en-US" smtClean="0"/>
              <a:t>2016-08-28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FE89-32CD-2643-9060-707CB2AE3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6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C527-4EAC-A34E-BBA7-1858B6F843F7}" type="datetimeFigureOut">
              <a:rPr lang="en-US" smtClean="0"/>
              <a:t>2016-08-28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FE89-32CD-2643-9060-707CB2AE3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3C527-4EAC-A34E-BBA7-1858B6F843F7}" type="datetimeFigureOut">
              <a:rPr lang="en-US" smtClean="0"/>
              <a:t>2016-08-28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1FE89-32CD-2643-9060-707CB2AE3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0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1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1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1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1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1.jpe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1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9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2.xml"/><Relationship Id="rId3" Type="http://schemas.openxmlformats.org/officeDocument/2006/relationships/image" Target="../media/image1.jpe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3.xml"/><Relationship Id="rId3" Type="http://schemas.openxmlformats.org/officeDocument/2006/relationships/image" Target="../media/image1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6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3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63874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5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46387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7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463878" name="TextBox 12"/>
          <p:cNvSpPr txBox="1">
            <a:spLocks noChangeArrowheads="1"/>
          </p:cNvSpPr>
          <p:nvPr/>
        </p:nvSpPr>
        <p:spPr bwMode="auto">
          <a:xfrm>
            <a:off x="1752600" y="349250"/>
            <a:ext cx="701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/>
              <a:t>INTEGERS: </a:t>
            </a:r>
            <a:r>
              <a:rPr lang="en-CA" sz="2800"/>
              <a:t>Addition</a:t>
            </a:r>
            <a:r>
              <a:rPr lang="en-CA"/>
              <a:t> and Subtraction </a:t>
            </a:r>
            <a:endParaRPr lang="en-CA" sz="3600" b="1" i="1"/>
          </a:p>
        </p:txBody>
      </p:sp>
      <p:sp>
        <p:nvSpPr>
          <p:cNvPr id="463879" name="Rectangle 9"/>
          <p:cNvSpPr>
            <a:spLocks noChangeArrowheads="1"/>
          </p:cNvSpPr>
          <p:nvPr/>
        </p:nvSpPr>
        <p:spPr bwMode="auto">
          <a:xfrm>
            <a:off x="121345" y="2438400"/>
            <a:ext cx="89154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marL="457200" indent="-457200"/>
            <a:r>
              <a:rPr lang="en-US" b="1" dirty="0"/>
              <a:t>Adding Integers</a:t>
            </a:r>
          </a:p>
          <a:p>
            <a:pPr marL="457200" indent="-457200">
              <a:buFontTx/>
              <a:buAutoNum type="arabicParenR"/>
            </a:pPr>
            <a:r>
              <a:rPr lang="en-US" dirty="0"/>
              <a:t>When adding integers of the same sign, we add their absolute values, and give the result the same sign. </a:t>
            </a:r>
          </a:p>
          <a:p>
            <a:pPr marL="914400" lvl="1" indent="-457200"/>
            <a:r>
              <a:rPr lang="en-US" dirty="0"/>
              <a:t>Example: 		</a:t>
            </a:r>
            <a:r>
              <a:rPr lang="en-US" dirty="0" smtClean="0"/>
              <a:t>		-</a:t>
            </a:r>
            <a:r>
              <a:rPr lang="en-US" dirty="0"/>
              <a:t>9 + -7 = -16	</a:t>
            </a:r>
            <a:r>
              <a:rPr lang="en-US" dirty="0" smtClean="0"/>
              <a:t>           </a:t>
            </a:r>
            <a:r>
              <a:rPr lang="en-US" baseline="30000" dirty="0" smtClean="0"/>
              <a:t>+</a:t>
            </a:r>
            <a:r>
              <a:rPr lang="en-US" dirty="0"/>
              <a:t>15 + </a:t>
            </a:r>
            <a:r>
              <a:rPr lang="en-US" baseline="30000" dirty="0"/>
              <a:t>+</a:t>
            </a:r>
            <a:r>
              <a:rPr lang="en-US" dirty="0"/>
              <a:t>12 = </a:t>
            </a:r>
            <a:r>
              <a:rPr lang="en-US" baseline="30000" dirty="0"/>
              <a:t>+</a:t>
            </a:r>
            <a:r>
              <a:rPr lang="en-US" dirty="0"/>
              <a:t>27</a:t>
            </a:r>
          </a:p>
          <a:p>
            <a:pPr marL="914400" lvl="1" indent="-457200"/>
            <a:endParaRPr lang="en-US" dirty="0"/>
          </a:p>
          <a:p>
            <a:pPr marL="457200" indent="-457200">
              <a:buFontTx/>
              <a:buAutoNum type="arabicParenR"/>
            </a:pPr>
            <a:r>
              <a:rPr lang="en-US" dirty="0"/>
              <a:t> When adding integers of </a:t>
            </a:r>
            <a:r>
              <a:rPr lang="en-US" dirty="0" smtClean="0"/>
              <a:t>different </a:t>
            </a:r>
            <a:r>
              <a:rPr lang="en-US" dirty="0"/>
              <a:t>signs, we take the sign of the largest number and then subtract the </a:t>
            </a:r>
            <a:r>
              <a:rPr lang="en-US" dirty="0" smtClean="0"/>
              <a:t>numbers</a:t>
            </a:r>
            <a:endParaRPr lang="en-US" dirty="0"/>
          </a:p>
          <a:p>
            <a:pPr marL="914400" lvl="1" indent="-457200"/>
            <a:r>
              <a:rPr lang="en-US" dirty="0"/>
              <a:t>Example:		</a:t>
            </a:r>
            <a:r>
              <a:rPr lang="en-US" dirty="0" smtClean="0"/>
              <a:t>		-</a:t>
            </a:r>
            <a:r>
              <a:rPr lang="en-US" dirty="0"/>
              <a:t>9 + </a:t>
            </a:r>
            <a:r>
              <a:rPr lang="en-US" baseline="30000" dirty="0"/>
              <a:t>+</a:t>
            </a:r>
            <a:r>
              <a:rPr lang="en-US" dirty="0"/>
              <a:t>7 = -2	 </a:t>
            </a:r>
            <a:r>
              <a:rPr lang="en-US" dirty="0" smtClean="0"/>
              <a:t>	</a:t>
            </a:r>
            <a:r>
              <a:rPr lang="en-US" baseline="30000" dirty="0" smtClean="0"/>
              <a:t>+</a:t>
            </a:r>
            <a:r>
              <a:rPr lang="en-US" dirty="0"/>
              <a:t>15 + -16 = -1</a:t>
            </a:r>
          </a:p>
          <a:p>
            <a:pPr marL="457200" indent="-457200">
              <a:buFontTx/>
              <a:buAutoNum type="arabicParenR"/>
            </a:pPr>
            <a:endParaRPr lang="en-US" dirty="0"/>
          </a:p>
        </p:txBody>
      </p:sp>
      <p:sp>
        <p:nvSpPr>
          <p:cNvPr id="463880" name="Rectangle 10"/>
          <p:cNvSpPr>
            <a:spLocks noChangeArrowheads="1"/>
          </p:cNvSpPr>
          <p:nvPr/>
        </p:nvSpPr>
        <p:spPr bwMode="auto">
          <a:xfrm>
            <a:off x="152400" y="5135563"/>
            <a:ext cx="9144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b="1" dirty="0"/>
              <a:t>Subtracting Integers</a:t>
            </a:r>
          </a:p>
          <a:p>
            <a:r>
              <a:rPr lang="en-US" dirty="0"/>
              <a:t>Subtracting an integer is the same as adding its opposite</a:t>
            </a:r>
          </a:p>
          <a:p>
            <a:r>
              <a:rPr lang="en-US" dirty="0"/>
              <a:t>	Example:	(-3) - (-5) = (-3) + (</a:t>
            </a:r>
            <a:r>
              <a:rPr lang="en-US" baseline="30000" dirty="0"/>
              <a:t>+</a:t>
            </a:r>
            <a:r>
              <a:rPr lang="en-US" dirty="0"/>
              <a:t>5) = </a:t>
            </a:r>
            <a:r>
              <a:rPr lang="en-US" baseline="30000" dirty="0"/>
              <a:t>+</a:t>
            </a:r>
            <a:r>
              <a:rPr lang="en-US" dirty="0"/>
              <a:t>2</a:t>
            </a:r>
          </a:p>
        </p:txBody>
      </p:sp>
      <p:sp>
        <p:nvSpPr>
          <p:cNvPr id="463881" name="AutoShape 11"/>
          <p:cNvSpPr>
            <a:spLocks noChangeArrowheads="1"/>
          </p:cNvSpPr>
          <p:nvPr/>
        </p:nvSpPr>
        <p:spPr bwMode="auto">
          <a:xfrm>
            <a:off x="2851653" y="3314700"/>
            <a:ext cx="1752600" cy="381000"/>
          </a:xfrm>
          <a:prstGeom prst="roundRect">
            <a:avLst>
              <a:gd name="adj" fmla="val 16667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82" name="AutoShape 12"/>
          <p:cNvSpPr>
            <a:spLocks noChangeArrowheads="1"/>
          </p:cNvSpPr>
          <p:nvPr/>
        </p:nvSpPr>
        <p:spPr bwMode="auto">
          <a:xfrm>
            <a:off x="4876800" y="3314700"/>
            <a:ext cx="2057400" cy="381000"/>
          </a:xfrm>
          <a:prstGeom prst="roundRect">
            <a:avLst>
              <a:gd name="adj" fmla="val 16667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83" name="AutoShape 13"/>
          <p:cNvSpPr>
            <a:spLocks noChangeArrowheads="1"/>
          </p:cNvSpPr>
          <p:nvPr/>
        </p:nvSpPr>
        <p:spPr bwMode="auto">
          <a:xfrm>
            <a:off x="2645688" y="4433627"/>
            <a:ext cx="1752600" cy="381000"/>
          </a:xfrm>
          <a:prstGeom prst="roundRect">
            <a:avLst>
              <a:gd name="adj" fmla="val 16667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84" name="AutoShape 14"/>
          <p:cNvSpPr>
            <a:spLocks noChangeArrowheads="1"/>
          </p:cNvSpPr>
          <p:nvPr/>
        </p:nvSpPr>
        <p:spPr bwMode="auto">
          <a:xfrm>
            <a:off x="4604253" y="4433627"/>
            <a:ext cx="2057400" cy="381000"/>
          </a:xfrm>
          <a:prstGeom prst="roundRect">
            <a:avLst>
              <a:gd name="adj" fmla="val 16667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1345" y="1389439"/>
            <a:ext cx="91204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Take a look at the understanding integers </a:t>
            </a:r>
            <a:r>
              <a:rPr lang="en-US" sz="3000" dirty="0" err="1" smtClean="0"/>
              <a:t>infographic</a:t>
            </a:r>
            <a:r>
              <a:rPr lang="en-US" sz="3000" dirty="0" smtClean="0"/>
              <a:t>. </a:t>
            </a:r>
            <a:r>
              <a:rPr lang="en-US" sz="3000" dirty="0" smtClean="0">
                <a:sym typeface="Wingdings"/>
              </a:rPr>
              <a:t>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47794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6"/>
          <p:cNvSpPr txBox="1">
            <a:spLocks noChangeArrowheads="1"/>
          </p:cNvSpPr>
          <p:nvPr/>
        </p:nvSpPr>
        <p:spPr bwMode="auto">
          <a:xfrm>
            <a:off x="762000" y="1149350"/>
            <a:ext cx="8382000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To add fractions whose </a:t>
            </a:r>
            <a:r>
              <a:rPr lang="en-US" b="1" dirty="0"/>
              <a:t>denominators are not the same</a:t>
            </a:r>
            <a:r>
              <a:rPr lang="en-US" dirty="0"/>
              <a:t>, first find the Lowest Common Denominator , LCD for the fractions. This is the least common </a:t>
            </a:r>
            <a:r>
              <a:rPr lang="en-US" dirty="0" smtClean="0"/>
              <a:t>multiple, LCM</a:t>
            </a:r>
            <a:r>
              <a:rPr lang="en-US" dirty="0"/>
              <a:t>, of the given denominators. Then for each fraction, divide the LCD by that fraction</a:t>
            </a:r>
            <a:r>
              <a:rPr lang="ja-JP" altLang="en-US" dirty="0"/>
              <a:t>’</a:t>
            </a:r>
            <a:r>
              <a:rPr lang="en-US" altLang="ja-JP" dirty="0"/>
              <a:t>s denominator, and multiply  both terms of the fraction by the resulting number. This changed the fraction to one having the LCD. Then add  as with like fractions. For example,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u="sng" dirty="0"/>
              <a:t>2</a:t>
            </a:r>
            <a:r>
              <a:rPr lang="en-US" dirty="0"/>
              <a:t>		20 ÷ 5 = 4  	</a:t>
            </a:r>
            <a:r>
              <a:rPr lang="en-US" dirty="0" smtClean="0"/>
              <a:t>4 </a:t>
            </a:r>
            <a:r>
              <a:rPr lang="en-US" dirty="0"/>
              <a:t>x </a:t>
            </a:r>
            <a:r>
              <a:rPr lang="en-US" u="sng" dirty="0"/>
              <a:t>2</a:t>
            </a:r>
            <a:r>
              <a:rPr lang="en-US" dirty="0"/>
              <a:t> = </a:t>
            </a:r>
            <a:r>
              <a:rPr lang="en-US" u="sng" dirty="0"/>
              <a:t>8</a:t>
            </a:r>
            <a:endParaRPr lang="en-US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/>
              <a:t>5			     	</a:t>
            </a:r>
            <a:r>
              <a:rPr lang="en-US" dirty="0" smtClean="0"/>
              <a:t>		4 </a:t>
            </a:r>
            <a:r>
              <a:rPr lang="en-US" dirty="0"/>
              <a:t>x 5    20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/>
              <a:t>       20(LCD)					</a:t>
            </a:r>
            <a:r>
              <a:rPr lang="en-US" dirty="0" smtClean="0"/>
              <a:t>			</a:t>
            </a:r>
            <a:r>
              <a:rPr lang="en-US" u="sng" dirty="0" smtClean="0"/>
              <a:t>8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u="sng" dirty="0"/>
              <a:t>15</a:t>
            </a:r>
            <a:r>
              <a:rPr lang="en-US" dirty="0"/>
              <a:t> = </a:t>
            </a:r>
            <a:r>
              <a:rPr lang="en-US" u="sng" dirty="0"/>
              <a:t>23 </a:t>
            </a:r>
            <a:r>
              <a:rPr lang="en-US" dirty="0"/>
              <a:t>or </a:t>
            </a:r>
            <a:r>
              <a:rPr lang="en-US" sz="3600" dirty="0"/>
              <a:t>1</a:t>
            </a:r>
            <a:r>
              <a:rPr lang="en-US" dirty="0"/>
              <a:t> 3/20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/>
              <a:t>						</a:t>
            </a:r>
            <a:r>
              <a:rPr lang="en-US" dirty="0" smtClean="0"/>
              <a:t>					20   </a:t>
            </a:r>
            <a:r>
              <a:rPr lang="en-US" dirty="0"/>
              <a:t>20    20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u="sng" dirty="0"/>
              <a:t>3</a:t>
            </a:r>
            <a:r>
              <a:rPr lang="en-US" dirty="0"/>
              <a:t>		20 ÷ 4 = 5	</a:t>
            </a:r>
            <a:r>
              <a:rPr lang="en-US" dirty="0" smtClean="0"/>
              <a:t>	5 </a:t>
            </a:r>
            <a:r>
              <a:rPr lang="en-US" dirty="0"/>
              <a:t>x </a:t>
            </a:r>
            <a:r>
              <a:rPr lang="en-US" u="sng" dirty="0"/>
              <a:t>3</a:t>
            </a:r>
            <a:r>
              <a:rPr lang="en-US" dirty="0"/>
              <a:t> = </a:t>
            </a:r>
            <a:r>
              <a:rPr lang="en-US" u="sng" dirty="0"/>
              <a:t>15</a:t>
            </a:r>
            <a:endParaRPr lang="en-US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/>
              <a:t>4				</a:t>
            </a:r>
            <a:r>
              <a:rPr lang="en-US" dirty="0" smtClean="0"/>
              <a:t>		5 </a:t>
            </a:r>
            <a:r>
              <a:rPr lang="en-US" dirty="0"/>
              <a:t>x 4    20</a:t>
            </a:r>
          </a:p>
        </p:txBody>
      </p:sp>
      <p:sp>
        <p:nvSpPr>
          <p:cNvPr id="78850" name="Line 8"/>
          <p:cNvSpPr>
            <a:spLocks noChangeShapeType="1"/>
          </p:cNvSpPr>
          <p:nvPr/>
        </p:nvSpPr>
        <p:spPr bwMode="auto">
          <a:xfrm>
            <a:off x="1066800" y="4425950"/>
            <a:ext cx="304800" cy="3048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1" name="Line 9"/>
          <p:cNvSpPr>
            <a:spLocks noChangeShapeType="1"/>
          </p:cNvSpPr>
          <p:nvPr/>
        </p:nvSpPr>
        <p:spPr bwMode="auto">
          <a:xfrm flipV="1">
            <a:off x="990600" y="4806950"/>
            <a:ext cx="381000" cy="3810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2" name="Line 10"/>
          <p:cNvSpPr>
            <a:spLocks noChangeShapeType="1"/>
          </p:cNvSpPr>
          <p:nvPr/>
        </p:nvSpPr>
        <p:spPr bwMode="auto">
          <a:xfrm>
            <a:off x="2590800" y="3968750"/>
            <a:ext cx="0" cy="15240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Line 11"/>
          <p:cNvSpPr>
            <a:spLocks noChangeShapeType="1"/>
          </p:cNvSpPr>
          <p:nvPr/>
        </p:nvSpPr>
        <p:spPr bwMode="auto">
          <a:xfrm>
            <a:off x="2514600" y="473075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4" name="Line 12"/>
          <p:cNvSpPr>
            <a:spLocks noChangeShapeType="1"/>
          </p:cNvSpPr>
          <p:nvPr/>
        </p:nvSpPr>
        <p:spPr bwMode="auto">
          <a:xfrm>
            <a:off x="2590800" y="549275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5" name="Line 13"/>
          <p:cNvSpPr>
            <a:spLocks noChangeShapeType="1"/>
          </p:cNvSpPr>
          <p:nvPr/>
        </p:nvSpPr>
        <p:spPr bwMode="auto">
          <a:xfrm>
            <a:off x="2590800" y="396875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6" name="Line 14"/>
          <p:cNvSpPr>
            <a:spLocks noChangeShapeType="1"/>
          </p:cNvSpPr>
          <p:nvPr/>
        </p:nvSpPr>
        <p:spPr bwMode="auto">
          <a:xfrm>
            <a:off x="4343400" y="3816350"/>
            <a:ext cx="0" cy="6096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7" name="Line 17"/>
          <p:cNvSpPr>
            <a:spLocks noChangeShapeType="1"/>
          </p:cNvSpPr>
          <p:nvPr/>
        </p:nvSpPr>
        <p:spPr bwMode="auto">
          <a:xfrm>
            <a:off x="4343400" y="381635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Line 18"/>
          <p:cNvSpPr>
            <a:spLocks noChangeShapeType="1"/>
          </p:cNvSpPr>
          <p:nvPr/>
        </p:nvSpPr>
        <p:spPr bwMode="auto">
          <a:xfrm>
            <a:off x="4267200" y="5340350"/>
            <a:ext cx="0" cy="6096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9" name="Line 19"/>
          <p:cNvSpPr>
            <a:spLocks noChangeShapeType="1"/>
          </p:cNvSpPr>
          <p:nvPr/>
        </p:nvSpPr>
        <p:spPr bwMode="auto">
          <a:xfrm>
            <a:off x="4343400" y="442595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0" name="Line 20"/>
          <p:cNvSpPr>
            <a:spLocks noChangeShapeType="1"/>
          </p:cNvSpPr>
          <p:nvPr/>
        </p:nvSpPr>
        <p:spPr bwMode="auto">
          <a:xfrm>
            <a:off x="4267200" y="404495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1" name="Line 21"/>
          <p:cNvSpPr>
            <a:spLocks noChangeShapeType="1"/>
          </p:cNvSpPr>
          <p:nvPr/>
        </p:nvSpPr>
        <p:spPr bwMode="auto">
          <a:xfrm>
            <a:off x="4267200" y="534035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2" name="Line 22"/>
          <p:cNvSpPr>
            <a:spLocks noChangeShapeType="1"/>
          </p:cNvSpPr>
          <p:nvPr/>
        </p:nvSpPr>
        <p:spPr bwMode="auto">
          <a:xfrm>
            <a:off x="4267200" y="594995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3" name="Line 23"/>
          <p:cNvSpPr>
            <a:spLocks noChangeShapeType="1"/>
          </p:cNvSpPr>
          <p:nvPr/>
        </p:nvSpPr>
        <p:spPr bwMode="auto">
          <a:xfrm>
            <a:off x="4191000" y="549275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4" name="Line 24"/>
          <p:cNvSpPr>
            <a:spLocks noChangeShapeType="1"/>
          </p:cNvSpPr>
          <p:nvPr/>
        </p:nvSpPr>
        <p:spPr bwMode="auto">
          <a:xfrm>
            <a:off x="5867400" y="3892550"/>
            <a:ext cx="0" cy="19812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5" name="Line 25"/>
          <p:cNvSpPr>
            <a:spLocks noChangeShapeType="1"/>
          </p:cNvSpPr>
          <p:nvPr/>
        </p:nvSpPr>
        <p:spPr bwMode="auto">
          <a:xfrm>
            <a:off x="5715000" y="3892550"/>
            <a:ext cx="1524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6" name="Line 26"/>
          <p:cNvSpPr>
            <a:spLocks noChangeShapeType="1"/>
          </p:cNvSpPr>
          <p:nvPr/>
        </p:nvSpPr>
        <p:spPr bwMode="auto">
          <a:xfrm flipH="1">
            <a:off x="5791200" y="587375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7" name="Line 27"/>
          <p:cNvSpPr>
            <a:spLocks noChangeShapeType="1"/>
          </p:cNvSpPr>
          <p:nvPr/>
        </p:nvSpPr>
        <p:spPr bwMode="auto">
          <a:xfrm>
            <a:off x="5867400" y="4883150"/>
            <a:ext cx="2286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886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69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7887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71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78872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>
                <a:solidFill>
                  <a:srgbClr val="000000"/>
                </a:solidFill>
              </a:rPr>
              <a:t>Addition of Unlike Fractions</a:t>
            </a:r>
            <a:endParaRPr lang="en-US" sz="4800" b="1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285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6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69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7887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71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78872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>
                <a:solidFill>
                  <a:srgbClr val="000000"/>
                </a:solidFill>
              </a:rPr>
              <a:t>Addition of Unlike Fractions</a:t>
            </a:r>
            <a:endParaRPr lang="en-US" sz="4800" b="1" i="1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562891"/>
            <a:ext cx="914400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Determine the </a:t>
            </a:r>
            <a:r>
              <a:rPr lang="en-US" sz="3000" b="1" dirty="0" smtClean="0"/>
              <a:t>LCD</a:t>
            </a:r>
            <a:r>
              <a:rPr lang="en-US" sz="3000" dirty="0" smtClean="0"/>
              <a:t> between the following two number:</a:t>
            </a:r>
          </a:p>
          <a:p>
            <a:pPr marL="342900" indent="-342900">
              <a:buAutoNum type="arabicPeriod"/>
            </a:pPr>
            <a:endParaRPr lang="en-US" sz="3000" dirty="0"/>
          </a:p>
          <a:p>
            <a:r>
              <a:rPr lang="en-US" sz="3000" dirty="0" smtClean="0"/>
              <a:t>a) 3 and 5 				b) 2 and 7 				c) 8 and 20 	</a:t>
            </a:r>
            <a:r>
              <a:rPr lang="en-US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845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64" name="Line 24"/>
          <p:cNvSpPr>
            <a:spLocks noChangeShapeType="1"/>
          </p:cNvSpPr>
          <p:nvPr/>
        </p:nvSpPr>
        <p:spPr bwMode="auto">
          <a:xfrm>
            <a:off x="5867400" y="3892550"/>
            <a:ext cx="0" cy="19812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5" name="Line 25"/>
          <p:cNvSpPr>
            <a:spLocks noChangeShapeType="1"/>
          </p:cNvSpPr>
          <p:nvPr/>
        </p:nvSpPr>
        <p:spPr bwMode="auto">
          <a:xfrm>
            <a:off x="5715000" y="3892550"/>
            <a:ext cx="1524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6" name="Line 26"/>
          <p:cNvSpPr>
            <a:spLocks noChangeShapeType="1"/>
          </p:cNvSpPr>
          <p:nvPr/>
        </p:nvSpPr>
        <p:spPr bwMode="auto">
          <a:xfrm flipH="1">
            <a:off x="5791200" y="587375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7" name="Line 27"/>
          <p:cNvSpPr>
            <a:spLocks noChangeShapeType="1"/>
          </p:cNvSpPr>
          <p:nvPr/>
        </p:nvSpPr>
        <p:spPr bwMode="auto">
          <a:xfrm>
            <a:off x="5867400" y="4883150"/>
            <a:ext cx="2286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886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69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7887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71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78872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>
                <a:solidFill>
                  <a:srgbClr val="000000"/>
                </a:solidFill>
              </a:rPr>
              <a:t>Addition of Unlike Fractions</a:t>
            </a:r>
            <a:endParaRPr lang="en-US" sz="4800" b="1" i="1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1988" y="1481254"/>
            <a:ext cx="505998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Add the unlike fractions below:</a:t>
            </a:r>
            <a:endParaRPr lang="en-US" sz="3000" dirty="0"/>
          </a:p>
        </p:txBody>
      </p:sp>
      <p:sp>
        <p:nvSpPr>
          <p:cNvPr id="3" name="Rectangle 2"/>
          <p:cNvSpPr/>
          <p:nvPr/>
        </p:nvSpPr>
        <p:spPr>
          <a:xfrm>
            <a:off x="5696412" y="2256125"/>
            <a:ext cx="3218988" cy="43396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AutoNum type="arabicPeriod"/>
            </a:pPr>
            <a:r>
              <a:rPr lang="en-US" sz="2400" dirty="0" smtClean="0"/>
              <a:t>Find the LCD </a:t>
            </a: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lang="en-US" sz="2400" dirty="0" smtClean="0"/>
              <a:t>Divide the LCD by fractions denominator</a:t>
            </a: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lang="en-US" altLang="ja-JP" sz="2400" dirty="0" smtClean="0"/>
              <a:t>Multiply both terms of the fraction by the resulting number. (Now you have like fractions)</a:t>
            </a: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lang="en-US" altLang="ja-JP" sz="2400" dirty="0" smtClean="0"/>
              <a:t>Add like fractions.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666661" y="2242756"/>
            <a:ext cx="3218988" cy="43396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1656" y="2279217"/>
            <a:ext cx="16171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500" u="sng" dirty="0" smtClean="0"/>
              <a:t>4</a:t>
            </a:r>
            <a:r>
              <a:rPr lang="en-US" sz="2500" dirty="0" smtClean="0"/>
              <a:t> + </a:t>
            </a:r>
            <a:r>
              <a:rPr lang="en-US" sz="2500" u="sng" dirty="0" smtClean="0"/>
              <a:t> 1</a:t>
            </a:r>
          </a:p>
          <a:p>
            <a:r>
              <a:rPr lang="en-US" sz="2500" dirty="0"/>
              <a:t> </a:t>
            </a:r>
            <a:r>
              <a:rPr lang="en-US" sz="2500" dirty="0" smtClean="0"/>
              <a:t>    5    10</a:t>
            </a:r>
            <a:endParaRPr lang="en-US" sz="2500" dirty="0"/>
          </a:p>
        </p:txBody>
      </p:sp>
      <p:sp>
        <p:nvSpPr>
          <p:cNvPr id="7" name="TextBox 6"/>
          <p:cNvSpPr txBox="1"/>
          <p:nvPr/>
        </p:nvSpPr>
        <p:spPr>
          <a:xfrm>
            <a:off x="309345" y="3614063"/>
            <a:ext cx="116196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b) </a:t>
            </a:r>
            <a:r>
              <a:rPr lang="en-US" sz="2500" u="sng" dirty="0" smtClean="0"/>
              <a:t>2</a:t>
            </a:r>
            <a:r>
              <a:rPr lang="en-US" sz="2500" dirty="0" smtClean="0"/>
              <a:t> + </a:t>
            </a:r>
            <a:r>
              <a:rPr lang="en-US" sz="2500" u="sng" dirty="0" smtClean="0"/>
              <a:t>3</a:t>
            </a:r>
          </a:p>
          <a:p>
            <a:r>
              <a:rPr lang="en-US" sz="2500" dirty="0"/>
              <a:t> </a:t>
            </a:r>
            <a:r>
              <a:rPr lang="en-US" sz="2500" dirty="0" smtClean="0"/>
              <a:t>    6    7</a:t>
            </a:r>
            <a:endParaRPr lang="en-US" sz="2500" dirty="0"/>
          </a:p>
        </p:txBody>
      </p:sp>
      <p:sp>
        <p:nvSpPr>
          <p:cNvPr id="11" name="TextBox 10"/>
          <p:cNvSpPr txBox="1"/>
          <p:nvPr/>
        </p:nvSpPr>
        <p:spPr>
          <a:xfrm>
            <a:off x="301206" y="5122892"/>
            <a:ext cx="153118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c) </a:t>
            </a:r>
            <a:r>
              <a:rPr lang="en-US" sz="2500" u="sng" dirty="0" smtClean="0"/>
              <a:t>2</a:t>
            </a:r>
            <a:r>
              <a:rPr lang="en-US" sz="2500" dirty="0" smtClean="0"/>
              <a:t> +      </a:t>
            </a:r>
            <a:r>
              <a:rPr lang="en-US" sz="2500" u="sng" dirty="0" smtClean="0"/>
              <a:t>1</a:t>
            </a:r>
          </a:p>
          <a:p>
            <a:r>
              <a:rPr lang="en-US" sz="2500" dirty="0" smtClean="0"/>
              <a:t>    3          4</a:t>
            </a:r>
            <a:endParaRPr lang="en-US" sz="2500" dirty="0"/>
          </a:p>
        </p:txBody>
      </p:sp>
      <p:sp>
        <p:nvSpPr>
          <p:cNvPr id="12" name="TextBox 11"/>
          <p:cNvSpPr txBox="1"/>
          <p:nvPr/>
        </p:nvSpPr>
        <p:spPr>
          <a:xfrm>
            <a:off x="1084971" y="5113552"/>
            <a:ext cx="4446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37845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2355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23558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dirty="0" smtClean="0"/>
              <a:t>Adding Unlike Fractions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328196" y="1570153"/>
            <a:ext cx="82435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How confident do you feel about </a:t>
            </a:r>
            <a:r>
              <a:rPr lang="en-US" sz="4000" i="1" dirty="0" smtClean="0"/>
              <a:t>adding unlike fractions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0" y="3124200"/>
            <a:ext cx="9144000" cy="2917686"/>
            <a:chOff x="381000" y="3276600"/>
            <a:chExt cx="8458200" cy="2536686"/>
          </a:xfrm>
        </p:grpSpPr>
        <p:pic>
          <p:nvPicPr>
            <p:cNvPr id="7" name="Picture 6" descr="smiley faces.jpe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" y="3276600"/>
              <a:ext cx="8458200" cy="138684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914400" y="5105400"/>
              <a:ext cx="533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6</a:t>
              </a:r>
              <a:endParaRPr lang="en-US" sz="4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86000" y="5105400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5</a:t>
              </a:r>
              <a:endParaRPr lang="en-US" sz="4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33800" y="5105400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4</a:t>
              </a:r>
              <a:endParaRPr lang="en-US" sz="4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81600" y="5105400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3</a:t>
              </a:r>
              <a:endParaRPr lang="en-US" sz="4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629400" y="5105400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2</a:t>
              </a:r>
              <a:endParaRPr lang="en-US" sz="4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77200" y="5105400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1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86449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2355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23558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dirty="0" smtClean="0"/>
              <a:t>Activity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328196" y="1570153"/>
            <a:ext cx="82435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Operations (adding) with rational numbers wheel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454187" y="3722782"/>
            <a:ext cx="422692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Partner Activity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083483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898" name="Text Box 4"/>
          <p:cNvSpPr txBox="1">
            <a:spLocks noChangeArrowheads="1"/>
          </p:cNvSpPr>
          <p:nvPr/>
        </p:nvSpPr>
        <p:spPr bwMode="auto">
          <a:xfrm>
            <a:off x="304800" y="1279525"/>
            <a:ext cx="8839200" cy="5042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/>
              <a:t>If the fractions have the </a:t>
            </a:r>
            <a:r>
              <a:rPr lang="en-US" sz="2000" b="1" dirty="0"/>
              <a:t>same denominator</a:t>
            </a:r>
            <a:r>
              <a:rPr lang="en-US" sz="2000" dirty="0"/>
              <a:t>, subtract one numerator from the other and use the result as the numerator of a new fraction, leaving the denominator unchanged.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u="sng" dirty="0"/>
              <a:t>7 </a:t>
            </a:r>
            <a:r>
              <a:rPr lang="en-US" sz="2000" dirty="0"/>
              <a:t> -  </a:t>
            </a:r>
            <a:r>
              <a:rPr lang="en-US" sz="2000" u="sng" dirty="0"/>
              <a:t>3</a:t>
            </a:r>
            <a:r>
              <a:rPr lang="en-US" sz="2000" dirty="0"/>
              <a:t> = </a:t>
            </a:r>
            <a:r>
              <a:rPr lang="en-US" sz="2000" u="sng" dirty="0"/>
              <a:t>7 - 3</a:t>
            </a:r>
            <a:r>
              <a:rPr lang="en-US" sz="2000" dirty="0"/>
              <a:t> = </a:t>
            </a:r>
            <a:r>
              <a:rPr lang="en-US" sz="2000" u="sng" dirty="0"/>
              <a:t>4</a:t>
            </a:r>
            <a:r>
              <a:rPr lang="en-US" sz="2000" dirty="0"/>
              <a:t> , and simplifying </a:t>
            </a:r>
            <a:r>
              <a:rPr lang="en-US" sz="2000" u="sng" dirty="0"/>
              <a:t>4</a:t>
            </a:r>
            <a:r>
              <a:rPr lang="en-US" sz="2000" dirty="0"/>
              <a:t>  =  </a:t>
            </a:r>
            <a:r>
              <a:rPr lang="en-US" sz="2000" u="sng" dirty="0"/>
              <a:t>4 ÷ 4</a:t>
            </a:r>
            <a:r>
              <a:rPr lang="en-US" sz="2000" dirty="0"/>
              <a:t> = </a:t>
            </a:r>
            <a:r>
              <a:rPr lang="en-US" sz="2000" u="sng" dirty="0"/>
              <a:t>1</a:t>
            </a:r>
            <a:endParaRPr lang="en-US" sz="20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dirty="0"/>
              <a:t>8     8        8      8                             8       8 ÷ 4    2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If the fractions have </a:t>
            </a:r>
            <a:r>
              <a:rPr lang="en-US" sz="2000" b="1" dirty="0"/>
              <a:t>different denominators</a:t>
            </a:r>
            <a:r>
              <a:rPr lang="en-US" sz="2000" dirty="0"/>
              <a:t>, first change each fraction to having the least common denominator, LCD . Then create equivalent fractions and subtract as done </a:t>
            </a:r>
            <a:r>
              <a:rPr lang="en-US" sz="2000" dirty="0" smtClean="0"/>
              <a:t>above.    </a:t>
            </a:r>
            <a:endParaRPr lang="en-US" sz="2000" dirty="0"/>
          </a:p>
          <a:p>
            <a:pPr>
              <a:spcBef>
                <a:spcPct val="50000"/>
              </a:spcBef>
            </a:pPr>
            <a:endParaRPr lang="en-US" sz="20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u="sng" dirty="0"/>
              <a:t>5</a:t>
            </a:r>
            <a:r>
              <a:rPr lang="en-US" sz="2000" dirty="0"/>
              <a:t>		12 ÷ 6 = 2  	2 x </a:t>
            </a:r>
            <a:r>
              <a:rPr lang="en-US" sz="2000" u="sng" dirty="0"/>
              <a:t>5</a:t>
            </a:r>
            <a:r>
              <a:rPr lang="en-US" sz="2000" dirty="0"/>
              <a:t> = </a:t>
            </a:r>
            <a:r>
              <a:rPr lang="en-US" sz="2000" u="sng" dirty="0"/>
              <a:t>10</a:t>
            </a:r>
            <a:endParaRPr lang="en-US" sz="20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dirty="0"/>
              <a:t>6			     </a:t>
            </a:r>
            <a:r>
              <a:rPr lang="en-US" sz="2000" dirty="0" smtClean="0"/>
              <a:t>	</a:t>
            </a:r>
            <a:r>
              <a:rPr lang="en-US" sz="2000" dirty="0"/>
              <a:t>	2 x 6    12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dirty="0"/>
              <a:t>       12(LCD)					</a:t>
            </a:r>
            <a:r>
              <a:rPr lang="en-US" sz="2000" u="sng" dirty="0"/>
              <a:t>10</a:t>
            </a:r>
            <a:r>
              <a:rPr lang="en-US" sz="2000" dirty="0"/>
              <a:t> - </a:t>
            </a:r>
            <a:r>
              <a:rPr lang="en-US" sz="2000" u="sng" dirty="0"/>
              <a:t>3</a:t>
            </a:r>
            <a:r>
              <a:rPr lang="en-US" sz="2000" dirty="0"/>
              <a:t> = </a:t>
            </a:r>
            <a:r>
              <a:rPr lang="en-US" sz="2000" u="sng" dirty="0"/>
              <a:t>7</a:t>
            </a:r>
            <a:endParaRPr lang="en-US" sz="20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dirty="0"/>
              <a:t>						</a:t>
            </a:r>
            <a:r>
              <a:rPr lang="en-US" sz="2000" dirty="0" smtClean="0"/>
              <a:t>		12   </a:t>
            </a:r>
            <a:r>
              <a:rPr lang="en-US" sz="2000" dirty="0"/>
              <a:t>12  12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u="sng" dirty="0"/>
              <a:t>1</a:t>
            </a:r>
            <a:r>
              <a:rPr lang="en-US" sz="2000" dirty="0"/>
              <a:t>		</a:t>
            </a:r>
            <a:r>
              <a:rPr lang="en-US" sz="2000" dirty="0" smtClean="0"/>
              <a:t>12 </a:t>
            </a:r>
            <a:r>
              <a:rPr lang="en-US" sz="2000" dirty="0"/>
              <a:t>÷ 4 = 3	3 x</a:t>
            </a:r>
            <a:r>
              <a:rPr lang="en-US" sz="2000" u="sng" dirty="0"/>
              <a:t> 1</a:t>
            </a:r>
            <a:r>
              <a:rPr lang="en-US" sz="2000" dirty="0"/>
              <a:t> = </a:t>
            </a:r>
            <a:r>
              <a:rPr lang="en-US" sz="2000" u="sng" dirty="0"/>
              <a:t>3</a:t>
            </a:r>
            <a:endParaRPr lang="en-US" sz="20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dirty="0"/>
              <a:t>4				</a:t>
            </a:r>
            <a:r>
              <a:rPr lang="en-US" sz="2000" dirty="0" smtClean="0"/>
              <a:t>	3 </a:t>
            </a:r>
            <a:r>
              <a:rPr lang="en-US" sz="2000" dirty="0"/>
              <a:t>x 4    12</a:t>
            </a:r>
          </a:p>
        </p:txBody>
      </p:sp>
      <p:sp>
        <p:nvSpPr>
          <p:cNvPr id="80899" name="Line 5"/>
          <p:cNvSpPr>
            <a:spLocks noChangeShapeType="1"/>
          </p:cNvSpPr>
          <p:nvPr/>
        </p:nvSpPr>
        <p:spPr bwMode="auto">
          <a:xfrm>
            <a:off x="685800" y="4724400"/>
            <a:ext cx="304800" cy="3048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0" name="Line 6"/>
          <p:cNvSpPr>
            <a:spLocks noChangeShapeType="1"/>
          </p:cNvSpPr>
          <p:nvPr/>
        </p:nvSpPr>
        <p:spPr bwMode="auto">
          <a:xfrm flipV="1">
            <a:off x="685800" y="5486400"/>
            <a:ext cx="381000" cy="3810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1" name="Line 7"/>
          <p:cNvSpPr>
            <a:spLocks noChangeShapeType="1"/>
          </p:cNvSpPr>
          <p:nvPr/>
        </p:nvSpPr>
        <p:spPr bwMode="auto">
          <a:xfrm>
            <a:off x="1905000" y="4419600"/>
            <a:ext cx="0" cy="15240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2" name="Line 8"/>
          <p:cNvSpPr>
            <a:spLocks noChangeShapeType="1"/>
          </p:cNvSpPr>
          <p:nvPr/>
        </p:nvSpPr>
        <p:spPr bwMode="auto">
          <a:xfrm>
            <a:off x="1905000" y="441960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3" name="Line 9"/>
          <p:cNvSpPr>
            <a:spLocks noChangeShapeType="1"/>
          </p:cNvSpPr>
          <p:nvPr/>
        </p:nvSpPr>
        <p:spPr bwMode="auto">
          <a:xfrm>
            <a:off x="1905000" y="594360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4" name="Line 10"/>
          <p:cNvSpPr>
            <a:spLocks noChangeShapeType="1"/>
          </p:cNvSpPr>
          <p:nvPr/>
        </p:nvSpPr>
        <p:spPr bwMode="auto">
          <a:xfrm>
            <a:off x="2590800" y="4581525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5" name="Line 11"/>
          <p:cNvSpPr>
            <a:spLocks noChangeShapeType="1"/>
          </p:cNvSpPr>
          <p:nvPr/>
        </p:nvSpPr>
        <p:spPr bwMode="auto">
          <a:xfrm>
            <a:off x="3962400" y="4419600"/>
            <a:ext cx="0" cy="6096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6" name="Line 13"/>
          <p:cNvSpPr>
            <a:spLocks noChangeShapeType="1"/>
          </p:cNvSpPr>
          <p:nvPr/>
        </p:nvSpPr>
        <p:spPr bwMode="auto">
          <a:xfrm>
            <a:off x="3962400" y="5638800"/>
            <a:ext cx="0" cy="6096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7" name="Line 14"/>
          <p:cNvSpPr>
            <a:spLocks noChangeShapeType="1"/>
          </p:cNvSpPr>
          <p:nvPr/>
        </p:nvSpPr>
        <p:spPr bwMode="auto">
          <a:xfrm>
            <a:off x="3962400" y="502920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8" name="Line 15"/>
          <p:cNvSpPr>
            <a:spLocks noChangeShapeType="1"/>
          </p:cNvSpPr>
          <p:nvPr/>
        </p:nvSpPr>
        <p:spPr bwMode="auto">
          <a:xfrm>
            <a:off x="4038600" y="441960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9" name="Line 16"/>
          <p:cNvSpPr>
            <a:spLocks noChangeShapeType="1"/>
          </p:cNvSpPr>
          <p:nvPr/>
        </p:nvSpPr>
        <p:spPr bwMode="auto">
          <a:xfrm>
            <a:off x="4267200" y="5876925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0" name="Line 17"/>
          <p:cNvSpPr>
            <a:spLocks noChangeShapeType="1"/>
          </p:cNvSpPr>
          <p:nvPr/>
        </p:nvSpPr>
        <p:spPr bwMode="auto">
          <a:xfrm>
            <a:off x="4038600" y="563880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1" name="Line 18"/>
          <p:cNvSpPr>
            <a:spLocks noChangeShapeType="1"/>
          </p:cNvSpPr>
          <p:nvPr/>
        </p:nvSpPr>
        <p:spPr bwMode="auto">
          <a:xfrm>
            <a:off x="3962400" y="624840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2" name="Line 19"/>
          <p:cNvSpPr>
            <a:spLocks noChangeShapeType="1"/>
          </p:cNvSpPr>
          <p:nvPr/>
        </p:nvSpPr>
        <p:spPr bwMode="auto">
          <a:xfrm>
            <a:off x="5486400" y="4114800"/>
            <a:ext cx="0" cy="19812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3" name="Line 20"/>
          <p:cNvSpPr>
            <a:spLocks noChangeShapeType="1"/>
          </p:cNvSpPr>
          <p:nvPr/>
        </p:nvSpPr>
        <p:spPr bwMode="auto">
          <a:xfrm>
            <a:off x="5334000" y="4124325"/>
            <a:ext cx="1524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4" name="Line 21"/>
          <p:cNvSpPr>
            <a:spLocks noChangeShapeType="1"/>
          </p:cNvSpPr>
          <p:nvPr/>
        </p:nvSpPr>
        <p:spPr bwMode="auto">
          <a:xfrm flipH="1">
            <a:off x="5410200" y="6105525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5" name="Line 22"/>
          <p:cNvSpPr>
            <a:spLocks noChangeShapeType="1"/>
          </p:cNvSpPr>
          <p:nvPr/>
        </p:nvSpPr>
        <p:spPr bwMode="auto">
          <a:xfrm>
            <a:off x="5486400" y="5343525"/>
            <a:ext cx="2286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091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17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8091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19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80920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>
                <a:solidFill>
                  <a:srgbClr val="000000"/>
                </a:solidFill>
              </a:rPr>
              <a:t>Subtraction of Fractions</a:t>
            </a:r>
            <a:endParaRPr lang="en-US" sz="4800" b="1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512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898" name="Text Box 4"/>
          <p:cNvSpPr txBox="1">
            <a:spLocks noChangeArrowheads="1"/>
          </p:cNvSpPr>
          <p:nvPr/>
        </p:nvSpPr>
        <p:spPr bwMode="auto">
          <a:xfrm>
            <a:off x="304800" y="1279525"/>
            <a:ext cx="8839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2000" dirty="0" smtClean="0"/>
          </a:p>
          <a:p>
            <a:pPr>
              <a:spcBef>
                <a:spcPct val="50000"/>
              </a:spcBef>
            </a:pPr>
            <a:r>
              <a:rPr lang="en-US" sz="4000" dirty="0" smtClean="0"/>
              <a:t>a) 4/5 – 2/3					b) 2/7 – 2/9</a:t>
            </a:r>
            <a:endParaRPr lang="en-US" sz="4000" dirty="0"/>
          </a:p>
        </p:txBody>
      </p:sp>
      <p:sp>
        <p:nvSpPr>
          <p:cNvPr id="80899" name="Line 5"/>
          <p:cNvSpPr>
            <a:spLocks noChangeShapeType="1"/>
          </p:cNvSpPr>
          <p:nvPr/>
        </p:nvSpPr>
        <p:spPr bwMode="auto">
          <a:xfrm>
            <a:off x="685800" y="4724400"/>
            <a:ext cx="304800" cy="3048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0" name="Line 6"/>
          <p:cNvSpPr>
            <a:spLocks noChangeShapeType="1"/>
          </p:cNvSpPr>
          <p:nvPr/>
        </p:nvSpPr>
        <p:spPr bwMode="auto">
          <a:xfrm flipV="1">
            <a:off x="685800" y="5486400"/>
            <a:ext cx="381000" cy="3810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1" name="Line 7"/>
          <p:cNvSpPr>
            <a:spLocks noChangeShapeType="1"/>
          </p:cNvSpPr>
          <p:nvPr/>
        </p:nvSpPr>
        <p:spPr bwMode="auto">
          <a:xfrm>
            <a:off x="1905000" y="4419600"/>
            <a:ext cx="0" cy="15240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2" name="Line 8"/>
          <p:cNvSpPr>
            <a:spLocks noChangeShapeType="1"/>
          </p:cNvSpPr>
          <p:nvPr/>
        </p:nvSpPr>
        <p:spPr bwMode="auto">
          <a:xfrm>
            <a:off x="1905000" y="441960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3" name="Line 9"/>
          <p:cNvSpPr>
            <a:spLocks noChangeShapeType="1"/>
          </p:cNvSpPr>
          <p:nvPr/>
        </p:nvSpPr>
        <p:spPr bwMode="auto">
          <a:xfrm>
            <a:off x="1905000" y="594360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4" name="Line 10"/>
          <p:cNvSpPr>
            <a:spLocks noChangeShapeType="1"/>
          </p:cNvSpPr>
          <p:nvPr/>
        </p:nvSpPr>
        <p:spPr bwMode="auto">
          <a:xfrm>
            <a:off x="2590800" y="4581525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5" name="Line 11"/>
          <p:cNvSpPr>
            <a:spLocks noChangeShapeType="1"/>
          </p:cNvSpPr>
          <p:nvPr/>
        </p:nvSpPr>
        <p:spPr bwMode="auto">
          <a:xfrm>
            <a:off x="3962400" y="4419600"/>
            <a:ext cx="0" cy="6096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6" name="Line 13"/>
          <p:cNvSpPr>
            <a:spLocks noChangeShapeType="1"/>
          </p:cNvSpPr>
          <p:nvPr/>
        </p:nvSpPr>
        <p:spPr bwMode="auto">
          <a:xfrm>
            <a:off x="3962400" y="5638800"/>
            <a:ext cx="0" cy="6096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7" name="Line 14"/>
          <p:cNvSpPr>
            <a:spLocks noChangeShapeType="1"/>
          </p:cNvSpPr>
          <p:nvPr/>
        </p:nvSpPr>
        <p:spPr bwMode="auto">
          <a:xfrm>
            <a:off x="3962400" y="502920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8" name="Line 15"/>
          <p:cNvSpPr>
            <a:spLocks noChangeShapeType="1"/>
          </p:cNvSpPr>
          <p:nvPr/>
        </p:nvSpPr>
        <p:spPr bwMode="auto">
          <a:xfrm>
            <a:off x="4038600" y="441960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9" name="Line 16"/>
          <p:cNvSpPr>
            <a:spLocks noChangeShapeType="1"/>
          </p:cNvSpPr>
          <p:nvPr/>
        </p:nvSpPr>
        <p:spPr bwMode="auto">
          <a:xfrm>
            <a:off x="4267200" y="5876925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0" name="Line 17"/>
          <p:cNvSpPr>
            <a:spLocks noChangeShapeType="1"/>
          </p:cNvSpPr>
          <p:nvPr/>
        </p:nvSpPr>
        <p:spPr bwMode="auto">
          <a:xfrm>
            <a:off x="4038600" y="563880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1" name="Line 18"/>
          <p:cNvSpPr>
            <a:spLocks noChangeShapeType="1"/>
          </p:cNvSpPr>
          <p:nvPr/>
        </p:nvSpPr>
        <p:spPr bwMode="auto">
          <a:xfrm>
            <a:off x="3962400" y="624840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2" name="Line 19"/>
          <p:cNvSpPr>
            <a:spLocks noChangeShapeType="1"/>
          </p:cNvSpPr>
          <p:nvPr/>
        </p:nvSpPr>
        <p:spPr bwMode="auto">
          <a:xfrm>
            <a:off x="5486400" y="4114800"/>
            <a:ext cx="0" cy="19812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3" name="Line 20"/>
          <p:cNvSpPr>
            <a:spLocks noChangeShapeType="1"/>
          </p:cNvSpPr>
          <p:nvPr/>
        </p:nvSpPr>
        <p:spPr bwMode="auto">
          <a:xfrm>
            <a:off x="5334000" y="4124325"/>
            <a:ext cx="1524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4" name="Line 21"/>
          <p:cNvSpPr>
            <a:spLocks noChangeShapeType="1"/>
          </p:cNvSpPr>
          <p:nvPr/>
        </p:nvSpPr>
        <p:spPr bwMode="auto">
          <a:xfrm flipH="1">
            <a:off x="5410200" y="6105525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5" name="Line 22"/>
          <p:cNvSpPr>
            <a:spLocks noChangeShapeType="1"/>
          </p:cNvSpPr>
          <p:nvPr/>
        </p:nvSpPr>
        <p:spPr bwMode="auto">
          <a:xfrm>
            <a:off x="5486400" y="5343525"/>
            <a:ext cx="2286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091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17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8091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19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80920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>
                <a:solidFill>
                  <a:srgbClr val="000000"/>
                </a:solidFill>
              </a:rPr>
              <a:t>Subtraction of Fractions</a:t>
            </a:r>
            <a:endParaRPr lang="en-US" sz="4800" b="1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583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898" name="Text Box 4"/>
          <p:cNvSpPr txBox="1">
            <a:spLocks noChangeArrowheads="1"/>
          </p:cNvSpPr>
          <p:nvPr/>
        </p:nvSpPr>
        <p:spPr bwMode="auto">
          <a:xfrm>
            <a:off x="304800" y="1279525"/>
            <a:ext cx="8839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2000" dirty="0" smtClean="0"/>
          </a:p>
          <a:p>
            <a:pPr>
              <a:spcBef>
                <a:spcPct val="50000"/>
              </a:spcBef>
            </a:pPr>
            <a:r>
              <a:rPr lang="en-US" sz="4000" dirty="0" smtClean="0"/>
              <a:t>a) 1 </a:t>
            </a:r>
            <a:r>
              <a:rPr lang="en-US" sz="3500" dirty="0" smtClean="0"/>
              <a:t>1/3 – 2/3 </a:t>
            </a:r>
            <a:r>
              <a:rPr lang="en-US" sz="4000" dirty="0" smtClean="0"/>
              <a:t>					b) 2 ¼ - ½  </a:t>
            </a:r>
            <a:endParaRPr lang="en-US" sz="4000" dirty="0"/>
          </a:p>
        </p:txBody>
      </p:sp>
      <p:sp>
        <p:nvSpPr>
          <p:cNvPr id="80899" name="Line 5"/>
          <p:cNvSpPr>
            <a:spLocks noChangeShapeType="1"/>
          </p:cNvSpPr>
          <p:nvPr/>
        </p:nvSpPr>
        <p:spPr bwMode="auto">
          <a:xfrm>
            <a:off x="685800" y="4724400"/>
            <a:ext cx="304800" cy="3048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0" name="Line 6"/>
          <p:cNvSpPr>
            <a:spLocks noChangeShapeType="1"/>
          </p:cNvSpPr>
          <p:nvPr/>
        </p:nvSpPr>
        <p:spPr bwMode="auto">
          <a:xfrm flipV="1">
            <a:off x="685800" y="5486400"/>
            <a:ext cx="381000" cy="3810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1" name="Line 7"/>
          <p:cNvSpPr>
            <a:spLocks noChangeShapeType="1"/>
          </p:cNvSpPr>
          <p:nvPr/>
        </p:nvSpPr>
        <p:spPr bwMode="auto">
          <a:xfrm>
            <a:off x="1905000" y="4419600"/>
            <a:ext cx="0" cy="15240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2" name="Line 8"/>
          <p:cNvSpPr>
            <a:spLocks noChangeShapeType="1"/>
          </p:cNvSpPr>
          <p:nvPr/>
        </p:nvSpPr>
        <p:spPr bwMode="auto">
          <a:xfrm>
            <a:off x="1905000" y="441960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3" name="Line 9"/>
          <p:cNvSpPr>
            <a:spLocks noChangeShapeType="1"/>
          </p:cNvSpPr>
          <p:nvPr/>
        </p:nvSpPr>
        <p:spPr bwMode="auto">
          <a:xfrm>
            <a:off x="1905000" y="594360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4" name="Line 10"/>
          <p:cNvSpPr>
            <a:spLocks noChangeShapeType="1"/>
          </p:cNvSpPr>
          <p:nvPr/>
        </p:nvSpPr>
        <p:spPr bwMode="auto">
          <a:xfrm>
            <a:off x="2590800" y="4581525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5" name="Line 11"/>
          <p:cNvSpPr>
            <a:spLocks noChangeShapeType="1"/>
          </p:cNvSpPr>
          <p:nvPr/>
        </p:nvSpPr>
        <p:spPr bwMode="auto">
          <a:xfrm>
            <a:off x="3962400" y="4419600"/>
            <a:ext cx="0" cy="6096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6" name="Line 13"/>
          <p:cNvSpPr>
            <a:spLocks noChangeShapeType="1"/>
          </p:cNvSpPr>
          <p:nvPr/>
        </p:nvSpPr>
        <p:spPr bwMode="auto">
          <a:xfrm>
            <a:off x="3962400" y="5638800"/>
            <a:ext cx="0" cy="6096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7" name="Line 14"/>
          <p:cNvSpPr>
            <a:spLocks noChangeShapeType="1"/>
          </p:cNvSpPr>
          <p:nvPr/>
        </p:nvSpPr>
        <p:spPr bwMode="auto">
          <a:xfrm>
            <a:off x="3962400" y="502920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8" name="Line 15"/>
          <p:cNvSpPr>
            <a:spLocks noChangeShapeType="1"/>
          </p:cNvSpPr>
          <p:nvPr/>
        </p:nvSpPr>
        <p:spPr bwMode="auto">
          <a:xfrm>
            <a:off x="4038600" y="441960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9" name="Line 16"/>
          <p:cNvSpPr>
            <a:spLocks noChangeShapeType="1"/>
          </p:cNvSpPr>
          <p:nvPr/>
        </p:nvSpPr>
        <p:spPr bwMode="auto">
          <a:xfrm>
            <a:off x="4267200" y="5876925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0" name="Line 17"/>
          <p:cNvSpPr>
            <a:spLocks noChangeShapeType="1"/>
          </p:cNvSpPr>
          <p:nvPr/>
        </p:nvSpPr>
        <p:spPr bwMode="auto">
          <a:xfrm>
            <a:off x="4038600" y="563880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1" name="Line 18"/>
          <p:cNvSpPr>
            <a:spLocks noChangeShapeType="1"/>
          </p:cNvSpPr>
          <p:nvPr/>
        </p:nvSpPr>
        <p:spPr bwMode="auto">
          <a:xfrm>
            <a:off x="3962400" y="6248400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2" name="Line 19"/>
          <p:cNvSpPr>
            <a:spLocks noChangeShapeType="1"/>
          </p:cNvSpPr>
          <p:nvPr/>
        </p:nvSpPr>
        <p:spPr bwMode="auto">
          <a:xfrm>
            <a:off x="5486400" y="4114800"/>
            <a:ext cx="0" cy="19812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3" name="Line 20"/>
          <p:cNvSpPr>
            <a:spLocks noChangeShapeType="1"/>
          </p:cNvSpPr>
          <p:nvPr/>
        </p:nvSpPr>
        <p:spPr bwMode="auto">
          <a:xfrm>
            <a:off x="5334000" y="4124325"/>
            <a:ext cx="1524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4" name="Line 21"/>
          <p:cNvSpPr>
            <a:spLocks noChangeShapeType="1"/>
          </p:cNvSpPr>
          <p:nvPr/>
        </p:nvSpPr>
        <p:spPr bwMode="auto">
          <a:xfrm flipH="1">
            <a:off x="5410200" y="6105525"/>
            <a:ext cx="762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5" name="Line 22"/>
          <p:cNvSpPr>
            <a:spLocks noChangeShapeType="1"/>
          </p:cNvSpPr>
          <p:nvPr/>
        </p:nvSpPr>
        <p:spPr bwMode="auto">
          <a:xfrm>
            <a:off x="5486400" y="5343525"/>
            <a:ext cx="2286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091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17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8091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19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80920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>
                <a:solidFill>
                  <a:srgbClr val="000000"/>
                </a:solidFill>
              </a:rPr>
              <a:t>Subtraction of Fractions</a:t>
            </a:r>
            <a:endParaRPr lang="en-US" sz="4800" b="1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799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8294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7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82948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dirty="0" smtClean="0"/>
              <a:t>Fraction Centers </a:t>
            </a:r>
            <a:endParaRPr lang="en-US" sz="3600" dirty="0"/>
          </a:p>
        </p:txBody>
      </p:sp>
      <p:sp>
        <p:nvSpPr>
          <p:cNvPr id="82949" name="Text Box 6"/>
          <p:cNvSpPr txBox="1">
            <a:spLocks noChangeArrowheads="1"/>
          </p:cNvSpPr>
          <p:nvPr/>
        </p:nvSpPr>
        <p:spPr bwMode="auto">
          <a:xfrm>
            <a:off x="1219200" y="2133600"/>
            <a:ext cx="6629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4400" dirty="0" smtClean="0"/>
              <a:t>Groups of 3 </a:t>
            </a:r>
            <a:endParaRPr lang="en-CA" sz="4400" dirty="0"/>
          </a:p>
        </p:txBody>
      </p:sp>
      <p:sp>
        <p:nvSpPr>
          <p:cNvPr id="82950" name="AutoShape 7"/>
          <p:cNvSpPr>
            <a:spLocks noChangeArrowheads="1"/>
          </p:cNvSpPr>
          <p:nvPr/>
        </p:nvSpPr>
        <p:spPr bwMode="auto">
          <a:xfrm>
            <a:off x="1219200" y="2057400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47230" y="3443797"/>
            <a:ext cx="566052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•"/>
            </a:pPr>
            <a:r>
              <a:rPr lang="en-US" sz="4800" dirty="0" smtClean="0"/>
              <a:t>What is a fraction?</a:t>
            </a:r>
          </a:p>
          <a:p>
            <a:pPr marL="285750" indent="-285750">
              <a:buFontTx/>
              <a:buChar char="•"/>
            </a:pPr>
            <a:r>
              <a:rPr lang="en-US" sz="4800" dirty="0" smtClean="0"/>
              <a:t>Adding fractions </a:t>
            </a:r>
          </a:p>
          <a:p>
            <a:pPr marL="285750" indent="-285750">
              <a:buFontTx/>
              <a:buChar char="•"/>
            </a:pPr>
            <a:r>
              <a:rPr lang="en-US" sz="4800" dirty="0" smtClean="0"/>
              <a:t>Subtracting fractions </a:t>
            </a:r>
          </a:p>
          <a:p>
            <a:pPr marL="285750" indent="-285750">
              <a:buFontTx/>
              <a:buChar char="•"/>
            </a:pPr>
            <a:r>
              <a:rPr lang="en-US" sz="4800" dirty="0" smtClean="0"/>
              <a:t>Ordering fractions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40918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8294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7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82948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Assessment</a:t>
            </a:r>
          </a:p>
        </p:txBody>
      </p:sp>
      <p:sp>
        <p:nvSpPr>
          <p:cNvPr id="82949" name="Text Box 6"/>
          <p:cNvSpPr txBox="1">
            <a:spLocks noChangeArrowheads="1"/>
          </p:cNvSpPr>
          <p:nvPr/>
        </p:nvSpPr>
        <p:spPr bwMode="auto">
          <a:xfrm>
            <a:off x="1219200" y="2133600"/>
            <a:ext cx="6629400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4400"/>
              <a:t>Pages </a:t>
            </a:r>
          </a:p>
          <a:p>
            <a:pPr algn="ctr">
              <a:spcBef>
                <a:spcPct val="50000"/>
              </a:spcBef>
            </a:pPr>
            <a:r>
              <a:rPr lang="en-CA" sz="4400"/>
              <a:t>111-113 and 119-120 </a:t>
            </a:r>
          </a:p>
          <a:p>
            <a:pPr algn="ctr">
              <a:spcBef>
                <a:spcPct val="50000"/>
              </a:spcBef>
            </a:pPr>
            <a:r>
              <a:rPr lang="en-CA" sz="4400"/>
              <a:t>Numbers  </a:t>
            </a:r>
          </a:p>
          <a:p>
            <a:pPr algn="ctr">
              <a:spcBef>
                <a:spcPct val="50000"/>
              </a:spcBef>
            </a:pPr>
            <a:r>
              <a:rPr lang="en-CA" sz="4400"/>
              <a:t>3,4,9,and 13</a:t>
            </a:r>
          </a:p>
          <a:p>
            <a:pPr algn="ctr">
              <a:spcBef>
                <a:spcPct val="50000"/>
              </a:spcBef>
            </a:pPr>
            <a:r>
              <a:rPr lang="en-CA" sz="4400"/>
              <a:t>7,15</a:t>
            </a:r>
          </a:p>
        </p:txBody>
      </p:sp>
      <p:sp>
        <p:nvSpPr>
          <p:cNvPr id="82950" name="AutoShape 7"/>
          <p:cNvSpPr>
            <a:spLocks noChangeArrowheads="1"/>
          </p:cNvSpPr>
          <p:nvPr/>
        </p:nvSpPr>
        <p:spPr bwMode="auto">
          <a:xfrm>
            <a:off x="1219200" y="2057400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1" name="AutoShape 8"/>
          <p:cNvSpPr>
            <a:spLocks noChangeArrowheads="1"/>
          </p:cNvSpPr>
          <p:nvPr/>
        </p:nvSpPr>
        <p:spPr bwMode="auto">
          <a:xfrm>
            <a:off x="1219200" y="4114800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2" name="Rectangle 10"/>
          <p:cNvSpPr>
            <a:spLocks noChangeArrowheads="1"/>
          </p:cNvSpPr>
          <p:nvPr/>
        </p:nvSpPr>
        <p:spPr bwMode="auto">
          <a:xfrm>
            <a:off x="1524000" y="137160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CA" b="1">
                <a:solidFill>
                  <a:srgbClr val="FF3300"/>
                </a:solidFill>
              </a:rPr>
              <a:t>Assessment : FA2-3a, FA2-3b, FA2-3c</a:t>
            </a:r>
          </a:p>
        </p:txBody>
      </p:sp>
    </p:spTree>
    <p:extLst>
      <p:ext uri="{BB962C8B-B14F-4D97-AF65-F5344CB8AC3E}">
        <p14:creationId xmlns:p14="http://schemas.microsoft.com/office/powerpoint/2010/main" val="3234055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1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6592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5923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465924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5925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465926" name="TextBox 12"/>
          <p:cNvSpPr txBox="1">
            <a:spLocks noChangeArrowheads="1"/>
          </p:cNvSpPr>
          <p:nvPr/>
        </p:nvSpPr>
        <p:spPr bwMode="auto">
          <a:xfrm>
            <a:off x="1752600" y="349250"/>
            <a:ext cx="701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/>
              <a:t>INTEGERS: </a:t>
            </a:r>
            <a:r>
              <a:rPr lang="en-CA" sz="2800"/>
              <a:t>Multiplication and Division</a:t>
            </a:r>
            <a:endParaRPr lang="en-CA" sz="3600" b="1" i="1"/>
          </a:p>
        </p:txBody>
      </p:sp>
      <p:sp>
        <p:nvSpPr>
          <p:cNvPr id="465927" name="Rectangle 8"/>
          <p:cNvSpPr>
            <a:spLocks noChangeArrowheads="1"/>
          </p:cNvSpPr>
          <p:nvPr/>
        </p:nvSpPr>
        <p:spPr bwMode="auto">
          <a:xfrm>
            <a:off x="1143000" y="1447800"/>
            <a:ext cx="6753225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3200" i="1" u="sng"/>
              <a:t>Multiplying and Dividing Integers</a:t>
            </a:r>
            <a:endParaRPr lang="en-US" sz="3200"/>
          </a:p>
          <a:p>
            <a:pPr algn="ctr"/>
            <a:r>
              <a:rPr lang="en-US" sz="3200"/>
              <a:t>From earlier grades, you remember that:</a:t>
            </a:r>
          </a:p>
          <a:p>
            <a:pPr algn="ctr"/>
            <a:r>
              <a:rPr lang="en-US"/>
              <a:t>pos × pos = positive</a:t>
            </a:r>
          </a:p>
          <a:p>
            <a:pPr algn="ctr"/>
            <a:r>
              <a:rPr lang="en-US"/>
              <a:t>neg × pos = negative</a:t>
            </a:r>
          </a:p>
          <a:p>
            <a:pPr algn="ctr"/>
            <a:r>
              <a:rPr lang="en-US"/>
              <a:t>pos × neg = negative</a:t>
            </a:r>
          </a:p>
          <a:p>
            <a:pPr algn="ctr"/>
            <a:r>
              <a:rPr lang="en-US"/>
              <a:t>neg × neg = positive</a:t>
            </a:r>
          </a:p>
          <a:p>
            <a:pPr algn="ctr"/>
            <a:endParaRPr lang="en-US"/>
          </a:p>
          <a:p>
            <a:pPr algn="ctr"/>
            <a:r>
              <a:rPr lang="en-US"/>
              <a:t>pos </a:t>
            </a:r>
            <a:r>
              <a:rPr lang="en-US">
                <a:cs typeface="Times New Roman" charset="0"/>
              </a:rPr>
              <a:t>÷</a:t>
            </a:r>
            <a:r>
              <a:rPr lang="en-US"/>
              <a:t> pos = positive</a:t>
            </a:r>
          </a:p>
          <a:p>
            <a:pPr algn="ctr"/>
            <a:r>
              <a:rPr lang="en-US"/>
              <a:t>neg ÷ pos = negative</a:t>
            </a:r>
          </a:p>
          <a:p>
            <a:pPr algn="ctr"/>
            <a:r>
              <a:rPr lang="en-US"/>
              <a:t>pos ÷ neg = negative</a:t>
            </a:r>
          </a:p>
          <a:p>
            <a:pPr algn="ctr"/>
            <a:r>
              <a:rPr lang="en-US"/>
              <a:t>neg ÷ neg = positive</a:t>
            </a:r>
          </a:p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97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8294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7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82948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dirty="0" smtClean="0"/>
              <a:t>Pre-Assessment</a:t>
            </a:r>
            <a:endParaRPr lang="en-US" sz="3600" dirty="0"/>
          </a:p>
        </p:txBody>
      </p:sp>
      <p:sp>
        <p:nvSpPr>
          <p:cNvPr id="82949" name="Text Box 6"/>
          <p:cNvSpPr txBox="1">
            <a:spLocks noChangeArrowheads="1"/>
          </p:cNvSpPr>
          <p:nvPr/>
        </p:nvSpPr>
        <p:spPr bwMode="auto">
          <a:xfrm>
            <a:off x="387503" y="2133600"/>
            <a:ext cx="8159095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4400" dirty="0" smtClean="0"/>
              <a:t>Process Detectives</a:t>
            </a:r>
          </a:p>
          <a:p>
            <a:pPr algn="ctr">
              <a:spcBef>
                <a:spcPct val="50000"/>
              </a:spcBef>
            </a:pPr>
            <a:endParaRPr lang="en-CA" sz="4400" dirty="0" smtClean="0"/>
          </a:p>
          <a:p>
            <a:pPr algn="ctr">
              <a:spcBef>
                <a:spcPct val="50000"/>
              </a:spcBef>
            </a:pPr>
            <a:r>
              <a:rPr lang="en-CA" sz="3400" dirty="0" smtClean="0"/>
              <a:t>Multiplying and Dividing Fractions</a:t>
            </a:r>
            <a:endParaRPr lang="en-CA" sz="3400" dirty="0"/>
          </a:p>
        </p:txBody>
      </p:sp>
      <p:sp>
        <p:nvSpPr>
          <p:cNvPr id="82950" name="AutoShape 7"/>
          <p:cNvSpPr>
            <a:spLocks noChangeArrowheads="1"/>
          </p:cNvSpPr>
          <p:nvPr/>
        </p:nvSpPr>
        <p:spPr bwMode="auto">
          <a:xfrm>
            <a:off x="1219200" y="2057400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48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4"/>
          <p:cNvSpPr txBox="1">
            <a:spLocks noChangeArrowheads="1"/>
          </p:cNvSpPr>
          <p:nvPr/>
        </p:nvSpPr>
        <p:spPr bwMode="auto">
          <a:xfrm>
            <a:off x="609600" y="1295400"/>
            <a:ext cx="8382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500" b="1" dirty="0"/>
              <a:t>Multiply the numerators</a:t>
            </a:r>
          </a:p>
          <a:p>
            <a:pPr>
              <a:spcBef>
                <a:spcPct val="50000"/>
              </a:spcBef>
            </a:pPr>
            <a:r>
              <a:rPr lang="en-US" sz="2500" b="1" dirty="0"/>
              <a:t>Multiply the denominators</a:t>
            </a:r>
          </a:p>
          <a:p>
            <a:pPr>
              <a:spcBef>
                <a:spcPct val="50000"/>
              </a:spcBef>
            </a:pPr>
            <a:r>
              <a:rPr lang="en-US" sz="2500" b="1" dirty="0"/>
              <a:t>Reduce, Reduce, Reduce</a:t>
            </a:r>
          </a:p>
        </p:txBody>
      </p:sp>
      <p:sp>
        <p:nvSpPr>
          <p:cNvPr id="84994" name="Rectangle 5"/>
          <p:cNvSpPr>
            <a:spLocks noChangeArrowheads="1"/>
          </p:cNvSpPr>
          <p:nvPr/>
        </p:nvSpPr>
        <p:spPr bwMode="auto">
          <a:xfrm>
            <a:off x="914400" y="3082793"/>
            <a:ext cx="6292044" cy="89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u="sng" dirty="0"/>
              <a:t>7 </a:t>
            </a:r>
            <a:r>
              <a:rPr lang="en-US" sz="2500" dirty="0"/>
              <a:t> x  </a:t>
            </a:r>
            <a:r>
              <a:rPr lang="en-US" sz="2500" u="sng" dirty="0"/>
              <a:t>4</a:t>
            </a:r>
            <a:r>
              <a:rPr lang="en-US" sz="2500" dirty="0"/>
              <a:t> = </a:t>
            </a:r>
            <a:r>
              <a:rPr lang="en-US" sz="2500" u="sng" dirty="0"/>
              <a:t>7 x 4</a:t>
            </a:r>
            <a:r>
              <a:rPr lang="en-US" sz="2500" dirty="0"/>
              <a:t> = </a:t>
            </a:r>
            <a:r>
              <a:rPr lang="en-US" sz="2500" u="sng" dirty="0"/>
              <a:t>28</a:t>
            </a:r>
            <a:r>
              <a:rPr lang="en-US" sz="2500" dirty="0"/>
              <a:t> , simplifying </a:t>
            </a:r>
            <a:r>
              <a:rPr lang="en-US" sz="2500" u="sng" dirty="0"/>
              <a:t>28</a:t>
            </a:r>
            <a:r>
              <a:rPr lang="en-US" sz="2500" dirty="0"/>
              <a:t>  =  </a:t>
            </a:r>
            <a:r>
              <a:rPr lang="en-US" sz="2500" u="sng" dirty="0"/>
              <a:t>28 ÷ 4</a:t>
            </a:r>
            <a:r>
              <a:rPr lang="en-US" sz="2500" dirty="0"/>
              <a:t> = </a:t>
            </a:r>
            <a:r>
              <a:rPr lang="en-US" sz="2500" u="sng" dirty="0"/>
              <a:t>7</a:t>
            </a:r>
            <a:endParaRPr lang="en-US" sz="25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500" dirty="0"/>
              <a:t>8     5     8 x 5     40                      40      40 ÷ 4    10</a:t>
            </a:r>
          </a:p>
        </p:txBody>
      </p:sp>
      <p:sp>
        <p:nvSpPr>
          <p:cNvPr id="84995" name="Text Box 6"/>
          <p:cNvSpPr txBox="1">
            <a:spLocks noChangeArrowheads="1"/>
          </p:cNvSpPr>
          <p:nvPr/>
        </p:nvSpPr>
        <p:spPr bwMode="auto">
          <a:xfrm>
            <a:off x="381000" y="4123527"/>
            <a:ext cx="8229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To reduce use the greatest common factor of the numerator and denominator. 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99FF"/>
                </a:solidFill>
              </a:rPr>
              <a:t>NOTE:	NEVER WORK WITH MIXED NUMBERS ALWAYS CONVERT TO IMPROPER FRACTIONS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84996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4997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8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84999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000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85001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>
                <a:solidFill>
                  <a:srgbClr val="000000"/>
                </a:solidFill>
              </a:rPr>
              <a:t>Multiplication of Rational Numbers</a:t>
            </a:r>
            <a:endParaRPr lang="en-US" sz="4800" b="1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870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4"/>
          <p:cNvSpPr txBox="1">
            <a:spLocks noChangeArrowheads="1"/>
          </p:cNvSpPr>
          <p:nvPr/>
        </p:nvSpPr>
        <p:spPr bwMode="auto">
          <a:xfrm>
            <a:off x="5850308" y="1806581"/>
            <a:ext cx="3141292" cy="270843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/>
              <a:t>Multiply the numerators</a:t>
            </a:r>
          </a:p>
          <a:p>
            <a:pPr>
              <a:spcBef>
                <a:spcPct val="50000"/>
              </a:spcBef>
            </a:pPr>
            <a:r>
              <a:rPr lang="en-US" sz="2000" b="1" dirty="0"/>
              <a:t>Multiply the denominators</a:t>
            </a:r>
          </a:p>
          <a:p>
            <a:pPr>
              <a:spcBef>
                <a:spcPct val="50000"/>
              </a:spcBef>
            </a:pPr>
            <a:r>
              <a:rPr lang="en-US" sz="2000" b="1" dirty="0"/>
              <a:t>Reduce, Reduce, </a:t>
            </a:r>
            <a:r>
              <a:rPr lang="en-US" sz="2000" b="1" dirty="0" smtClean="0"/>
              <a:t>Reduce</a:t>
            </a:r>
          </a:p>
          <a:p>
            <a:pPr>
              <a:spcBef>
                <a:spcPct val="50000"/>
              </a:spcBef>
            </a:pPr>
            <a:endParaRPr lang="en-US" sz="2000" b="1" dirty="0"/>
          </a:p>
          <a:p>
            <a:pPr>
              <a:spcBef>
                <a:spcPct val="50000"/>
              </a:spcBef>
            </a:pPr>
            <a:endParaRPr lang="en-US" sz="2000" b="1" dirty="0" smtClean="0"/>
          </a:p>
          <a:p>
            <a:pPr>
              <a:spcBef>
                <a:spcPct val="50000"/>
              </a:spcBef>
            </a:pPr>
            <a:endParaRPr lang="en-US" sz="2000" b="1" dirty="0" smtClean="0"/>
          </a:p>
        </p:txBody>
      </p:sp>
      <p:sp>
        <p:nvSpPr>
          <p:cNvPr id="84995" name="Text Box 6"/>
          <p:cNvSpPr txBox="1">
            <a:spLocks noChangeArrowheads="1"/>
          </p:cNvSpPr>
          <p:nvPr/>
        </p:nvSpPr>
        <p:spPr bwMode="auto">
          <a:xfrm>
            <a:off x="5850308" y="4123968"/>
            <a:ext cx="3141292" cy="246221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/>
              <a:t>To reduce use the greatest common factor of the numerator and denominator. 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99FF"/>
                </a:solidFill>
              </a:rPr>
              <a:t>NOTE</a:t>
            </a:r>
            <a:r>
              <a:rPr lang="en-US" sz="2000" dirty="0">
                <a:solidFill>
                  <a:srgbClr val="0099FF"/>
                </a:solidFill>
              </a:rPr>
              <a:t>:	NEVER WORK WITH MIXED NUMBERS ALWAYS CONVERT TO IMPROPER FRACTIONS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84996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4997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8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84999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000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85001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>
                <a:solidFill>
                  <a:srgbClr val="000000"/>
                </a:solidFill>
              </a:rPr>
              <a:t>Multiplication of Rational Numbers</a:t>
            </a:r>
            <a:endParaRPr lang="en-US" sz="4800" b="1" i="1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0635" y="1637731"/>
            <a:ext cx="5449529" cy="43242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Multiply the following rational numbers:</a:t>
            </a:r>
          </a:p>
          <a:p>
            <a:endParaRPr lang="en-US" sz="2500" dirty="0"/>
          </a:p>
          <a:p>
            <a:pPr marL="342900" indent="-342900">
              <a:buAutoNum type="alphaLcParenR"/>
            </a:pPr>
            <a:r>
              <a:rPr lang="en-US" sz="2500" u="sng" dirty="0" smtClean="0"/>
              <a:t>2</a:t>
            </a:r>
            <a:r>
              <a:rPr lang="en-US" sz="2500" dirty="0" smtClean="0"/>
              <a:t> x </a:t>
            </a:r>
            <a:r>
              <a:rPr lang="en-US" sz="2500" u="sng" dirty="0" smtClean="0"/>
              <a:t>4</a:t>
            </a:r>
            <a:r>
              <a:rPr lang="en-US" sz="2500" dirty="0" smtClean="0"/>
              <a:t> </a:t>
            </a:r>
          </a:p>
          <a:p>
            <a:r>
              <a:rPr lang="en-US" sz="2500" dirty="0"/>
              <a:t> </a:t>
            </a:r>
            <a:r>
              <a:rPr lang="en-US" sz="2500" dirty="0" smtClean="0"/>
              <a:t>    3    5</a:t>
            </a:r>
          </a:p>
          <a:p>
            <a:endParaRPr lang="en-US" sz="2500" dirty="0"/>
          </a:p>
          <a:p>
            <a:endParaRPr lang="en-US" sz="2500" dirty="0" smtClean="0"/>
          </a:p>
          <a:p>
            <a:r>
              <a:rPr lang="en-US" sz="2500" dirty="0" smtClean="0"/>
              <a:t>b) </a:t>
            </a:r>
            <a:r>
              <a:rPr lang="en-US" sz="2500" u="sng" dirty="0" smtClean="0"/>
              <a:t>1</a:t>
            </a:r>
            <a:r>
              <a:rPr lang="en-US" sz="2500" dirty="0" smtClean="0"/>
              <a:t> x </a:t>
            </a:r>
            <a:r>
              <a:rPr lang="en-US" sz="2500" u="sng" dirty="0" smtClean="0"/>
              <a:t>-5</a:t>
            </a:r>
          </a:p>
          <a:p>
            <a:r>
              <a:rPr lang="en-US" sz="2500" dirty="0"/>
              <a:t> </a:t>
            </a:r>
            <a:r>
              <a:rPr lang="en-US" sz="2500" dirty="0" smtClean="0"/>
              <a:t>    2    10 </a:t>
            </a:r>
          </a:p>
          <a:p>
            <a:endParaRPr lang="en-US" sz="2500" dirty="0"/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3" name="Rectangle 2"/>
          <p:cNvSpPr/>
          <p:nvPr/>
        </p:nvSpPr>
        <p:spPr>
          <a:xfrm>
            <a:off x="5850308" y="1806581"/>
            <a:ext cx="3141292" cy="482790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1206" y="5122892"/>
            <a:ext cx="153359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c) </a:t>
            </a:r>
            <a:r>
              <a:rPr lang="en-US" sz="2500" u="sng" dirty="0" smtClean="0"/>
              <a:t>2</a:t>
            </a:r>
            <a:r>
              <a:rPr lang="en-US" sz="2500" dirty="0" smtClean="0"/>
              <a:t>  x      </a:t>
            </a:r>
            <a:r>
              <a:rPr lang="en-US" sz="2500" u="sng" dirty="0" smtClean="0"/>
              <a:t>1</a:t>
            </a:r>
          </a:p>
          <a:p>
            <a:r>
              <a:rPr lang="en-US" sz="2500" dirty="0" smtClean="0"/>
              <a:t>    3          4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1149273" y="5096150"/>
            <a:ext cx="4446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31826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4"/>
          <p:cNvSpPr txBox="1">
            <a:spLocks noChangeArrowheads="1"/>
          </p:cNvSpPr>
          <p:nvPr/>
        </p:nvSpPr>
        <p:spPr bwMode="auto">
          <a:xfrm>
            <a:off x="5850308" y="1806581"/>
            <a:ext cx="3141292" cy="224676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/>
              <a:t>Multiply the numerators</a:t>
            </a:r>
          </a:p>
          <a:p>
            <a:pPr>
              <a:spcBef>
                <a:spcPct val="50000"/>
              </a:spcBef>
            </a:pPr>
            <a:r>
              <a:rPr lang="en-US" sz="2000" b="1" dirty="0"/>
              <a:t>Multiply the denominators</a:t>
            </a:r>
          </a:p>
          <a:p>
            <a:pPr>
              <a:spcBef>
                <a:spcPct val="50000"/>
              </a:spcBef>
            </a:pPr>
            <a:r>
              <a:rPr lang="en-US" sz="2000" b="1" u="sng" dirty="0"/>
              <a:t>Reduce, Reduce, </a:t>
            </a:r>
            <a:r>
              <a:rPr lang="en-US" sz="2000" b="1" u="sng" dirty="0" smtClean="0"/>
              <a:t>Reduce</a:t>
            </a:r>
          </a:p>
          <a:p>
            <a:pPr>
              <a:spcBef>
                <a:spcPct val="50000"/>
              </a:spcBef>
            </a:pPr>
            <a:endParaRPr lang="en-US" sz="2000" b="1" u="sng" dirty="0"/>
          </a:p>
          <a:p>
            <a:pPr>
              <a:spcBef>
                <a:spcPct val="50000"/>
              </a:spcBef>
            </a:pPr>
            <a:endParaRPr lang="en-US" sz="2000" b="1" u="sng" dirty="0"/>
          </a:p>
        </p:txBody>
      </p:sp>
      <p:sp>
        <p:nvSpPr>
          <p:cNvPr id="84995" name="Text Box 6"/>
          <p:cNvSpPr txBox="1">
            <a:spLocks noChangeArrowheads="1"/>
          </p:cNvSpPr>
          <p:nvPr/>
        </p:nvSpPr>
        <p:spPr bwMode="auto">
          <a:xfrm>
            <a:off x="5850308" y="3806517"/>
            <a:ext cx="3141292" cy="246221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/>
              <a:t>To reduce use the greatest common factor of the numerator and denominator. 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99FF"/>
                </a:solidFill>
              </a:rPr>
              <a:t>NOTE</a:t>
            </a:r>
            <a:r>
              <a:rPr lang="en-US" sz="2000" dirty="0">
                <a:solidFill>
                  <a:srgbClr val="0099FF"/>
                </a:solidFill>
              </a:rPr>
              <a:t>:	NEVER WORK WITH MIXED NUMBERS ALWAYS CONVERT TO IMPROPER FRACTIONS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84996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4997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8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84999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000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85001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>
                <a:solidFill>
                  <a:srgbClr val="000000"/>
                </a:solidFill>
              </a:rPr>
              <a:t>Multiplication of Rational Numbers</a:t>
            </a:r>
            <a:endParaRPr lang="en-US" sz="4800" b="1" i="1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0635" y="1637731"/>
            <a:ext cx="5333217" cy="5093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Reduce the following rational numbers:</a:t>
            </a:r>
          </a:p>
          <a:p>
            <a:endParaRPr lang="en-US" sz="2500" dirty="0"/>
          </a:p>
          <a:p>
            <a:pPr marL="457200" indent="-457200">
              <a:buAutoNum type="alphaLcParenR"/>
            </a:pPr>
            <a:r>
              <a:rPr lang="en-US" sz="2500" dirty="0" smtClean="0"/>
              <a:t>2/40</a:t>
            </a:r>
            <a:endParaRPr lang="en-US" sz="2500" dirty="0"/>
          </a:p>
          <a:p>
            <a:endParaRPr lang="en-US" sz="2500" dirty="0" smtClean="0"/>
          </a:p>
          <a:p>
            <a:pPr marL="457200" indent="-457200">
              <a:buAutoNum type="alphaLcParenR"/>
            </a:pPr>
            <a:endParaRPr lang="en-US" sz="2500" dirty="0"/>
          </a:p>
          <a:p>
            <a:pPr marL="457200" indent="-457200">
              <a:buAutoNum type="alphaLcParenR"/>
            </a:pPr>
            <a:r>
              <a:rPr lang="en-US" sz="2500" dirty="0" smtClean="0"/>
              <a:t>4/12</a:t>
            </a:r>
          </a:p>
          <a:p>
            <a:pPr marL="457200" indent="-457200">
              <a:buAutoNum type="alphaLcParenR"/>
            </a:pPr>
            <a:endParaRPr lang="en-US" sz="2500" dirty="0"/>
          </a:p>
          <a:p>
            <a:pPr marL="457200" indent="-457200">
              <a:buAutoNum type="alphaLcParenR"/>
            </a:pPr>
            <a:endParaRPr lang="en-US" sz="2500" dirty="0" smtClean="0"/>
          </a:p>
          <a:p>
            <a:pPr marL="457200" indent="-457200">
              <a:buAutoNum type="alphaLcParenR"/>
            </a:pPr>
            <a:r>
              <a:rPr lang="en-US" sz="2500" dirty="0" smtClean="0"/>
              <a:t>9/30</a:t>
            </a:r>
          </a:p>
          <a:p>
            <a:endParaRPr lang="en-US" sz="2500" dirty="0" smtClean="0"/>
          </a:p>
          <a:p>
            <a:endParaRPr lang="en-US" sz="2500" dirty="0" smtClean="0"/>
          </a:p>
          <a:p>
            <a:pPr marL="457200" indent="-457200">
              <a:buFontTx/>
              <a:buAutoNum type="alphaLcParenR"/>
            </a:pPr>
            <a:r>
              <a:rPr lang="en-US" sz="2500" dirty="0" smtClean="0"/>
              <a:t>20/52</a:t>
            </a:r>
          </a:p>
          <a:p>
            <a:pPr marL="457200" indent="-457200">
              <a:buAutoNum type="alphaLcParenR"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144945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4"/>
          <p:cNvSpPr txBox="1">
            <a:spLocks noChangeArrowheads="1"/>
          </p:cNvSpPr>
          <p:nvPr/>
        </p:nvSpPr>
        <p:spPr bwMode="auto">
          <a:xfrm>
            <a:off x="5850308" y="1806581"/>
            <a:ext cx="3141292" cy="224676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/>
              <a:t>Multiply the numerators</a:t>
            </a:r>
          </a:p>
          <a:p>
            <a:pPr>
              <a:spcBef>
                <a:spcPct val="50000"/>
              </a:spcBef>
            </a:pPr>
            <a:r>
              <a:rPr lang="en-US" sz="2000" b="1" dirty="0"/>
              <a:t>Multiply the denominators</a:t>
            </a:r>
          </a:p>
          <a:p>
            <a:pPr>
              <a:spcBef>
                <a:spcPct val="50000"/>
              </a:spcBef>
            </a:pPr>
            <a:r>
              <a:rPr lang="en-US" sz="2000" b="1" u="sng" dirty="0"/>
              <a:t>Reduce, Reduce, </a:t>
            </a:r>
            <a:r>
              <a:rPr lang="en-US" sz="2000" b="1" u="sng" dirty="0" smtClean="0"/>
              <a:t>Reduce</a:t>
            </a:r>
          </a:p>
          <a:p>
            <a:pPr>
              <a:spcBef>
                <a:spcPct val="50000"/>
              </a:spcBef>
            </a:pPr>
            <a:endParaRPr lang="en-US" sz="2000" b="1" u="sng" dirty="0"/>
          </a:p>
          <a:p>
            <a:pPr>
              <a:spcBef>
                <a:spcPct val="50000"/>
              </a:spcBef>
            </a:pPr>
            <a:endParaRPr lang="en-US" sz="2000" b="1" u="sng" dirty="0"/>
          </a:p>
        </p:txBody>
      </p:sp>
      <p:sp>
        <p:nvSpPr>
          <p:cNvPr id="84995" name="Text Box 6"/>
          <p:cNvSpPr txBox="1">
            <a:spLocks noChangeArrowheads="1"/>
          </p:cNvSpPr>
          <p:nvPr/>
        </p:nvSpPr>
        <p:spPr bwMode="auto">
          <a:xfrm>
            <a:off x="5850308" y="3806517"/>
            <a:ext cx="3141292" cy="246221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/>
              <a:t>To reduce use the greatest common factor of the numerator and denominator. 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99FF"/>
                </a:solidFill>
              </a:rPr>
              <a:t>NOTE</a:t>
            </a:r>
            <a:r>
              <a:rPr lang="en-US" sz="2000" dirty="0">
                <a:solidFill>
                  <a:srgbClr val="0099FF"/>
                </a:solidFill>
              </a:rPr>
              <a:t>:	NEVER WORK WITH MIXED NUMBERS ALWAYS CONVERT TO IMPROPER FRACTIONS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84996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4997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8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84999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000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85001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 dirty="0" smtClean="0">
                <a:solidFill>
                  <a:srgbClr val="000000"/>
                </a:solidFill>
              </a:rPr>
              <a:t>Multiplication Task Cards </a:t>
            </a:r>
            <a:endParaRPr lang="en-US" sz="4800" b="1" i="1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770" y="2326379"/>
            <a:ext cx="5670538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00" dirty="0"/>
          </a:p>
          <a:p>
            <a:r>
              <a:rPr lang="en-US" sz="3000" dirty="0" smtClean="0"/>
              <a:t>Multiplying Fractions Task Cards:</a:t>
            </a:r>
          </a:p>
          <a:p>
            <a:endParaRPr lang="en-US" sz="2500" dirty="0"/>
          </a:p>
          <a:p>
            <a:r>
              <a:rPr lang="en-US" sz="2500" dirty="0" smtClean="0"/>
              <a:t>Solve all the problems individually or with a partner. Both members must show all their work and circle the final answer.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770" y="5433029"/>
            <a:ext cx="5584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 Multiplication and Division Word Problems Task Cards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37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ext Box 6"/>
          <p:cNvSpPr txBox="1">
            <a:spLocks noChangeArrowheads="1"/>
          </p:cNvSpPr>
          <p:nvPr/>
        </p:nvSpPr>
        <p:spPr bwMode="auto">
          <a:xfrm>
            <a:off x="381000" y="1497013"/>
            <a:ext cx="8153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Leave the first fraction</a:t>
            </a:r>
          </a:p>
          <a:p>
            <a:pPr>
              <a:spcBef>
                <a:spcPct val="50000"/>
              </a:spcBef>
            </a:pPr>
            <a:r>
              <a:rPr lang="en-US" dirty="0"/>
              <a:t>Change the </a:t>
            </a:r>
            <a:r>
              <a:rPr lang="ja-JP" altLang="en-US" dirty="0"/>
              <a:t>‘</a:t>
            </a:r>
            <a:r>
              <a:rPr lang="en-US" altLang="ja-JP" dirty="0"/>
              <a:t>÷</a:t>
            </a:r>
            <a:r>
              <a:rPr lang="ja-JP" altLang="en-US" dirty="0"/>
              <a:t>’</a:t>
            </a:r>
            <a:r>
              <a:rPr lang="en-US" altLang="ja-JP" dirty="0"/>
              <a:t> sign to </a:t>
            </a:r>
            <a:r>
              <a:rPr lang="en-US" altLang="ja-JP" dirty="0" smtClean="0"/>
              <a:t>a </a:t>
            </a:r>
            <a:r>
              <a:rPr lang="ja-JP" altLang="en-US" dirty="0" smtClean="0"/>
              <a:t>‘</a:t>
            </a:r>
            <a:r>
              <a:rPr lang="en-US" altLang="ja-JP" dirty="0"/>
              <a:t>x</a:t>
            </a:r>
            <a:r>
              <a:rPr lang="ja-JP" altLang="en-US" dirty="0"/>
              <a:t>’</a:t>
            </a:r>
            <a:r>
              <a:rPr lang="en-US" altLang="ja-JP" dirty="0"/>
              <a:t> sign</a:t>
            </a:r>
          </a:p>
          <a:p>
            <a:pPr>
              <a:spcBef>
                <a:spcPct val="50000"/>
              </a:spcBef>
            </a:pPr>
            <a:r>
              <a:rPr lang="en-US" dirty="0"/>
              <a:t>Change the second fraction to its </a:t>
            </a:r>
            <a:r>
              <a:rPr lang="en-US" b="1" i="1" u="sng" dirty="0"/>
              <a:t>reciprocal</a:t>
            </a:r>
            <a:r>
              <a:rPr lang="en-US" dirty="0"/>
              <a:t> . </a:t>
            </a:r>
          </a:p>
        </p:txBody>
      </p:sp>
      <p:sp>
        <p:nvSpPr>
          <p:cNvPr id="87042" name="Rectangle 7"/>
          <p:cNvSpPr>
            <a:spLocks noChangeArrowheads="1"/>
          </p:cNvSpPr>
          <p:nvPr/>
        </p:nvSpPr>
        <p:spPr bwMode="auto">
          <a:xfrm>
            <a:off x="685800" y="3173413"/>
            <a:ext cx="7696200" cy="2593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u="sng" dirty="0"/>
              <a:t>2 </a:t>
            </a:r>
            <a:r>
              <a:rPr lang="en-US" sz="2500" dirty="0"/>
              <a:t> ÷  </a:t>
            </a:r>
            <a:r>
              <a:rPr lang="en-US" sz="2500" u="sng" dirty="0"/>
              <a:t>4</a:t>
            </a:r>
            <a:r>
              <a:rPr lang="en-US" sz="2500" dirty="0"/>
              <a:t> = </a:t>
            </a:r>
            <a:r>
              <a:rPr lang="en-US" sz="2500" u="sng" dirty="0"/>
              <a:t>2 </a:t>
            </a:r>
            <a:r>
              <a:rPr lang="en-US" sz="2500" dirty="0"/>
              <a:t>x </a:t>
            </a:r>
            <a:r>
              <a:rPr lang="en-US" sz="2500" u="sng" dirty="0"/>
              <a:t>5</a:t>
            </a:r>
            <a:r>
              <a:rPr lang="en-US" sz="2500" dirty="0"/>
              <a:t> = </a:t>
            </a:r>
            <a:r>
              <a:rPr lang="en-US" sz="2500" u="sng" dirty="0"/>
              <a:t>10</a:t>
            </a:r>
            <a:r>
              <a:rPr lang="en-US" sz="2500" dirty="0"/>
              <a:t> , simplifying </a:t>
            </a:r>
            <a:r>
              <a:rPr lang="en-US" sz="2500" u="sng" dirty="0"/>
              <a:t>10 ÷ 2</a:t>
            </a:r>
            <a:r>
              <a:rPr lang="en-US" sz="2500" dirty="0"/>
              <a:t> = </a:t>
            </a:r>
            <a:r>
              <a:rPr lang="en-US" sz="2500" u="sng" dirty="0"/>
              <a:t>5</a:t>
            </a:r>
            <a:endParaRPr lang="en-US" sz="25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500" dirty="0"/>
              <a:t>3   </a:t>
            </a:r>
            <a:r>
              <a:rPr lang="en-US" sz="2500" dirty="0" smtClean="0"/>
              <a:t>   </a:t>
            </a:r>
            <a:r>
              <a:rPr lang="en-US" sz="2500" dirty="0"/>
              <a:t>5     3    4    12		  </a:t>
            </a:r>
            <a:r>
              <a:rPr lang="en-US" sz="2500" dirty="0" smtClean="0"/>
              <a:t>         </a:t>
            </a:r>
            <a:r>
              <a:rPr lang="en-US" sz="2500" dirty="0"/>
              <a:t>12 ÷ 2    6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5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500" dirty="0"/>
          </a:p>
          <a:p>
            <a:pPr>
              <a:spcBef>
                <a:spcPct val="50000"/>
              </a:spcBef>
            </a:pPr>
            <a:r>
              <a:rPr lang="en-US" sz="2500" dirty="0"/>
              <a:t>If mixed numbers are involved, ALWAYS change to improper fraction before you perform any operation.</a:t>
            </a:r>
          </a:p>
        </p:txBody>
      </p:sp>
      <p:sp>
        <p:nvSpPr>
          <p:cNvPr id="87043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7044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5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8704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7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87048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>
                <a:solidFill>
                  <a:srgbClr val="000000"/>
                </a:solidFill>
              </a:rPr>
              <a:t>Division of Fractions</a:t>
            </a:r>
            <a:endParaRPr lang="en-US" sz="4800" b="1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90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ext Box 6"/>
          <p:cNvSpPr txBox="1">
            <a:spLocks noChangeArrowheads="1"/>
          </p:cNvSpPr>
          <p:nvPr/>
        </p:nvSpPr>
        <p:spPr bwMode="auto">
          <a:xfrm>
            <a:off x="5965113" y="1519051"/>
            <a:ext cx="2950287" cy="259301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300" dirty="0"/>
              <a:t>Leave the first fraction</a:t>
            </a:r>
          </a:p>
          <a:p>
            <a:pPr>
              <a:spcBef>
                <a:spcPct val="50000"/>
              </a:spcBef>
            </a:pPr>
            <a:r>
              <a:rPr lang="en-US" sz="2300" dirty="0"/>
              <a:t>Change the </a:t>
            </a:r>
            <a:r>
              <a:rPr lang="ja-JP" altLang="en-US" sz="2300" dirty="0"/>
              <a:t>‘</a:t>
            </a:r>
            <a:r>
              <a:rPr lang="en-US" altLang="ja-JP" sz="2300" dirty="0"/>
              <a:t>÷</a:t>
            </a:r>
            <a:r>
              <a:rPr lang="ja-JP" altLang="en-US" sz="2300" dirty="0"/>
              <a:t>’</a:t>
            </a:r>
            <a:r>
              <a:rPr lang="en-US" altLang="ja-JP" sz="2300" dirty="0"/>
              <a:t> sign to </a:t>
            </a:r>
            <a:r>
              <a:rPr lang="en-US" altLang="ja-JP" sz="2300" dirty="0" smtClean="0"/>
              <a:t>a </a:t>
            </a:r>
            <a:r>
              <a:rPr lang="ja-JP" altLang="en-US" sz="2300" dirty="0" smtClean="0"/>
              <a:t>‘</a:t>
            </a:r>
            <a:r>
              <a:rPr lang="en-US" altLang="ja-JP" sz="2300" dirty="0"/>
              <a:t>x</a:t>
            </a:r>
            <a:r>
              <a:rPr lang="ja-JP" altLang="en-US" sz="2300" dirty="0"/>
              <a:t>’</a:t>
            </a:r>
            <a:r>
              <a:rPr lang="en-US" altLang="ja-JP" sz="2300" dirty="0"/>
              <a:t> sign</a:t>
            </a:r>
          </a:p>
          <a:p>
            <a:pPr>
              <a:spcBef>
                <a:spcPct val="50000"/>
              </a:spcBef>
            </a:pPr>
            <a:r>
              <a:rPr lang="en-US" sz="2300" dirty="0"/>
              <a:t>Change the second fraction to its </a:t>
            </a:r>
            <a:r>
              <a:rPr lang="en-US" sz="2300" b="1" i="1" u="sng" dirty="0"/>
              <a:t>reciprocal</a:t>
            </a:r>
            <a:r>
              <a:rPr lang="en-US" sz="2300" dirty="0"/>
              <a:t> </a:t>
            </a:r>
            <a:r>
              <a:rPr lang="en-US" dirty="0"/>
              <a:t>. </a:t>
            </a:r>
          </a:p>
        </p:txBody>
      </p:sp>
      <p:sp>
        <p:nvSpPr>
          <p:cNvPr id="87042" name="Rectangle 7"/>
          <p:cNvSpPr>
            <a:spLocks noChangeArrowheads="1"/>
          </p:cNvSpPr>
          <p:nvPr/>
        </p:nvSpPr>
        <p:spPr bwMode="auto">
          <a:xfrm>
            <a:off x="5965113" y="4446300"/>
            <a:ext cx="2950287" cy="189282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dirty="0" smtClean="0"/>
              <a:t>I</a:t>
            </a:r>
            <a:r>
              <a:rPr lang="en-US" sz="2300" dirty="0" smtClean="0">
                <a:latin typeface="Times New Roman"/>
                <a:cs typeface="Times New Roman"/>
              </a:rPr>
              <a:t>f </a:t>
            </a:r>
            <a:r>
              <a:rPr lang="en-US" sz="2300" dirty="0">
                <a:latin typeface="Times New Roman"/>
                <a:cs typeface="Times New Roman"/>
              </a:rPr>
              <a:t>mixed numbers are involved, ALWAYS change to improper fraction before you perform any operation.</a:t>
            </a:r>
          </a:p>
        </p:txBody>
      </p:sp>
      <p:sp>
        <p:nvSpPr>
          <p:cNvPr id="87043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7044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5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8704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7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87048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>
                <a:solidFill>
                  <a:srgbClr val="000000"/>
                </a:solidFill>
              </a:rPr>
              <a:t>Division of Fractions</a:t>
            </a:r>
            <a:endParaRPr lang="en-US" sz="4800" b="1" i="1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1859" y="1477713"/>
            <a:ext cx="44558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Divide, reduce if necessary:</a:t>
            </a:r>
          </a:p>
          <a:p>
            <a:endParaRPr lang="en-US" sz="3000" dirty="0"/>
          </a:p>
        </p:txBody>
      </p:sp>
      <p:sp>
        <p:nvSpPr>
          <p:cNvPr id="3" name="Rectangle 2"/>
          <p:cNvSpPr/>
          <p:nvPr/>
        </p:nvSpPr>
        <p:spPr>
          <a:xfrm>
            <a:off x="228600" y="2276906"/>
            <a:ext cx="4572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lphaLcParenR"/>
            </a:pPr>
            <a:r>
              <a:rPr lang="en-US" sz="3000" u="sng" dirty="0" smtClean="0"/>
              <a:t>2</a:t>
            </a:r>
            <a:r>
              <a:rPr lang="en-US" sz="3000" dirty="0" smtClean="0"/>
              <a:t> ÷ </a:t>
            </a:r>
            <a:r>
              <a:rPr lang="en-US" sz="3000" u="sng" dirty="0" smtClean="0"/>
              <a:t>4</a:t>
            </a:r>
            <a:r>
              <a:rPr lang="en-US" sz="3000" dirty="0" smtClean="0"/>
              <a:t> </a:t>
            </a:r>
          </a:p>
          <a:p>
            <a:r>
              <a:rPr lang="en-US" sz="3000" dirty="0" smtClean="0"/>
              <a:t>    3    5</a:t>
            </a:r>
          </a:p>
          <a:p>
            <a:endParaRPr lang="en-US" sz="3000" dirty="0" smtClean="0"/>
          </a:p>
          <a:p>
            <a:r>
              <a:rPr lang="en-US" sz="3000" dirty="0" smtClean="0"/>
              <a:t>b) </a:t>
            </a:r>
            <a:r>
              <a:rPr lang="en-US" sz="3000" u="sng" dirty="0" smtClean="0"/>
              <a:t>1</a:t>
            </a:r>
            <a:r>
              <a:rPr lang="en-US" sz="3000" dirty="0" smtClean="0"/>
              <a:t> ÷ </a:t>
            </a:r>
            <a:r>
              <a:rPr lang="en-US" sz="3000" u="sng" dirty="0" smtClean="0"/>
              <a:t>-5</a:t>
            </a:r>
          </a:p>
          <a:p>
            <a:r>
              <a:rPr lang="en-US" sz="3000" dirty="0" smtClean="0"/>
              <a:t>     2    10  </a:t>
            </a:r>
            <a:endParaRPr lang="en-US" sz="30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5122892"/>
            <a:ext cx="17923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c) </a:t>
            </a:r>
            <a:r>
              <a:rPr lang="en-US" sz="3000" u="sng" dirty="0" smtClean="0"/>
              <a:t>2</a:t>
            </a:r>
            <a:r>
              <a:rPr lang="en-US" sz="3000" dirty="0" smtClean="0"/>
              <a:t> ÷      </a:t>
            </a:r>
            <a:r>
              <a:rPr lang="en-US" sz="3000" u="sng" dirty="0" smtClean="0"/>
              <a:t>1</a:t>
            </a:r>
          </a:p>
          <a:p>
            <a:r>
              <a:rPr lang="en-US" sz="3000" dirty="0" smtClean="0"/>
              <a:t>    3          4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1133875" y="5156315"/>
            <a:ext cx="47715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 smtClean="0"/>
              <a:t>2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442051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ext Box 4"/>
          <p:cNvSpPr txBox="1">
            <a:spLocks noChangeArrowheads="1"/>
          </p:cNvSpPr>
          <p:nvPr/>
        </p:nvSpPr>
        <p:spPr bwMode="auto">
          <a:xfrm>
            <a:off x="304800" y="1295400"/>
            <a:ext cx="8686800" cy="372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/>
              <a:t>Example : 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sz="2800" dirty="0"/>
              <a:t>(-0.64) x (0.2)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	= - 0.128</a:t>
            </a:r>
          </a:p>
          <a:p>
            <a:pPr>
              <a:spcBef>
                <a:spcPct val="50000"/>
              </a:spcBef>
            </a:pPr>
            <a:endParaRPr lang="en-US" sz="2800" dirty="0"/>
          </a:p>
          <a:p>
            <a:pPr>
              <a:spcBef>
                <a:spcPct val="50000"/>
              </a:spcBef>
            </a:pPr>
            <a:r>
              <a:rPr lang="en-US" sz="2800" dirty="0"/>
              <a:t>b) (-3.9) </a:t>
            </a:r>
            <a:r>
              <a:rPr lang="en-US" sz="2800" dirty="0">
                <a:cs typeface="Times New Roman" charset="0"/>
              </a:rPr>
              <a:t>÷ (1.5)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cs typeface="Times New Roman" charset="0"/>
              </a:rPr>
              <a:t>	= -2.6</a:t>
            </a:r>
          </a:p>
        </p:txBody>
      </p:sp>
      <p:sp>
        <p:nvSpPr>
          <p:cNvPr id="89090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9091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2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89093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4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89095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>
                <a:solidFill>
                  <a:srgbClr val="000000"/>
                </a:solidFill>
              </a:rPr>
              <a:t>Multi/Div of Rational Numbers</a:t>
            </a:r>
            <a:endParaRPr lang="en-US" sz="4800" b="1" i="1">
              <a:solidFill>
                <a:srgbClr val="000000"/>
              </a:solidFill>
            </a:endParaRPr>
          </a:p>
        </p:txBody>
      </p:sp>
      <p:sp>
        <p:nvSpPr>
          <p:cNvPr id="89096" name="Text Box 11"/>
          <p:cNvSpPr txBox="1">
            <a:spLocks noChangeArrowheads="1"/>
          </p:cNvSpPr>
          <p:nvPr/>
        </p:nvSpPr>
        <p:spPr bwMode="auto">
          <a:xfrm>
            <a:off x="4572000" y="1499188"/>
            <a:ext cx="40999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5400" dirty="0"/>
              <a:t>Addition and Subtraction of DECIMALS Review </a:t>
            </a:r>
          </a:p>
        </p:txBody>
      </p:sp>
    </p:spTree>
    <p:extLst>
      <p:ext uri="{BB962C8B-B14F-4D97-AF65-F5344CB8AC3E}">
        <p14:creationId xmlns:p14="http://schemas.microsoft.com/office/powerpoint/2010/main" val="2032790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69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46797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7971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467972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Assessment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219200" y="1676400"/>
            <a:ext cx="662940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4400" dirty="0"/>
              <a:t>Pages </a:t>
            </a:r>
          </a:p>
          <a:p>
            <a:pPr algn="ctr">
              <a:spcBef>
                <a:spcPct val="50000"/>
              </a:spcBef>
            </a:pPr>
            <a:r>
              <a:rPr lang="en-CA" sz="4400" dirty="0"/>
              <a:t>127 - 129 </a:t>
            </a:r>
            <a:r>
              <a:rPr lang="en-CA" sz="3200" dirty="0"/>
              <a:t>(5</a:t>
            </a:r>
            <a:r>
              <a:rPr lang="en-CA" sz="3200" dirty="0" smtClean="0"/>
              <a:t>, </a:t>
            </a:r>
            <a:r>
              <a:rPr lang="en-CA" sz="3200" dirty="0"/>
              <a:t>9, 10, </a:t>
            </a:r>
            <a:r>
              <a:rPr lang="en-CA" sz="3200" dirty="0" smtClean="0"/>
              <a:t>11, </a:t>
            </a:r>
            <a:r>
              <a:rPr lang="en-CA" sz="3200" dirty="0"/>
              <a:t>14)</a:t>
            </a:r>
            <a:endParaRPr lang="en-CA" sz="4400" dirty="0"/>
          </a:p>
          <a:p>
            <a:pPr algn="ctr">
              <a:spcBef>
                <a:spcPct val="50000"/>
              </a:spcBef>
            </a:pPr>
            <a:r>
              <a:rPr lang="en-CA" sz="4400" dirty="0"/>
              <a:t>Pages  </a:t>
            </a:r>
          </a:p>
          <a:p>
            <a:pPr algn="ctr">
              <a:spcBef>
                <a:spcPct val="50000"/>
              </a:spcBef>
            </a:pPr>
            <a:r>
              <a:rPr lang="en-CA" sz="4400" dirty="0"/>
              <a:t>134-136 </a:t>
            </a:r>
            <a:r>
              <a:rPr lang="en-CA" sz="3200" dirty="0" smtClean="0"/>
              <a:t>(9, </a:t>
            </a:r>
            <a:r>
              <a:rPr lang="en-CA" sz="3200" dirty="0"/>
              <a:t>11</a:t>
            </a:r>
            <a:r>
              <a:rPr lang="en-CA" sz="3200" dirty="0" smtClean="0"/>
              <a:t>, </a:t>
            </a:r>
            <a:r>
              <a:rPr lang="en-CA" sz="3200" dirty="0"/>
              <a:t>15, </a:t>
            </a:r>
            <a:r>
              <a:rPr lang="en-CA" sz="3200" dirty="0" smtClean="0"/>
              <a:t>17ac </a:t>
            </a:r>
            <a:r>
              <a:rPr lang="en-CA" sz="3200" dirty="0"/>
              <a:t>)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295400" y="1295400"/>
            <a:ext cx="6629400" cy="20574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295400" y="3429000"/>
            <a:ext cx="6629400" cy="2133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124200" y="1219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3300"/>
                </a:solidFill>
              </a:rPr>
              <a:t>Assessment : FA2-4a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200400" y="3429000"/>
            <a:ext cx="2913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3300"/>
                </a:solidFill>
              </a:rPr>
              <a:t>Assessment : FA2-4b</a:t>
            </a:r>
          </a:p>
        </p:txBody>
      </p:sp>
      <p:sp>
        <p:nvSpPr>
          <p:cNvPr id="2" name="Rectangle 1"/>
          <p:cNvSpPr/>
          <p:nvPr/>
        </p:nvSpPr>
        <p:spPr>
          <a:xfrm>
            <a:off x="2382939" y="6264685"/>
            <a:ext cx="437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CA" dirty="0" err="1">
                <a:solidFill>
                  <a:srgbClr val="FF0000"/>
                </a:solidFill>
              </a:rPr>
              <a:t>Mult</a:t>
            </a:r>
            <a:r>
              <a:rPr lang="en-CA" dirty="0">
                <a:solidFill>
                  <a:srgbClr val="FF0000"/>
                </a:solidFill>
              </a:rPr>
              <a:t> and </a:t>
            </a:r>
            <a:r>
              <a:rPr lang="en-CA" dirty="0" err="1">
                <a:solidFill>
                  <a:srgbClr val="FF0000"/>
                </a:solidFill>
              </a:rPr>
              <a:t>Div</a:t>
            </a:r>
            <a:r>
              <a:rPr lang="en-CA" dirty="0">
                <a:solidFill>
                  <a:srgbClr val="FF0000"/>
                </a:solidFill>
              </a:rPr>
              <a:t> Rational Numbers WORKSHEET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77593" y="5844758"/>
            <a:ext cx="2132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>
                <a:solidFill>
                  <a:srgbClr val="FF3300"/>
                </a:solidFill>
              </a:rPr>
              <a:t>Assessment : FA2-4c</a:t>
            </a:r>
            <a:endParaRPr lang="en-CA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39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9113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9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91140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dirty="0" smtClean="0"/>
              <a:t>Activity</a:t>
            </a:r>
            <a:endParaRPr lang="en-US" sz="3600" dirty="0"/>
          </a:p>
        </p:txBody>
      </p:sp>
      <p:sp>
        <p:nvSpPr>
          <p:cNvPr id="91141" name="Text Box 6"/>
          <p:cNvSpPr txBox="1">
            <a:spLocks noChangeArrowheads="1"/>
          </p:cNvSpPr>
          <p:nvPr/>
        </p:nvSpPr>
        <p:spPr bwMode="auto">
          <a:xfrm>
            <a:off x="1219200" y="1676400"/>
            <a:ext cx="6629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4400" dirty="0" smtClean="0"/>
              <a:t>Fractions of the Day</a:t>
            </a:r>
            <a:endParaRPr lang="en-CA" sz="4400" dirty="0"/>
          </a:p>
        </p:txBody>
      </p:sp>
      <p:sp>
        <p:nvSpPr>
          <p:cNvPr id="91142" name="AutoShape 7"/>
          <p:cNvSpPr>
            <a:spLocks noChangeArrowheads="1"/>
          </p:cNvSpPr>
          <p:nvPr/>
        </p:nvSpPr>
        <p:spPr bwMode="auto">
          <a:xfrm>
            <a:off x="1295400" y="1295400"/>
            <a:ext cx="6629400" cy="20574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3" name="AutoShape 8"/>
          <p:cNvSpPr>
            <a:spLocks noChangeArrowheads="1"/>
          </p:cNvSpPr>
          <p:nvPr/>
        </p:nvSpPr>
        <p:spPr bwMode="auto">
          <a:xfrm>
            <a:off x="1295400" y="3429000"/>
            <a:ext cx="6629400" cy="2133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95400" y="3680559"/>
            <a:ext cx="6553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Choose two fractions between 1/7 and 7/8 and complete the provided worksheet. You have 10 minutes! </a:t>
            </a:r>
            <a:r>
              <a:rPr lang="en-US" sz="3000" dirty="0" smtClean="0">
                <a:sym typeface="Wingdings"/>
              </a:rPr>
              <a:t> 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793212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69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46797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7971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467972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Assessment</a:t>
            </a:r>
          </a:p>
        </p:txBody>
      </p:sp>
      <p:sp>
        <p:nvSpPr>
          <p:cNvPr id="467973" name="Text Box 9"/>
          <p:cNvSpPr txBox="1">
            <a:spLocks noChangeArrowheads="1"/>
          </p:cNvSpPr>
          <p:nvPr/>
        </p:nvSpPr>
        <p:spPr bwMode="auto">
          <a:xfrm>
            <a:off x="1600200" y="2057400"/>
            <a:ext cx="5791200" cy="214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5400" dirty="0"/>
              <a:t>Worksheet:</a:t>
            </a:r>
          </a:p>
          <a:p>
            <a:pPr algn="ctr">
              <a:spcBef>
                <a:spcPct val="50000"/>
              </a:spcBef>
            </a:pPr>
            <a:r>
              <a:rPr lang="en-CA" sz="5400" dirty="0">
                <a:solidFill>
                  <a:srgbClr val="FF0000"/>
                </a:solidFill>
              </a:rPr>
              <a:t>FA 2-1</a:t>
            </a:r>
          </a:p>
        </p:txBody>
      </p:sp>
    </p:spTree>
    <p:extLst>
      <p:ext uri="{BB962C8B-B14F-4D97-AF65-F5344CB8AC3E}">
        <p14:creationId xmlns:p14="http://schemas.microsoft.com/office/powerpoint/2010/main" val="3925856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318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7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9318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9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93190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>
                <a:solidFill>
                  <a:srgbClr val="000000"/>
                </a:solidFill>
              </a:rPr>
              <a:t>Order of Operations</a:t>
            </a:r>
            <a:endParaRPr lang="en-US" sz="4800" b="1" i="1">
              <a:solidFill>
                <a:srgbClr val="000000"/>
              </a:solidFill>
            </a:endParaRPr>
          </a:p>
        </p:txBody>
      </p:sp>
      <p:pic>
        <p:nvPicPr>
          <p:cNvPr id="93191" name="Picture 11" descr="bedm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315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688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95234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5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95236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dirty="0" smtClean="0"/>
              <a:t>You Try: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551397" y="1754712"/>
            <a:ext cx="2750253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Solve the following: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2337104"/>
            <a:ext cx="24782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en-US" sz="3000" u="sng" dirty="0" smtClean="0"/>
              <a:t>2</a:t>
            </a:r>
            <a:r>
              <a:rPr lang="en-US" sz="3000" dirty="0" smtClean="0"/>
              <a:t> + </a:t>
            </a:r>
            <a:r>
              <a:rPr lang="en-US" sz="3000" u="sng" dirty="0" smtClean="0"/>
              <a:t>1</a:t>
            </a:r>
            <a:r>
              <a:rPr lang="en-US" sz="3000" dirty="0" smtClean="0"/>
              <a:t> x </a:t>
            </a:r>
            <a:r>
              <a:rPr lang="en-US" sz="3000" u="sng" dirty="0" smtClean="0"/>
              <a:t>4</a:t>
            </a:r>
            <a:r>
              <a:rPr lang="en-US" sz="3000" dirty="0" smtClean="0"/>
              <a:t> </a:t>
            </a:r>
          </a:p>
          <a:p>
            <a:r>
              <a:rPr lang="en-US" sz="3000" dirty="0" smtClean="0"/>
              <a:t>    9    3    3</a:t>
            </a:r>
          </a:p>
        </p:txBody>
      </p:sp>
      <p:sp>
        <p:nvSpPr>
          <p:cNvPr id="5" name="Rectangle 4"/>
          <p:cNvSpPr/>
          <p:nvPr/>
        </p:nvSpPr>
        <p:spPr>
          <a:xfrm>
            <a:off x="3689556" y="202932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000" dirty="0" smtClean="0"/>
              <a:t>b) </a:t>
            </a:r>
            <a:r>
              <a:rPr lang="en-US" sz="3000" u="sng" dirty="0" smtClean="0"/>
              <a:t>2</a:t>
            </a:r>
            <a:r>
              <a:rPr lang="en-US" sz="3000" dirty="0" smtClean="0"/>
              <a:t> x</a:t>
            </a:r>
            <a:r>
              <a:rPr lang="en-US" sz="5000" dirty="0" smtClean="0"/>
              <a:t>  </a:t>
            </a:r>
            <a:r>
              <a:rPr lang="en-US" sz="3000" u="sng" dirty="0" smtClean="0"/>
              <a:t>1</a:t>
            </a:r>
            <a:r>
              <a:rPr lang="en-US" sz="3000" dirty="0" smtClean="0"/>
              <a:t>  + </a:t>
            </a:r>
            <a:r>
              <a:rPr lang="en-US" sz="3000" u="sng" dirty="0" smtClean="0"/>
              <a:t>2</a:t>
            </a:r>
            <a:r>
              <a:rPr lang="en-US" sz="3000" dirty="0" smtClean="0"/>
              <a:t>   ÷ </a:t>
            </a:r>
            <a:r>
              <a:rPr lang="en-US" sz="3000" u="sng" dirty="0" smtClean="0"/>
              <a:t>4</a:t>
            </a:r>
            <a:r>
              <a:rPr lang="en-US" sz="3000" dirty="0" smtClean="0"/>
              <a:t> </a:t>
            </a:r>
          </a:p>
          <a:p>
            <a:r>
              <a:rPr lang="en-US" sz="3000" dirty="0" smtClean="0"/>
              <a:t>    9       3     3	   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64351" y="2337104"/>
            <a:ext cx="4179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) </a:t>
            </a:r>
            <a:endParaRPr lang="en-US" sz="6000" dirty="0"/>
          </a:p>
        </p:txBody>
      </p:sp>
      <p:sp>
        <p:nvSpPr>
          <p:cNvPr id="8" name="Rectangle 7"/>
          <p:cNvSpPr/>
          <p:nvPr/>
        </p:nvSpPr>
        <p:spPr>
          <a:xfrm>
            <a:off x="4620317" y="2337104"/>
            <a:ext cx="41797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(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42553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95234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5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95236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Assessment</a:t>
            </a:r>
          </a:p>
        </p:txBody>
      </p:sp>
      <p:sp>
        <p:nvSpPr>
          <p:cNvPr id="95237" name="Text Box 6"/>
          <p:cNvSpPr txBox="1">
            <a:spLocks noChangeArrowheads="1"/>
          </p:cNvSpPr>
          <p:nvPr/>
        </p:nvSpPr>
        <p:spPr bwMode="auto">
          <a:xfrm>
            <a:off x="1219200" y="1600200"/>
            <a:ext cx="6629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3200">
                <a:solidFill>
                  <a:srgbClr val="FF0000"/>
                </a:solidFill>
              </a:rPr>
              <a:t>Order of Operations with  Rational Numbers WORKSHEETS</a:t>
            </a:r>
          </a:p>
        </p:txBody>
      </p:sp>
      <p:sp>
        <p:nvSpPr>
          <p:cNvPr id="95238" name="Rectangle 13"/>
          <p:cNvSpPr>
            <a:spLocks noChangeArrowheads="1"/>
          </p:cNvSpPr>
          <p:nvPr/>
        </p:nvSpPr>
        <p:spPr bwMode="auto">
          <a:xfrm>
            <a:off x="2133600" y="2819400"/>
            <a:ext cx="49196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CA" sz="3600" b="1">
                <a:solidFill>
                  <a:srgbClr val="FF3300"/>
                </a:solidFill>
                <a:latin typeface="Arial" charset="0"/>
                <a:cs typeface="Arial" charset="0"/>
              </a:rPr>
              <a:t>Asse</a:t>
            </a:r>
            <a:r>
              <a:rPr lang="en-CA" sz="4000" b="1">
                <a:solidFill>
                  <a:srgbClr val="FF3300"/>
                </a:solidFill>
                <a:latin typeface="Arial" charset="0"/>
                <a:cs typeface="Arial" charset="0"/>
              </a:rPr>
              <a:t>ssment : FA2-5</a:t>
            </a:r>
          </a:p>
        </p:txBody>
      </p:sp>
    </p:spTree>
    <p:extLst>
      <p:ext uri="{BB962C8B-B14F-4D97-AF65-F5344CB8AC3E}">
        <p14:creationId xmlns:p14="http://schemas.microsoft.com/office/powerpoint/2010/main" val="3462808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728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3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97284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5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97286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>
                <a:solidFill>
                  <a:srgbClr val="000000"/>
                </a:solidFill>
              </a:rPr>
              <a:t>Calculator Usage</a:t>
            </a:r>
            <a:endParaRPr lang="en-US" sz="4800" b="1" i="1">
              <a:solidFill>
                <a:srgbClr val="000000"/>
              </a:solidFill>
            </a:endParaRPr>
          </a:p>
        </p:txBody>
      </p:sp>
      <p:sp>
        <p:nvSpPr>
          <p:cNvPr id="97287" name="Text Box 9"/>
          <p:cNvSpPr txBox="1">
            <a:spLocks noChangeArrowheads="1"/>
          </p:cNvSpPr>
          <p:nvPr/>
        </p:nvSpPr>
        <p:spPr bwMode="auto">
          <a:xfrm>
            <a:off x="457200" y="1524000"/>
            <a:ext cx="800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dirty="0"/>
              <a:t>All calculators are different. Make sure you get </a:t>
            </a:r>
            <a:r>
              <a:rPr lang="en-CA" dirty="0" smtClean="0"/>
              <a:t>familiar </a:t>
            </a:r>
            <a:r>
              <a:rPr lang="en-CA" dirty="0"/>
              <a:t>with your specific model.</a:t>
            </a:r>
          </a:p>
        </p:txBody>
      </p:sp>
      <p:sp>
        <p:nvSpPr>
          <p:cNvPr id="97288" name="Text Box 10"/>
          <p:cNvSpPr txBox="1">
            <a:spLocks noChangeArrowheads="1"/>
          </p:cNvSpPr>
          <p:nvPr/>
        </p:nvSpPr>
        <p:spPr bwMode="auto">
          <a:xfrm>
            <a:off x="381000" y="2514600"/>
            <a:ext cx="3276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a) 20 + 30 </a:t>
            </a:r>
            <a:r>
              <a:rPr lang="en-US">
                <a:cs typeface="Times New Roman" charset="0"/>
              </a:rPr>
              <a:t>÷ 2 </a:t>
            </a:r>
          </a:p>
          <a:p>
            <a:pPr>
              <a:spcBef>
                <a:spcPct val="50000"/>
              </a:spcBef>
            </a:pPr>
            <a:r>
              <a:rPr lang="en-US">
                <a:cs typeface="Times New Roman" charset="0"/>
              </a:rPr>
              <a:t>	= 20 + 15</a:t>
            </a:r>
          </a:p>
          <a:p>
            <a:pPr>
              <a:spcBef>
                <a:spcPct val="50000"/>
              </a:spcBef>
            </a:pPr>
            <a:r>
              <a:rPr lang="en-US">
                <a:cs typeface="Times New Roman" charset="0"/>
              </a:rPr>
              <a:t>	= 15</a:t>
            </a:r>
          </a:p>
        </p:txBody>
      </p:sp>
      <p:sp>
        <p:nvSpPr>
          <p:cNvPr id="97289" name="Text Box 11"/>
          <p:cNvSpPr txBox="1">
            <a:spLocks noChangeArrowheads="1"/>
          </p:cNvSpPr>
          <p:nvPr/>
        </p:nvSpPr>
        <p:spPr bwMode="auto">
          <a:xfrm>
            <a:off x="2514600" y="2590800"/>
            <a:ext cx="62484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Try the same question with your calculator.</a:t>
            </a:r>
          </a:p>
          <a:p>
            <a:pPr>
              <a:spcBef>
                <a:spcPct val="50000"/>
              </a:spcBef>
            </a:pPr>
            <a:r>
              <a:rPr lang="en-CA">
                <a:solidFill>
                  <a:srgbClr val="FF0000"/>
                </a:solidFill>
              </a:rPr>
              <a:t>You should notice that your calculator seems to know the order of operations</a:t>
            </a:r>
          </a:p>
        </p:txBody>
      </p:sp>
      <p:sp>
        <p:nvSpPr>
          <p:cNvPr id="97290" name="Text Box 12"/>
          <p:cNvSpPr txBox="1">
            <a:spLocks noChangeArrowheads="1"/>
          </p:cNvSpPr>
          <p:nvPr/>
        </p:nvSpPr>
        <p:spPr bwMode="auto">
          <a:xfrm>
            <a:off x="381000" y="4543425"/>
            <a:ext cx="32766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b) 96 – 3(4.2 – 0.2)</a:t>
            </a:r>
            <a:r>
              <a:rPr lang="en-US">
                <a:cs typeface="Times New Roman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>
                <a:cs typeface="Times New Roman" charset="0"/>
              </a:rPr>
              <a:t>	= 96 – 3(4)</a:t>
            </a:r>
          </a:p>
          <a:p>
            <a:pPr>
              <a:spcBef>
                <a:spcPct val="50000"/>
              </a:spcBef>
            </a:pPr>
            <a:r>
              <a:rPr lang="en-US">
                <a:cs typeface="Times New Roman" charset="0"/>
              </a:rPr>
              <a:t>	= 96 – 12</a:t>
            </a:r>
          </a:p>
          <a:p>
            <a:pPr>
              <a:spcBef>
                <a:spcPct val="50000"/>
              </a:spcBef>
            </a:pPr>
            <a:r>
              <a:rPr lang="en-US">
                <a:cs typeface="Times New Roman" charset="0"/>
              </a:rPr>
              <a:t>	= 84</a:t>
            </a:r>
          </a:p>
        </p:txBody>
      </p:sp>
      <p:sp>
        <p:nvSpPr>
          <p:cNvPr id="97291" name="Text Box 13"/>
          <p:cNvSpPr txBox="1">
            <a:spLocks noChangeArrowheads="1"/>
          </p:cNvSpPr>
          <p:nvPr/>
        </p:nvSpPr>
        <p:spPr bwMode="auto">
          <a:xfrm>
            <a:off x="3429000" y="4419600"/>
            <a:ext cx="5715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NOTE: You must type x between the 3 and the bracket</a:t>
            </a:r>
            <a:endParaRPr lang="en-CA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642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9933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1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99332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Assessment</a:t>
            </a:r>
          </a:p>
        </p:txBody>
      </p:sp>
      <p:sp>
        <p:nvSpPr>
          <p:cNvPr id="99333" name="Text Box 6"/>
          <p:cNvSpPr txBox="1">
            <a:spLocks noChangeArrowheads="1"/>
          </p:cNvSpPr>
          <p:nvPr/>
        </p:nvSpPr>
        <p:spPr bwMode="auto">
          <a:xfrm>
            <a:off x="1219200" y="1600200"/>
            <a:ext cx="66294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3200">
                <a:solidFill>
                  <a:srgbClr val="FF0000"/>
                </a:solidFill>
              </a:rPr>
              <a:t>Order of Operations with Calculator and Rational Numbers WORKSHEETS(2)</a:t>
            </a:r>
          </a:p>
        </p:txBody>
      </p:sp>
      <p:sp>
        <p:nvSpPr>
          <p:cNvPr id="99334" name="Rectangle 12"/>
          <p:cNvSpPr>
            <a:spLocks noChangeArrowheads="1"/>
          </p:cNvSpPr>
          <p:nvPr/>
        </p:nvSpPr>
        <p:spPr bwMode="auto">
          <a:xfrm>
            <a:off x="2362200" y="3276600"/>
            <a:ext cx="46847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CA" sz="3200" b="1">
                <a:solidFill>
                  <a:srgbClr val="FF3300"/>
                </a:solidFill>
                <a:latin typeface="Arial" charset="0"/>
                <a:cs typeface="Arial" charset="0"/>
              </a:rPr>
              <a:t>Asse</a:t>
            </a:r>
            <a:r>
              <a:rPr lang="en-CA" sz="3600" b="1">
                <a:solidFill>
                  <a:srgbClr val="FF3300"/>
                </a:solidFill>
                <a:latin typeface="Arial" charset="0"/>
                <a:cs typeface="Arial" charset="0"/>
              </a:rPr>
              <a:t>ssment : FA2-6a</a:t>
            </a:r>
          </a:p>
        </p:txBody>
      </p:sp>
      <p:sp>
        <p:nvSpPr>
          <p:cNvPr id="99335" name="Rectangle 13"/>
          <p:cNvSpPr>
            <a:spLocks noChangeArrowheads="1"/>
          </p:cNvSpPr>
          <p:nvPr/>
        </p:nvSpPr>
        <p:spPr bwMode="auto">
          <a:xfrm>
            <a:off x="2362200" y="4191000"/>
            <a:ext cx="47101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CA" sz="3200" b="1">
                <a:solidFill>
                  <a:srgbClr val="FF3300"/>
                </a:solidFill>
                <a:latin typeface="Arial" charset="0"/>
                <a:cs typeface="Arial" charset="0"/>
              </a:rPr>
              <a:t>Asse</a:t>
            </a:r>
            <a:r>
              <a:rPr lang="en-CA" sz="3600" b="1">
                <a:solidFill>
                  <a:srgbClr val="FF3300"/>
                </a:solidFill>
                <a:latin typeface="Arial" charset="0"/>
                <a:cs typeface="Arial" charset="0"/>
              </a:rPr>
              <a:t>ssment : FA2-6b</a:t>
            </a:r>
          </a:p>
        </p:txBody>
      </p:sp>
    </p:spTree>
    <p:extLst>
      <p:ext uri="{BB962C8B-B14F-4D97-AF65-F5344CB8AC3E}">
        <p14:creationId xmlns:p14="http://schemas.microsoft.com/office/powerpoint/2010/main" val="1968344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37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0138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1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01382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>
                <a:solidFill>
                  <a:srgbClr val="000000"/>
                </a:solidFill>
              </a:rPr>
              <a:t>Perfect Squares</a:t>
            </a:r>
            <a:endParaRPr lang="en-US" sz="4800" b="1" i="1">
              <a:solidFill>
                <a:srgbClr val="000000"/>
              </a:solidFill>
            </a:endParaRPr>
          </a:p>
        </p:txBody>
      </p:sp>
      <p:sp>
        <p:nvSpPr>
          <p:cNvPr id="101383" name="Text Box 8"/>
          <p:cNvSpPr txBox="1">
            <a:spLocks noChangeArrowheads="1"/>
          </p:cNvSpPr>
          <p:nvPr/>
        </p:nvSpPr>
        <p:spPr bwMode="auto">
          <a:xfrm>
            <a:off x="152400" y="1295400"/>
            <a:ext cx="83058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A </a:t>
            </a:r>
            <a:r>
              <a:rPr lang="en-CA" b="1"/>
              <a:t>square number</a:t>
            </a:r>
            <a:r>
              <a:rPr lang="en-CA"/>
              <a:t>, sometimes also called a </a:t>
            </a:r>
            <a:r>
              <a:rPr lang="en-CA" b="1"/>
              <a:t>perfect square</a:t>
            </a:r>
            <a:r>
              <a:rPr lang="en-CA"/>
              <a:t>, is an integer that is the square of an integer. In other words, it is the product of some integer with itself. </a:t>
            </a:r>
          </a:p>
          <a:p>
            <a:pPr>
              <a:spcBef>
                <a:spcPct val="50000"/>
              </a:spcBef>
            </a:pPr>
            <a:r>
              <a:rPr lang="en-CA"/>
              <a:t>So 9 is a square number, since it can be written as 3 × 3. </a:t>
            </a:r>
          </a:p>
          <a:p>
            <a:pPr>
              <a:spcBef>
                <a:spcPct val="50000"/>
              </a:spcBef>
            </a:pPr>
            <a:r>
              <a:rPr lang="en-CA"/>
              <a:t>It also can be drawn as an actual square</a:t>
            </a:r>
          </a:p>
        </p:txBody>
      </p:sp>
      <p:sp>
        <p:nvSpPr>
          <p:cNvPr id="101384" name="Rectangle 13"/>
          <p:cNvSpPr>
            <a:spLocks noChangeArrowheads="1"/>
          </p:cNvSpPr>
          <p:nvPr/>
        </p:nvSpPr>
        <p:spPr bwMode="auto">
          <a:xfrm>
            <a:off x="838200" y="4114800"/>
            <a:ext cx="1447800" cy="1295400"/>
          </a:xfrm>
          <a:prstGeom prst="rect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5" name="Text Box 14"/>
          <p:cNvSpPr txBox="1">
            <a:spLocks noChangeArrowheads="1"/>
          </p:cNvSpPr>
          <p:nvPr/>
        </p:nvSpPr>
        <p:spPr bwMode="auto">
          <a:xfrm>
            <a:off x="457200" y="4495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3</a:t>
            </a:r>
          </a:p>
        </p:txBody>
      </p:sp>
      <p:sp>
        <p:nvSpPr>
          <p:cNvPr id="101386" name="Text Box 15"/>
          <p:cNvSpPr txBox="1">
            <a:spLocks noChangeArrowheads="1"/>
          </p:cNvSpPr>
          <p:nvPr/>
        </p:nvSpPr>
        <p:spPr bwMode="auto">
          <a:xfrm>
            <a:off x="1371600" y="3733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3</a:t>
            </a:r>
          </a:p>
        </p:txBody>
      </p:sp>
      <p:sp>
        <p:nvSpPr>
          <p:cNvPr id="101387" name="AutoShape 16"/>
          <p:cNvSpPr>
            <a:spLocks noChangeArrowheads="1"/>
          </p:cNvSpPr>
          <p:nvPr/>
        </p:nvSpPr>
        <p:spPr bwMode="auto">
          <a:xfrm>
            <a:off x="1143000" y="4572000"/>
            <a:ext cx="838200" cy="304800"/>
          </a:xfrm>
          <a:prstGeom prst="roundRect">
            <a:avLst>
              <a:gd name="adj" fmla="val 16667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8" name="Text Box 17"/>
          <p:cNvSpPr txBox="1">
            <a:spLocks noChangeArrowheads="1"/>
          </p:cNvSpPr>
          <p:nvPr/>
        </p:nvSpPr>
        <p:spPr bwMode="auto">
          <a:xfrm>
            <a:off x="1219200" y="454025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1600"/>
              <a:t>A = 9</a:t>
            </a:r>
          </a:p>
        </p:txBody>
      </p:sp>
      <p:sp>
        <p:nvSpPr>
          <p:cNvPr id="101389" name="Rectangle 18"/>
          <p:cNvSpPr>
            <a:spLocks noChangeArrowheads="1"/>
          </p:cNvSpPr>
          <p:nvPr/>
        </p:nvSpPr>
        <p:spPr bwMode="auto">
          <a:xfrm>
            <a:off x="3124200" y="4419600"/>
            <a:ext cx="2133600" cy="1828800"/>
          </a:xfrm>
          <a:prstGeom prst="rect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90" name="Text Box 19"/>
          <p:cNvSpPr txBox="1">
            <a:spLocks noChangeArrowheads="1"/>
          </p:cNvSpPr>
          <p:nvPr/>
        </p:nvSpPr>
        <p:spPr bwMode="auto">
          <a:xfrm>
            <a:off x="2743200" y="48006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5</a:t>
            </a:r>
          </a:p>
        </p:txBody>
      </p:sp>
      <p:sp>
        <p:nvSpPr>
          <p:cNvPr id="101391" name="Text Box 20"/>
          <p:cNvSpPr txBox="1">
            <a:spLocks noChangeArrowheads="1"/>
          </p:cNvSpPr>
          <p:nvPr/>
        </p:nvSpPr>
        <p:spPr bwMode="auto">
          <a:xfrm>
            <a:off x="3657600" y="40386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5</a:t>
            </a:r>
          </a:p>
        </p:txBody>
      </p:sp>
      <p:sp>
        <p:nvSpPr>
          <p:cNvPr id="101392" name="AutoShape 21"/>
          <p:cNvSpPr>
            <a:spLocks noChangeArrowheads="1"/>
          </p:cNvSpPr>
          <p:nvPr/>
        </p:nvSpPr>
        <p:spPr bwMode="auto">
          <a:xfrm>
            <a:off x="3429000" y="5181600"/>
            <a:ext cx="1295400" cy="381000"/>
          </a:xfrm>
          <a:prstGeom prst="roundRect">
            <a:avLst>
              <a:gd name="adj" fmla="val 16667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93" name="Text Box 22"/>
          <p:cNvSpPr txBox="1">
            <a:spLocks noChangeArrowheads="1"/>
          </p:cNvSpPr>
          <p:nvPr/>
        </p:nvSpPr>
        <p:spPr bwMode="auto">
          <a:xfrm>
            <a:off x="3581400" y="518160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1600"/>
              <a:t>A = 25</a:t>
            </a:r>
          </a:p>
        </p:txBody>
      </p:sp>
      <p:sp>
        <p:nvSpPr>
          <p:cNvPr id="101394" name="Text Box 23"/>
          <p:cNvSpPr txBox="1">
            <a:spLocks noChangeArrowheads="1"/>
          </p:cNvSpPr>
          <p:nvPr/>
        </p:nvSpPr>
        <p:spPr bwMode="auto">
          <a:xfrm>
            <a:off x="5867400" y="3776663"/>
            <a:ext cx="3276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Numbers such as </a:t>
            </a:r>
            <a:r>
              <a:rPr lang="en-CA">
                <a:solidFill>
                  <a:srgbClr val="FF0000"/>
                </a:solidFill>
              </a:rPr>
              <a:t>1, 4, 9, 16, 25</a:t>
            </a:r>
            <a:r>
              <a:rPr lang="en-CA"/>
              <a:t> are examples of Perfect squares (square numbers) because they can be written as a product of two identical integers.</a:t>
            </a:r>
          </a:p>
        </p:txBody>
      </p:sp>
    </p:spTree>
    <p:extLst>
      <p:ext uri="{BB962C8B-B14F-4D97-AF65-F5344CB8AC3E}">
        <p14:creationId xmlns:p14="http://schemas.microsoft.com/office/powerpoint/2010/main" val="2061776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37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0138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1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01382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>
                <a:solidFill>
                  <a:srgbClr val="000000"/>
                </a:solidFill>
              </a:rPr>
              <a:t>Perfect Squares</a:t>
            </a:r>
            <a:endParaRPr lang="en-US" sz="4800" b="1" i="1">
              <a:solidFill>
                <a:srgbClr val="000000"/>
              </a:solidFill>
            </a:endParaRPr>
          </a:p>
        </p:txBody>
      </p:sp>
      <p:sp>
        <p:nvSpPr>
          <p:cNvPr id="101383" name="Text Box 8"/>
          <p:cNvSpPr txBox="1">
            <a:spLocks noChangeArrowheads="1"/>
          </p:cNvSpPr>
          <p:nvPr/>
        </p:nvSpPr>
        <p:spPr bwMode="auto">
          <a:xfrm>
            <a:off x="152400" y="1295400"/>
            <a:ext cx="5027390" cy="7294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dirty="0" smtClean="0"/>
              <a:t>List the perfect squares from 1-225:</a:t>
            </a:r>
          </a:p>
          <a:p>
            <a:pPr>
              <a:spcBef>
                <a:spcPct val="50000"/>
              </a:spcBef>
            </a:pPr>
            <a:r>
              <a:rPr lang="en-CA" dirty="0" smtClean="0"/>
              <a:t>1</a:t>
            </a:r>
            <a:r>
              <a:rPr lang="en-CA" baseline="30000" dirty="0" smtClean="0"/>
              <a:t>2</a:t>
            </a:r>
            <a:r>
              <a:rPr lang="en-CA" dirty="0" smtClean="0"/>
              <a:t> = </a:t>
            </a:r>
          </a:p>
          <a:p>
            <a:pPr>
              <a:spcBef>
                <a:spcPct val="50000"/>
              </a:spcBef>
            </a:pPr>
            <a:r>
              <a:rPr lang="en-CA" dirty="0" smtClean="0"/>
              <a:t>2</a:t>
            </a:r>
            <a:r>
              <a:rPr lang="en-CA" baseline="30000" dirty="0" smtClean="0"/>
              <a:t>2 </a:t>
            </a:r>
            <a:r>
              <a:rPr lang="en-CA" dirty="0" smtClean="0"/>
              <a:t>=</a:t>
            </a:r>
          </a:p>
          <a:p>
            <a:pPr>
              <a:spcBef>
                <a:spcPct val="50000"/>
              </a:spcBef>
            </a:pPr>
            <a:r>
              <a:rPr lang="en-CA" dirty="0" smtClean="0"/>
              <a:t>3</a:t>
            </a:r>
            <a:r>
              <a:rPr lang="en-CA" baseline="30000" dirty="0" smtClean="0"/>
              <a:t>2 </a:t>
            </a:r>
            <a:r>
              <a:rPr lang="en-CA" dirty="0" smtClean="0"/>
              <a:t>=</a:t>
            </a:r>
            <a:r>
              <a:rPr lang="en-CA" baseline="30000" dirty="0" smtClean="0"/>
              <a:t> </a:t>
            </a:r>
          </a:p>
          <a:p>
            <a:pPr>
              <a:spcBef>
                <a:spcPct val="50000"/>
              </a:spcBef>
            </a:pPr>
            <a:r>
              <a:rPr lang="en-CA" dirty="0"/>
              <a:t>4</a:t>
            </a:r>
            <a:r>
              <a:rPr lang="en-CA" baseline="30000" dirty="0" smtClean="0"/>
              <a:t>2</a:t>
            </a:r>
            <a:r>
              <a:rPr lang="en-CA" dirty="0" smtClean="0"/>
              <a:t> = </a:t>
            </a:r>
          </a:p>
          <a:p>
            <a:pPr>
              <a:spcBef>
                <a:spcPct val="50000"/>
              </a:spcBef>
            </a:pPr>
            <a:r>
              <a:rPr lang="en-CA" dirty="0"/>
              <a:t>5</a:t>
            </a:r>
            <a:r>
              <a:rPr lang="en-CA" baseline="30000" dirty="0" smtClean="0"/>
              <a:t>2 </a:t>
            </a:r>
            <a:r>
              <a:rPr lang="en-CA" dirty="0" smtClean="0"/>
              <a:t>=</a:t>
            </a:r>
          </a:p>
          <a:p>
            <a:pPr>
              <a:spcBef>
                <a:spcPct val="50000"/>
              </a:spcBef>
            </a:pPr>
            <a:r>
              <a:rPr lang="en-CA" dirty="0"/>
              <a:t>6</a:t>
            </a:r>
            <a:r>
              <a:rPr lang="en-CA" baseline="30000" dirty="0" smtClean="0"/>
              <a:t>2 </a:t>
            </a:r>
            <a:r>
              <a:rPr lang="en-CA" dirty="0" smtClean="0"/>
              <a:t>=</a:t>
            </a:r>
            <a:r>
              <a:rPr lang="en-CA" baseline="30000" dirty="0" smtClean="0"/>
              <a:t> </a:t>
            </a:r>
          </a:p>
          <a:p>
            <a:pPr>
              <a:spcBef>
                <a:spcPct val="50000"/>
              </a:spcBef>
            </a:pPr>
            <a:r>
              <a:rPr lang="en-CA" dirty="0"/>
              <a:t>7</a:t>
            </a:r>
            <a:r>
              <a:rPr lang="en-CA" baseline="30000" dirty="0" smtClean="0"/>
              <a:t>2</a:t>
            </a:r>
            <a:r>
              <a:rPr lang="en-CA" dirty="0" smtClean="0"/>
              <a:t> = </a:t>
            </a:r>
          </a:p>
          <a:p>
            <a:pPr>
              <a:spcBef>
                <a:spcPct val="50000"/>
              </a:spcBef>
            </a:pPr>
            <a:r>
              <a:rPr lang="en-CA" dirty="0"/>
              <a:t>8</a:t>
            </a:r>
            <a:r>
              <a:rPr lang="en-CA" baseline="30000" dirty="0" smtClean="0"/>
              <a:t>2 </a:t>
            </a:r>
            <a:r>
              <a:rPr lang="en-CA" dirty="0" smtClean="0"/>
              <a:t>=</a:t>
            </a:r>
          </a:p>
          <a:p>
            <a:pPr>
              <a:spcBef>
                <a:spcPct val="50000"/>
              </a:spcBef>
            </a:pPr>
            <a:endParaRPr lang="en-CA" baseline="30000" dirty="0" smtClean="0"/>
          </a:p>
          <a:p>
            <a:pPr>
              <a:spcBef>
                <a:spcPct val="50000"/>
              </a:spcBef>
            </a:pPr>
            <a:r>
              <a:rPr lang="en-CA" dirty="0" smtClean="0"/>
              <a:t> </a:t>
            </a:r>
            <a:r>
              <a:rPr lang="en-CA" baseline="30000" dirty="0" smtClean="0"/>
              <a:t> </a:t>
            </a:r>
          </a:p>
          <a:p>
            <a:pPr>
              <a:spcBef>
                <a:spcPct val="50000"/>
              </a:spcBef>
            </a:pPr>
            <a:r>
              <a:rPr lang="en-CA" dirty="0" smtClean="0"/>
              <a:t> </a:t>
            </a:r>
            <a:r>
              <a:rPr lang="en-CA" baseline="30000" dirty="0" smtClean="0"/>
              <a:t> </a:t>
            </a:r>
          </a:p>
          <a:p>
            <a:pPr>
              <a:spcBef>
                <a:spcPct val="50000"/>
              </a:spcBef>
            </a:pPr>
            <a:endParaRPr lang="en-CA" baseline="30000" dirty="0" smtClean="0"/>
          </a:p>
          <a:p>
            <a:pPr>
              <a:spcBef>
                <a:spcPct val="50000"/>
              </a:spcBef>
            </a:pPr>
            <a:endParaRPr lang="en-CA" dirty="0"/>
          </a:p>
        </p:txBody>
      </p:sp>
      <p:sp>
        <p:nvSpPr>
          <p:cNvPr id="101394" name="Text Box 23"/>
          <p:cNvSpPr txBox="1">
            <a:spLocks noChangeArrowheads="1"/>
          </p:cNvSpPr>
          <p:nvPr/>
        </p:nvSpPr>
        <p:spPr bwMode="auto">
          <a:xfrm>
            <a:off x="5867400" y="3776663"/>
            <a:ext cx="3276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2" name="TextBox 1"/>
          <p:cNvSpPr txBox="1"/>
          <p:nvPr/>
        </p:nvSpPr>
        <p:spPr>
          <a:xfrm>
            <a:off x="4733243" y="1791504"/>
            <a:ext cx="928459" cy="4893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 dirty="0">
                <a:latin typeface="Times New Roman"/>
                <a:cs typeface="Times New Roman"/>
              </a:rPr>
              <a:t>9</a:t>
            </a:r>
            <a:r>
              <a:rPr lang="en-CA" sz="2400" baseline="30000" dirty="0" smtClean="0">
                <a:latin typeface="Times New Roman"/>
                <a:cs typeface="Times New Roman"/>
              </a:rPr>
              <a:t>2</a:t>
            </a:r>
            <a:r>
              <a:rPr lang="en-CA" sz="2400" dirty="0" smtClean="0">
                <a:latin typeface="Times New Roman"/>
                <a:cs typeface="Times New Roman"/>
              </a:rPr>
              <a:t> = </a:t>
            </a:r>
          </a:p>
          <a:p>
            <a:pPr>
              <a:spcBef>
                <a:spcPct val="50000"/>
              </a:spcBef>
            </a:pPr>
            <a:r>
              <a:rPr lang="en-CA" sz="2400" dirty="0" smtClean="0">
                <a:latin typeface="Times New Roman"/>
                <a:cs typeface="Times New Roman"/>
              </a:rPr>
              <a:t>10</a:t>
            </a:r>
            <a:r>
              <a:rPr lang="en-CA" sz="2400" baseline="30000" dirty="0" smtClean="0">
                <a:latin typeface="Times New Roman"/>
                <a:cs typeface="Times New Roman"/>
              </a:rPr>
              <a:t>2 </a:t>
            </a:r>
            <a:r>
              <a:rPr lang="en-CA" sz="2400" dirty="0" smtClean="0">
                <a:latin typeface="Times New Roman"/>
                <a:cs typeface="Times New Roman"/>
              </a:rPr>
              <a:t>=</a:t>
            </a:r>
          </a:p>
          <a:p>
            <a:pPr>
              <a:spcBef>
                <a:spcPct val="50000"/>
              </a:spcBef>
            </a:pPr>
            <a:r>
              <a:rPr lang="en-CA" sz="2400" dirty="0" smtClean="0">
                <a:latin typeface="Times New Roman"/>
                <a:cs typeface="Times New Roman"/>
              </a:rPr>
              <a:t>11</a:t>
            </a:r>
            <a:r>
              <a:rPr lang="en-CA" sz="2400" baseline="30000" dirty="0" smtClean="0">
                <a:latin typeface="Times New Roman"/>
                <a:cs typeface="Times New Roman"/>
              </a:rPr>
              <a:t>2 </a:t>
            </a:r>
            <a:r>
              <a:rPr lang="en-CA" sz="2400" dirty="0" smtClean="0">
                <a:latin typeface="Times New Roman"/>
                <a:cs typeface="Times New Roman"/>
              </a:rPr>
              <a:t>=</a:t>
            </a:r>
            <a:r>
              <a:rPr lang="en-CA" sz="2400" baseline="30000" dirty="0" smtClean="0">
                <a:latin typeface="Times New Roman"/>
                <a:cs typeface="Times New Roman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CA" sz="2400" dirty="0" smtClean="0">
                <a:latin typeface="Times New Roman"/>
                <a:cs typeface="Times New Roman"/>
              </a:rPr>
              <a:t> 12</a:t>
            </a:r>
            <a:r>
              <a:rPr lang="en-CA" sz="2400" baseline="30000" dirty="0" smtClean="0">
                <a:latin typeface="Times New Roman"/>
                <a:cs typeface="Times New Roman"/>
              </a:rPr>
              <a:t>2</a:t>
            </a:r>
            <a:r>
              <a:rPr lang="en-CA" sz="2400" dirty="0" smtClean="0">
                <a:latin typeface="Times New Roman"/>
                <a:cs typeface="Times New Roman"/>
              </a:rPr>
              <a:t> = </a:t>
            </a:r>
          </a:p>
          <a:p>
            <a:pPr>
              <a:spcBef>
                <a:spcPct val="50000"/>
              </a:spcBef>
            </a:pPr>
            <a:r>
              <a:rPr lang="en-CA" sz="2400" dirty="0" smtClean="0">
                <a:latin typeface="Times New Roman"/>
                <a:cs typeface="Times New Roman"/>
              </a:rPr>
              <a:t>13</a:t>
            </a:r>
            <a:r>
              <a:rPr lang="en-CA" sz="2400" baseline="30000" dirty="0" smtClean="0">
                <a:latin typeface="Times New Roman"/>
                <a:cs typeface="Times New Roman"/>
              </a:rPr>
              <a:t>2 </a:t>
            </a:r>
            <a:r>
              <a:rPr lang="en-CA" sz="2400" dirty="0" smtClean="0">
                <a:latin typeface="Times New Roman"/>
                <a:cs typeface="Times New Roman"/>
              </a:rPr>
              <a:t>=</a:t>
            </a:r>
          </a:p>
          <a:p>
            <a:pPr>
              <a:spcBef>
                <a:spcPct val="50000"/>
              </a:spcBef>
            </a:pPr>
            <a:r>
              <a:rPr lang="en-CA" sz="2400" dirty="0" smtClean="0">
                <a:latin typeface="Times New Roman"/>
                <a:cs typeface="Times New Roman"/>
              </a:rPr>
              <a:t>14</a:t>
            </a:r>
            <a:r>
              <a:rPr lang="en-CA" sz="2400" baseline="30000" dirty="0" smtClean="0">
                <a:latin typeface="Times New Roman"/>
                <a:cs typeface="Times New Roman"/>
              </a:rPr>
              <a:t>2 </a:t>
            </a:r>
            <a:r>
              <a:rPr lang="en-CA" sz="2400" dirty="0" smtClean="0">
                <a:latin typeface="Times New Roman"/>
                <a:cs typeface="Times New Roman"/>
              </a:rPr>
              <a:t>= </a:t>
            </a:r>
          </a:p>
          <a:p>
            <a:pPr>
              <a:spcBef>
                <a:spcPct val="50000"/>
              </a:spcBef>
            </a:pPr>
            <a:r>
              <a:rPr lang="en-CA" sz="2400" dirty="0" smtClean="0">
                <a:latin typeface="Times New Roman"/>
                <a:cs typeface="Times New Roman"/>
              </a:rPr>
              <a:t>15</a:t>
            </a:r>
            <a:r>
              <a:rPr lang="en-CA" sz="2400" baseline="30000" dirty="0" smtClean="0">
                <a:latin typeface="Times New Roman"/>
                <a:cs typeface="Times New Roman"/>
              </a:rPr>
              <a:t>2</a:t>
            </a:r>
            <a:r>
              <a:rPr lang="en-CA" sz="2400" dirty="0" smtClean="0">
                <a:latin typeface="Times New Roman"/>
                <a:cs typeface="Times New Roman"/>
              </a:rPr>
              <a:t> = </a:t>
            </a:r>
          </a:p>
          <a:p>
            <a:pPr>
              <a:spcBef>
                <a:spcPct val="50000"/>
              </a:spcBef>
            </a:pPr>
            <a:r>
              <a:rPr lang="en-CA" dirty="0" smtClean="0">
                <a:latin typeface="Times New Roman"/>
                <a:cs typeface="Times New Roman"/>
              </a:rPr>
              <a:t> </a:t>
            </a:r>
            <a:r>
              <a:rPr lang="en-CA" baseline="30000" dirty="0" smtClean="0">
                <a:latin typeface="Times New Roman"/>
                <a:cs typeface="Times New Roman"/>
              </a:rPr>
              <a:t> </a:t>
            </a:r>
          </a:p>
          <a:p>
            <a:pPr>
              <a:spcBef>
                <a:spcPct val="50000"/>
              </a:spcBef>
            </a:pPr>
            <a:endParaRPr lang="en-CA" baseline="30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74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42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7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0342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9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03430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>
                <a:solidFill>
                  <a:srgbClr val="000000"/>
                </a:solidFill>
              </a:rPr>
              <a:t>Square Roots</a:t>
            </a:r>
            <a:endParaRPr lang="en-US" sz="4800" b="1" i="1">
              <a:solidFill>
                <a:srgbClr val="000000"/>
              </a:solidFill>
            </a:endParaRPr>
          </a:p>
        </p:txBody>
      </p:sp>
      <p:sp>
        <p:nvSpPr>
          <p:cNvPr id="103431" name="Text Box 19"/>
          <p:cNvSpPr txBox="1">
            <a:spLocks noChangeArrowheads="1"/>
          </p:cNvSpPr>
          <p:nvPr/>
        </p:nvSpPr>
        <p:spPr bwMode="auto">
          <a:xfrm>
            <a:off x="457200" y="1447800"/>
            <a:ext cx="8001000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A square root is the opposite process to squaring a number. A square root can be found if you can write the perfect square number as a product of itself.</a:t>
            </a:r>
          </a:p>
          <a:p>
            <a:pPr algn="ctr">
              <a:spcBef>
                <a:spcPct val="50000"/>
              </a:spcBef>
            </a:pPr>
            <a:r>
              <a:rPr lang="en-CA" sz="3200">
                <a:cs typeface="Times New Roman" charset="0"/>
              </a:rPr>
              <a:t>√25 can be written as </a:t>
            </a:r>
            <a:r>
              <a:rPr lang="en-CA" sz="3200"/>
              <a:t>√5 x 5 </a:t>
            </a:r>
          </a:p>
          <a:p>
            <a:pPr algn="ctr">
              <a:spcBef>
                <a:spcPct val="50000"/>
              </a:spcBef>
            </a:pPr>
            <a:r>
              <a:rPr lang="en-CA" sz="3200"/>
              <a:t>so therefore the </a:t>
            </a:r>
          </a:p>
          <a:p>
            <a:pPr algn="ctr">
              <a:spcBef>
                <a:spcPct val="50000"/>
              </a:spcBef>
            </a:pPr>
            <a:r>
              <a:rPr lang="en-CA" sz="3200"/>
              <a:t>√25  is 5</a:t>
            </a:r>
          </a:p>
        </p:txBody>
      </p:sp>
      <p:sp>
        <p:nvSpPr>
          <p:cNvPr id="103432" name="Line 21"/>
          <p:cNvSpPr>
            <a:spLocks noChangeShapeType="1"/>
          </p:cNvSpPr>
          <p:nvPr/>
        </p:nvSpPr>
        <p:spPr bwMode="auto">
          <a:xfrm>
            <a:off x="2362200" y="2819400"/>
            <a:ext cx="533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3" name="Line 22"/>
          <p:cNvSpPr>
            <a:spLocks noChangeShapeType="1"/>
          </p:cNvSpPr>
          <p:nvPr/>
        </p:nvSpPr>
        <p:spPr bwMode="auto">
          <a:xfrm>
            <a:off x="5943600" y="2819400"/>
            <a:ext cx="838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4" name="Line 23"/>
          <p:cNvSpPr>
            <a:spLocks noChangeShapeType="1"/>
          </p:cNvSpPr>
          <p:nvPr/>
        </p:nvSpPr>
        <p:spPr bwMode="auto">
          <a:xfrm>
            <a:off x="3962400" y="4343400"/>
            <a:ext cx="533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18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5474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5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0547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7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05478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>
                <a:solidFill>
                  <a:srgbClr val="000000"/>
                </a:solidFill>
              </a:rPr>
              <a:t>Square Roots</a:t>
            </a:r>
            <a:endParaRPr lang="en-US" sz="4800" b="1" i="1">
              <a:solidFill>
                <a:srgbClr val="000000"/>
              </a:solidFill>
            </a:endParaRPr>
          </a:p>
        </p:txBody>
      </p:sp>
      <p:sp>
        <p:nvSpPr>
          <p:cNvPr id="105479" name="Text Box 8"/>
          <p:cNvSpPr txBox="1">
            <a:spLocks noChangeArrowheads="1"/>
          </p:cNvSpPr>
          <p:nvPr/>
        </p:nvSpPr>
        <p:spPr bwMode="auto">
          <a:xfrm>
            <a:off x="457200" y="1447800"/>
            <a:ext cx="8001000" cy="270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200"/>
              <a:t>Decimals and fractions can also be perfect squares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CA"/>
              <a:t>√2.25 = √ 1.5 x 1.5 = 1.5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endParaRPr lang="en-CA"/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CA"/>
              <a:t>√ 9/25 = √ 3/5 x 3/5 = 3/5</a:t>
            </a:r>
          </a:p>
        </p:txBody>
      </p:sp>
      <p:sp>
        <p:nvSpPr>
          <p:cNvPr id="105480" name="Line 12"/>
          <p:cNvSpPr>
            <a:spLocks noChangeShapeType="1"/>
          </p:cNvSpPr>
          <p:nvPr/>
        </p:nvSpPr>
        <p:spPr bwMode="auto">
          <a:xfrm>
            <a:off x="1143000" y="2667000"/>
            <a:ext cx="609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1" name="Line 13"/>
          <p:cNvSpPr>
            <a:spLocks noChangeShapeType="1"/>
          </p:cNvSpPr>
          <p:nvPr/>
        </p:nvSpPr>
        <p:spPr bwMode="auto">
          <a:xfrm>
            <a:off x="2209800" y="2667000"/>
            <a:ext cx="1143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2" name="Line 14"/>
          <p:cNvSpPr>
            <a:spLocks noChangeShapeType="1"/>
          </p:cNvSpPr>
          <p:nvPr/>
        </p:nvSpPr>
        <p:spPr bwMode="auto">
          <a:xfrm>
            <a:off x="1219200" y="3733800"/>
            <a:ext cx="609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3" name="Line 15"/>
          <p:cNvSpPr>
            <a:spLocks noChangeShapeType="1"/>
          </p:cNvSpPr>
          <p:nvPr/>
        </p:nvSpPr>
        <p:spPr bwMode="auto">
          <a:xfrm>
            <a:off x="2286000" y="3733800"/>
            <a:ext cx="1143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59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3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07524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5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07526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>
                <a:solidFill>
                  <a:srgbClr val="000000"/>
                </a:solidFill>
              </a:rPr>
              <a:t>Square Roots - Example</a:t>
            </a:r>
            <a:endParaRPr lang="en-US" sz="4800" b="1" i="1">
              <a:solidFill>
                <a:srgbClr val="000000"/>
              </a:solidFill>
            </a:endParaRPr>
          </a:p>
        </p:txBody>
      </p:sp>
      <p:sp>
        <p:nvSpPr>
          <p:cNvPr id="107527" name="Text Box 8"/>
          <p:cNvSpPr txBox="1">
            <a:spLocks noChangeArrowheads="1"/>
          </p:cNvSpPr>
          <p:nvPr/>
        </p:nvSpPr>
        <p:spPr bwMode="auto">
          <a:xfrm>
            <a:off x="457200" y="1447800"/>
            <a:ext cx="8001000" cy="209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200" dirty="0"/>
              <a:t>Determine if 8/18 is a Perfect Square</a:t>
            </a:r>
          </a:p>
          <a:p>
            <a:pPr>
              <a:spcBef>
                <a:spcPct val="50000"/>
              </a:spcBef>
            </a:pPr>
            <a:r>
              <a:rPr lang="en-CA" sz="1800" dirty="0">
                <a:solidFill>
                  <a:srgbClr val="FF0000"/>
                </a:solidFill>
              </a:rPr>
              <a:t>Note: At first glance it does not appear to be a perfect square – 8 is not nor is 18</a:t>
            </a:r>
          </a:p>
          <a:p>
            <a:pPr>
              <a:spcBef>
                <a:spcPct val="50000"/>
              </a:spcBef>
            </a:pPr>
            <a:r>
              <a:rPr lang="en-CA" sz="4800" dirty="0">
                <a:cs typeface="Times New Roman" charset="0"/>
              </a:rPr>
              <a:t>√</a:t>
            </a:r>
          </a:p>
        </p:txBody>
      </p:sp>
      <p:sp>
        <p:nvSpPr>
          <p:cNvPr id="107528" name="Text Box 14"/>
          <p:cNvSpPr txBox="1">
            <a:spLocks noChangeArrowheads="1"/>
          </p:cNvSpPr>
          <p:nvPr/>
        </p:nvSpPr>
        <p:spPr bwMode="auto">
          <a:xfrm>
            <a:off x="860029" y="2695572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u="sng"/>
              <a:t>8</a:t>
            </a:r>
          </a:p>
        </p:txBody>
      </p:sp>
      <p:sp>
        <p:nvSpPr>
          <p:cNvPr id="107529" name="Rectangle 15"/>
          <p:cNvSpPr>
            <a:spLocks noChangeArrowheads="1"/>
          </p:cNvSpPr>
          <p:nvPr/>
        </p:nvSpPr>
        <p:spPr bwMode="auto">
          <a:xfrm>
            <a:off x="838200" y="30480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CA" dirty="0"/>
              <a:t>18</a:t>
            </a:r>
          </a:p>
        </p:txBody>
      </p:sp>
      <p:sp>
        <p:nvSpPr>
          <p:cNvPr id="107530" name="Text Box 16"/>
          <p:cNvSpPr txBox="1">
            <a:spLocks noChangeArrowheads="1"/>
          </p:cNvSpPr>
          <p:nvPr/>
        </p:nvSpPr>
        <p:spPr bwMode="auto">
          <a:xfrm>
            <a:off x="2209800" y="28194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Always reduce fractions</a:t>
            </a:r>
          </a:p>
        </p:txBody>
      </p:sp>
      <p:sp>
        <p:nvSpPr>
          <p:cNvPr id="107531" name="Line 17"/>
          <p:cNvSpPr>
            <a:spLocks noChangeShapeType="1"/>
          </p:cNvSpPr>
          <p:nvPr/>
        </p:nvSpPr>
        <p:spPr bwMode="auto">
          <a:xfrm flipH="1">
            <a:off x="1371600" y="3124200"/>
            <a:ext cx="914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2" name="Text Box 19"/>
          <p:cNvSpPr txBox="1">
            <a:spLocks noChangeArrowheads="1"/>
          </p:cNvSpPr>
          <p:nvPr/>
        </p:nvSpPr>
        <p:spPr bwMode="auto">
          <a:xfrm>
            <a:off x="914400" y="3657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u="sng"/>
              <a:t>4</a:t>
            </a:r>
          </a:p>
        </p:txBody>
      </p:sp>
      <p:sp>
        <p:nvSpPr>
          <p:cNvPr id="107533" name="Rectangle 20"/>
          <p:cNvSpPr>
            <a:spLocks noChangeArrowheads="1"/>
          </p:cNvSpPr>
          <p:nvPr/>
        </p:nvSpPr>
        <p:spPr bwMode="auto">
          <a:xfrm>
            <a:off x="838200" y="3962400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CA"/>
              <a:t> 9</a:t>
            </a:r>
          </a:p>
        </p:txBody>
      </p:sp>
      <p:sp>
        <p:nvSpPr>
          <p:cNvPr id="107534" name="Rectangle 22"/>
          <p:cNvSpPr>
            <a:spLocks noChangeArrowheads="1"/>
          </p:cNvSpPr>
          <p:nvPr/>
        </p:nvSpPr>
        <p:spPr bwMode="auto">
          <a:xfrm>
            <a:off x="533400" y="3581400"/>
            <a:ext cx="762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4800"/>
              <a:t>√</a:t>
            </a:r>
          </a:p>
        </p:txBody>
      </p:sp>
      <p:sp>
        <p:nvSpPr>
          <p:cNvPr id="107535" name="Text Box 24"/>
          <p:cNvSpPr txBox="1">
            <a:spLocks noChangeArrowheads="1"/>
          </p:cNvSpPr>
          <p:nvPr/>
        </p:nvSpPr>
        <p:spPr bwMode="auto">
          <a:xfrm>
            <a:off x="914400" y="4357688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u="sng"/>
              <a:t>4</a:t>
            </a:r>
          </a:p>
        </p:txBody>
      </p:sp>
      <p:sp>
        <p:nvSpPr>
          <p:cNvPr id="107536" name="Rectangle 25"/>
          <p:cNvSpPr>
            <a:spLocks noChangeArrowheads="1"/>
          </p:cNvSpPr>
          <p:nvPr/>
        </p:nvSpPr>
        <p:spPr bwMode="auto">
          <a:xfrm>
            <a:off x="838200" y="4724400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CA"/>
              <a:t> 9</a:t>
            </a:r>
          </a:p>
        </p:txBody>
      </p:sp>
      <p:sp>
        <p:nvSpPr>
          <p:cNvPr id="107537" name="Rectangle 26"/>
          <p:cNvSpPr>
            <a:spLocks noChangeArrowheads="1"/>
          </p:cNvSpPr>
          <p:nvPr/>
        </p:nvSpPr>
        <p:spPr bwMode="auto">
          <a:xfrm>
            <a:off x="228600" y="4495800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/>
              <a:t>=</a:t>
            </a:r>
            <a:endParaRPr lang="en-CA" sz="4800"/>
          </a:p>
        </p:txBody>
      </p:sp>
      <p:sp>
        <p:nvSpPr>
          <p:cNvPr id="107538" name="Rectangle 27"/>
          <p:cNvSpPr>
            <a:spLocks noChangeArrowheads="1"/>
          </p:cNvSpPr>
          <p:nvPr/>
        </p:nvSpPr>
        <p:spPr bwMode="auto">
          <a:xfrm>
            <a:off x="685800" y="4343400"/>
            <a:ext cx="350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√</a:t>
            </a:r>
          </a:p>
        </p:txBody>
      </p:sp>
      <p:sp>
        <p:nvSpPr>
          <p:cNvPr id="107539" name="Rectangle 28"/>
          <p:cNvSpPr>
            <a:spLocks noChangeArrowheads="1"/>
          </p:cNvSpPr>
          <p:nvPr/>
        </p:nvSpPr>
        <p:spPr bwMode="auto">
          <a:xfrm>
            <a:off x="685800" y="4724400"/>
            <a:ext cx="350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√</a:t>
            </a:r>
          </a:p>
        </p:txBody>
      </p:sp>
      <p:sp>
        <p:nvSpPr>
          <p:cNvPr id="107540" name="Rectangle 31"/>
          <p:cNvSpPr>
            <a:spLocks noChangeArrowheads="1"/>
          </p:cNvSpPr>
          <p:nvPr/>
        </p:nvSpPr>
        <p:spPr bwMode="auto">
          <a:xfrm>
            <a:off x="228600" y="5334000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/>
              <a:t>=</a:t>
            </a:r>
            <a:endParaRPr lang="en-CA" sz="4800"/>
          </a:p>
        </p:txBody>
      </p:sp>
      <p:sp>
        <p:nvSpPr>
          <p:cNvPr id="107541" name="Text Box 33"/>
          <p:cNvSpPr txBox="1">
            <a:spLocks noChangeArrowheads="1"/>
          </p:cNvSpPr>
          <p:nvPr/>
        </p:nvSpPr>
        <p:spPr bwMode="auto">
          <a:xfrm>
            <a:off x="838200" y="533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u="sng"/>
              <a:t>2</a:t>
            </a:r>
          </a:p>
        </p:txBody>
      </p:sp>
      <p:sp>
        <p:nvSpPr>
          <p:cNvPr id="107542" name="Rectangle 34"/>
          <p:cNvSpPr>
            <a:spLocks noChangeArrowheads="1"/>
          </p:cNvSpPr>
          <p:nvPr/>
        </p:nvSpPr>
        <p:spPr bwMode="auto">
          <a:xfrm>
            <a:off x="762000" y="5638800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CA"/>
              <a:t> 3</a:t>
            </a:r>
          </a:p>
        </p:txBody>
      </p:sp>
      <p:sp>
        <p:nvSpPr>
          <p:cNvPr id="107543" name="Text Box 36"/>
          <p:cNvSpPr txBox="1">
            <a:spLocks noChangeArrowheads="1"/>
          </p:cNvSpPr>
          <p:nvPr/>
        </p:nvSpPr>
        <p:spPr bwMode="auto">
          <a:xfrm>
            <a:off x="2133600" y="5181600"/>
            <a:ext cx="3657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This means that 8/18 is a perfect square</a:t>
            </a:r>
          </a:p>
        </p:txBody>
      </p:sp>
      <p:sp>
        <p:nvSpPr>
          <p:cNvPr id="107544" name="Text Box 37"/>
          <p:cNvSpPr txBox="1">
            <a:spLocks noChangeArrowheads="1"/>
          </p:cNvSpPr>
          <p:nvPr/>
        </p:nvSpPr>
        <p:spPr bwMode="auto">
          <a:xfrm>
            <a:off x="1905000" y="4419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u="sng"/>
              <a:t>2</a:t>
            </a:r>
          </a:p>
        </p:txBody>
      </p:sp>
      <p:sp>
        <p:nvSpPr>
          <p:cNvPr id="107545" name="Rectangle 38"/>
          <p:cNvSpPr>
            <a:spLocks noChangeArrowheads="1"/>
          </p:cNvSpPr>
          <p:nvPr/>
        </p:nvSpPr>
        <p:spPr bwMode="auto">
          <a:xfrm>
            <a:off x="1828800" y="4724400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CA"/>
              <a:t> 3</a:t>
            </a:r>
          </a:p>
        </p:txBody>
      </p:sp>
      <p:sp>
        <p:nvSpPr>
          <p:cNvPr id="107546" name="Text Box 39"/>
          <p:cNvSpPr txBox="1">
            <a:spLocks noChangeArrowheads="1"/>
          </p:cNvSpPr>
          <p:nvPr/>
        </p:nvSpPr>
        <p:spPr bwMode="auto">
          <a:xfrm>
            <a:off x="2362200" y="4419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u="sng"/>
              <a:t>2</a:t>
            </a:r>
          </a:p>
        </p:txBody>
      </p:sp>
      <p:sp>
        <p:nvSpPr>
          <p:cNvPr id="107547" name="Rectangle 40"/>
          <p:cNvSpPr>
            <a:spLocks noChangeArrowheads="1"/>
          </p:cNvSpPr>
          <p:nvPr/>
        </p:nvSpPr>
        <p:spPr bwMode="auto">
          <a:xfrm>
            <a:off x="2286000" y="4724400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CA"/>
              <a:t> 3</a:t>
            </a:r>
          </a:p>
        </p:txBody>
      </p:sp>
      <p:sp>
        <p:nvSpPr>
          <p:cNvPr id="107548" name="Text Box 41"/>
          <p:cNvSpPr txBox="1">
            <a:spLocks noChangeArrowheads="1"/>
          </p:cNvSpPr>
          <p:nvPr/>
        </p:nvSpPr>
        <p:spPr bwMode="auto">
          <a:xfrm>
            <a:off x="2133600" y="4495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x</a:t>
            </a:r>
          </a:p>
        </p:txBody>
      </p:sp>
      <p:sp>
        <p:nvSpPr>
          <p:cNvPr id="107549" name="Line 42"/>
          <p:cNvSpPr>
            <a:spLocks noChangeShapeType="1"/>
          </p:cNvSpPr>
          <p:nvPr/>
        </p:nvSpPr>
        <p:spPr bwMode="auto">
          <a:xfrm flipV="1">
            <a:off x="2895600" y="4648200"/>
            <a:ext cx="36576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50" name="Text Box 43"/>
          <p:cNvSpPr txBox="1">
            <a:spLocks noChangeArrowheads="1"/>
          </p:cNvSpPr>
          <p:nvPr/>
        </p:nvSpPr>
        <p:spPr bwMode="auto">
          <a:xfrm>
            <a:off x="6934200" y="4114800"/>
            <a:ext cx="1828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Product of two equal fractions</a:t>
            </a:r>
          </a:p>
        </p:txBody>
      </p:sp>
    </p:spTree>
    <p:extLst>
      <p:ext uri="{BB962C8B-B14F-4D97-AF65-F5344CB8AC3E}">
        <p14:creationId xmlns:p14="http://schemas.microsoft.com/office/powerpoint/2010/main" val="997921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5632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3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56324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dirty="0" smtClean="0"/>
              <a:t>Pre-Assessment</a:t>
            </a:r>
            <a:endParaRPr lang="en-US" sz="3600" dirty="0"/>
          </a:p>
        </p:txBody>
      </p:sp>
      <p:sp>
        <p:nvSpPr>
          <p:cNvPr id="56325" name="Text Box 6"/>
          <p:cNvSpPr txBox="1">
            <a:spLocks noChangeArrowheads="1"/>
          </p:cNvSpPr>
          <p:nvPr/>
        </p:nvSpPr>
        <p:spPr bwMode="auto">
          <a:xfrm>
            <a:off x="1272975" y="3349333"/>
            <a:ext cx="66294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CA" sz="4400" dirty="0"/>
          </a:p>
          <a:p>
            <a:pPr algn="ctr">
              <a:spcBef>
                <a:spcPct val="50000"/>
              </a:spcBef>
            </a:pPr>
            <a:r>
              <a:rPr lang="en-CA" sz="4400" dirty="0" smtClean="0"/>
              <a:t>Always, Sometimes, Never</a:t>
            </a:r>
            <a:endParaRPr lang="en-CA" sz="4400" dirty="0"/>
          </a:p>
        </p:txBody>
      </p:sp>
      <p:sp>
        <p:nvSpPr>
          <p:cNvPr id="56326" name="AutoShape 7"/>
          <p:cNvSpPr>
            <a:spLocks noChangeArrowheads="1"/>
          </p:cNvSpPr>
          <p:nvPr/>
        </p:nvSpPr>
        <p:spPr bwMode="auto">
          <a:xfrm>
            <a:off x="1272975" y="4241885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Text Box 9"/>
          <p:cNvSpPr txBox="1">
            <a:spLocks noChangeArrowheads="1"/>
          </p:cNvSpPr>
          <p:nvPr/>
        </p:nvSpPr>
        <p:spPr bwMode="auto">
          <a:xfrm>
            <a:off x="1066800" y="1676400"/>
            <a:ext cx="6629400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5400" dirty="0" smtClean="0">
                <a:solidFill>
                  <a:srgbClr val="FF3300"/>
                </a:solidFill>
              </a:rPr>
              <a:t>Fractions, Decimals, and </a:t>
            </a:r>
            <a:r>
              <a:rPr lang="en-CA" sz="5400" dirty="0" err="1" smtClean="0">
                <a:solidFill>
                  <a:srgbClr val="FF3300"/>
                </a:solidFill>
              </a:rPr>
              <a:t>Percents</a:t>
            </a:r>
            <a:endParaRPr lang="en-CA" sz="54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38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957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1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0957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3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09574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>
                <a:solidFill>
                  <a:srgbClr val="000000"/>
                </a:solidFill>
              </a:rPr>
              <a:t>Square Roots - Example</a:t>
            </a:r>
            <a:endParaRPr lang="en-US" sz="4800" b="1" i="1">
              <a:solidFill>
                <a:srgbClr val="000000"/>
              </a:solidFill>
            </a:endParaRPr>
          </a:p>
        </p:txBody>
      </p:sp>
      <p:sp>
        <p:nvSpPr>
          <p:cNvPr id="109575" name="Text Box 8"/>
          <p:cNvSpPr txBox="1">
            <a:spLocks noChangeArrowheads="1"/>
          </p:cNvSpPr>
          <p:nvPr/>
        </p:nvSpPr>
        <p:spPr bwMode="auto">
          <a:xfrm>
            <a:off x="0" y="1371600"/>
            <a:ext cx="419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Determine if 6.25 is a Perfect Square</a:t>
            </a:r>
          </a:p>
        </p:txBody>
      </p:sp>
      <p:sp>
        <p:nvSpPr>
          <p:cNvPr id="109576" name="Line 9"/>
          <p:cNvSpPr>
            <a:spLocks noChangeShapeType="1"/>
          </p:cNvSpPr>
          <p:nvPr/>
        </p:nvSpPr>
        <p:spPr bwMode="auto">
          <a:xfrm>
            <a:off x="762000" y="2667000"/>
            <a:ext cx="533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7" name="Text Box 29"/>
          <p:cNvSpPr txBox="1">
            <a:spLocks noChangeArrowheads="1"/>
          </p:cNvSpPr>
          <p:nvPr/>
        </p:nvSpPr>
        <p:spPr bwMode="auto">
          <a:xfrm>
            <a:off x="762000" y="25908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6.25</a:t>
            </a:r>
          </a:p>
        </p:txBody>
      </p:sp>
      <p:sp>
        <p:nvSpPr>
          <p:cNvPr id="109578" name="Rectangle 30"/>
          <p:cNvSpPr>
            <a:spLocks noChangeArrowheads="1"/>
          </p:cNvSpPr>
          <p:nvPr/>
        </p:nvSpPr>
        <p:spPr bwMode="auto">
          <a:xfrm>
            <a:off x="228600" y="3276600"/>
            <a:ext cx="6619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=</a:t>
            </a:r>
            <a:r>
              <a:rPr lang="en-CA" sz="4400"/>
              <a:t>√</a:t>
            </a:r>
          </a:p>
        </p:txBody>
      </p:sp>
      <p:sp>
        <p:nvSpPr>
          <p:cNvPr id="109579" name="Line 31"/>
          <p:cNvSpPr>
            <a:spLocks noChangeShapeType="1"/>
          </p:cNvSpPr>
          <p:nvPr/>
        </p:nvSpPr>
        <p:spPr bwMode="auto">
          <a:xfrm>
            <a:off x="762000" y="3352800"/>
            <a:ext cx="914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80" name="Text Box 32"/>
          <p:cNvSpPr txBox="1">
            <a:spLocks noChangeArrowheads="1"/>
          </p:cNvSpPr>
          <p:nvPr/>
        </p:nvSpPr>
        <p:spPr bwMode="auto">
          <a:xfrm>
            <a:off x="838200" y="3276600"/>
            <a:ext cx="1143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u="sng"/>
              <a:t>625</a:t>
            </a:r>
          </a:p>
          <a:p>
            <a:pPr>
              <a:spcBef>
                <a:spcPct val="50000"/>
              </a:spcBef>
            </a:pPr>
            <a:endParaRPr lang="en-CA"/>
          </a:p>
        </p:txBody>
      </p:sp>
      <p:sp>
        <p:nvSpPr>
          <p:cNvPr id="109581" name="Text Box 33"/>
          <p:cNvSpPr txBox="1">
            <a:spLocks noChangeArrowheads="1"/>
          </p:cNvSpPr>
          <p:nvPr/>
        </p:nvSpPr>
        <p:spPr bwMode="auto">
          <a:xfrm>
            <a:off x="838200" y="35814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100</a:t>
            </a:r>
          </a:p>
        </p:txBody>
      </p:sp>
      <p:sp>
        <p:nvSpPr>
          <p:cNvPr id="109582" name="Rectangle 34"/>
          <p:cNvSpPr>
            <a:spLocks noChangeArrowheads="1"/>
          </p:cNvSpPr>
          <p:nvPr/>
        </p:nvSpPr>
        <p:spPr bwMode="auto">
          <a:xfrm>
            <a:off x="228600" y="4038600"/>
            <a:ext cx="6619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=</a:t>
            </a:r>
            <a:r>
              <a:rPr lang="en-CA" sz="4400"/>
              <a:t>√</a:t>
            </a:r>
          </a:p>
        </p:txBody>
      </p:sp>
      <p:sp>
        <p:nvSpPr>
          <p:cNvPr id="109583" name="Line 35"/>
          <p:cNvSpPr>
            <a:spLocks noChangeShapeType="1"/>
          </p:cNvSpPr>
          <p:nvPr/>
        </p:nvSpPr>
        <p:spPr bwMode="auto">
          <a:xfrm>
            <a:off x="762000" y="4114800"/>
            <a:ext cx="914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84" name="Text Box 36"/>
          <p:cNvSpPr txBox="1">
            <a:spLocks noChangeArrowheads="1"/>
          </p:cNvSpPr>
          <p:nvPr/>
        </p:nvSpPr>
        <p:spPr bwMode="auto">
          <a:xfrm>
            <a:off x="838200" y="4100513"/>
            <a:ext cx="114300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u="sng"/>
              <a:t>25</a:t>
            </a:r>
          </a:p>
          <a:p>
            <a:pPr>
              <a:spcBef>
                <a:spcPct val="50000"/>
              </a:spcBef>
            </a:pPr>
            <a:endParaRPr lang="en-CA"/>
          </a:p>
        </p:txBody>
      </p:sp>
      <p:sp>
        <p:nvSpPr>
          <p:cNvPr id="109585" name="Text Box 37"/>
          <p:cNvSpPr txBox="1">
            <a:spLocks noChangeArrowheads="1"/>
          </p:cNvSpPr>
          <p:nvPr/>
        </p:nvSpPr>
        <p:spPr bwMode="auto">
          <a:xfrm>
            <a:off x="838200" y="44196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4</a:t>
            </a:r>
          </a:p>
        </p:txBody>
      </p:sp>
      <p:sp>
        <p:nvSpPr>
          <p:cNvPr id="109586" name="Text Box 47"/>
          <p:cNvSpPr txBox="1">
            <a:spLocks noChangeArrowheads="1"/>
          </p:cNvSpPr>
          <p:nvPr/>
        </p:nvSpPr>
        <p:spPr bwMode="auto">
          <a:xfrm>
            <a:off x="838200" y="4876800"/>
            <a:ext cx="1143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u="sng"/>
              <a:t>5</a:t>
            </a:r>
          </a:p>
          <a:p>
            <a:pPr>
              <a:spcBef>
                <a:spcPct val="50000"/>
              </a:spcBef>
            </a:pPr>
            <a:endParaRPr lang="en-CA"/>
          </a:p>
        </p:txBody>
      </p:sp>
      <p:sp>
        <p:nvSpPr>
          <p:cNvPr id="109587" name="Text Box 48"/>
          <p:cNvSpPr txBox="1">
            <a:spLocks noChangeArrowheads="1"/>
          </p:cNvSpPr>
          <p:nvPr/>
        </p:nvSpPr>
        <p:spPr bwMode="auto">
          <a:xfrm>
            <a:off x="838200" y="51816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2</a:t>
            </a:r>
          </a:p>
        </p:txBody>
      </p:sp>
      <p:sp>
        <p:nvSpPr>
          <p:cNvPr id="109588" name="Rectangle 49"/>
          <p:cNvSpPr>
            <a:spLocks noChangeArrowheads="1"/>
          </p:cNvSpPr>
          <p:nvPr/>
        </p:nvSpPr>
        <p:spPr bwMode="auto">
          <a:xfrm>
            <a:off x="304800" y="5029200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=</a:t>
            </a:r>
          </a:p>
        </p:txBody>
      </p:sp>
      <p:sp>
        <p:nvSpPr>
          <p:cNvPr id="109589" name="Rectangle 50"/>
          <p:cNvSpPr>
            <a:spLocks noChangeArrowheads="1"/>
          </p:cNvSpPr>
          <p:nvPr/>
        </p:nvSpPr>
        <p:spPr bwMode="auto">
          <a:xfrm>
            <a:off x="457200" y="2590800"/>
            <a:ext cx="350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CA"/>
              <a:t>√</a:t>
            </a:r>
          </a:p>
        </p:txBody>
      </p:sp>
      <p:sp>
        <p:nvSpPr>
          <p:cNvPr id="109590" name="Line 51"/>
          <p:cNvSpPr>
            <a:spLocks noChangeShapeType="1"/>
          </p:cNvSpPr>
          <p:nvPr/>
        </p:nvSpPr>
        <p:spPr bwMode="auto">
          <a:xfrm>
            <a:off x="4419600" y="1371600"/>
            <a:ext cx="0" cy="464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91" name="Rectangle 52"/>
          <p:cNvSpPr>
            <a:spLocks noChangeArrowheads="1"/>
          </p:cNvSpPr>
          <p:nvPr/>
        </p:nvSpPr>
        <p:spPr bwMode="auto">
          <a:xfrm>
            <a:off x="4452938" y="1371600"/>
            <a:ext cx="4403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CA"/>
              <a:t>Determine if the square root of .64</a:t>
            </a:r>
          </a:p>
        </p:txBody>
      </p:sp>
      <p:sp>
        <p:nvSpPr>
          <p:cNvPr id="109592" name="Line 53"/>
          <p:cNvSpPr>
            <a:spLocks noChangeShapeType="1"/>
          </p:cNvSpPr>
          <p:nvPr/>
        </p:nvSpPr>
        <p:spPr bwMode="auto">
          <a:xfrm>
            <a:off x="4953000" y="2438400"/>
            <a:ext cx="533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93" name="Text Box 54"/>
          <p:cNvSpPr txBox="1">
            <a:spLocks noChangeArrowheads="1"/>
          </p:cNvSpPr>
          <p:nvPr/>
        </p:nvSpPr>
        <p:spPr bwMode="auto">
          <a:xfrm>
            <a:off x="4953000" y="23622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.64</a:t>
            </a:r>
          </a:p>
        </p:txBody>
      </p:sp>
      <p:sp>
        <p:nvSpPr>
          <p:cNvPr id="109594" name="Rectangle 56"/>
          <p:cNvSpPr>
            <a:spLocks noChangeArrowheads="1"/>
          </p:cNvSpPr>
          <p:nvPr/>
        </p:nvSpPr>
        <p:spPr bwMode="auto">
          <a:xfrm>
            <a:off x="4648200" y="2362200"/>
            <a:ext cx="350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CA"/>
              <a:t>√</a:t>
            </a:r>
          </a:p>
        </p:txBody>
      </p:sp>
      <p:sp>
        <p:nvSpPr>
          <p:cNvPr id="109595" name="Line 57"/>
          <p:cNvSpPr>
            <a:spLocks noChangeShapeType="1"/>
          </p:cNvSpPr>
          <p:nvPr/>
        </p:nvSpPr>
        <p:spPr bwMode="auto">
          <a:xfrm>
            <a:off x="4953000" y="2971800"/>
            <a:ext cx="1219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96" name="Text Box 58"/>
          <p:cNvSpPr txBox="1">
            <a:spLocks noChangeArrowheads="1"/>
          </p:cNvSpPr>
          <p:nvPr/>
        </p:nvSpPr>
        <p:spPr bwMode="auto">
          <a:xfrm>
            <a:off x="4953000" y="2895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.8 x .8</a:t>
            </a:r>
          </a:p>
        </p:txBody>
      </p:sp>
      <p:sp>
        <p:nvSpPr>
          <p:cNvPr id="109597" name="Rectangle 59"/>
          <p:cNvSpPr>
            <a:spLocks noChangeArrowheads="1"/>
          </p:cNvSpPr>
          <p:nvPr/>
        </p:nvSpPr>
        <p:spPr bwMode="auto">
          <a:xfrm>
            <a:off x="4648200" y="2895600"/>
            <a:ext cx="350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CA"/>
              <a:t>√</a:t>
            </a:r>
          </a:p>
        </p:txBody>
      </p:sp>
      <p:sp>
        <p:nvSpPr>
          <p:cNvPr id="109598" name="Text Box 60"/>
          <p:cNvSpPr txBox="1">
            <a:spLocks noChangeArrowheads="1"/>
          </p:cNvSpPr>
          <p:nvPr/>
        </p:nvSpPr>
        <p:spPr bwMode="auto">
          <a:xfrm>
            <a:off x="4648200" y="35052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= 0.8</a:t>
            </a:r>
          </a:p>
        </p:txBody>
      </p:sp>
      <p:sp>
        <p:nvSpPr>
          <p:cNvPr id="109599" name="Text Box 61"/>
          <p:cNvSpPr txBox="1">
            <a:spLocks noChangeArrowheads="1"/>
          </p:cNvSpPr>
          <p:nvPr/>
        </p:nvSpPr>
        <p:spPr bwMode="auto">
          <a:xfrm>
            <a:off x="2209800" y="4648200"/>
            <a:ext cx="1828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Product of two equal fractions</a:t>
            </a:r>
          </a:p>
        </p:txBody>
      </p:sp>
      <p:sp>
        <p:nvSpPr>
          <p:cNvPr id="109600" name="Line 62"/>
          <p:cNvSpPr>
            <a:spLocks noChangeShapeType="1"/>
          </p:cNvSpPr>
          <p:nvPr/>
        </p:nvSpPr>
        <p:spPr bwMode="auto">
          <a:xfrm flipH="1" flipV="1">
            <a:off x="1447800" y="4648200"/>
            <a:ext cx="9144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01" name="Text Box 63"/>
          <p:cNvSpPr txBox="1">
            <a:spLocks noChangeArrowheads="1"/>
          </p:cNvSpPr>
          <p:nvPr/>
        </p:nvSpPr>
        <p:spPr bwMode="auto">
          <a:xfrm>
            <a:off x="6477000" y="3429000"/>
            <a:ext cx="2209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Terminating decimals</a:t>
            </a:r>
          </a:p>
        </p:txBody>
      </p:sp>
      <p:sp>
        <p:nvSpPr>
          <p:cNvPr id="109602" name="Line 64"/>
          <p:cNvSpPr>
            <a:spLocks noChangeShapeType="1"/>
          </p:cNvSpPr>
          <p:nvPr/>
        </p:nvSpPr>
        <p:spPr bwMode="auto">
          <a:xfrm flipH="1" flipV="1">
            <a:off x="5638800" y="3352800"/>
            <a:ext cx="9144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62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1161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19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11620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Assessment</a:t>
            </a:r>
          </a:p>
        </p:txBody>
      </p:sp>
      <p:sp>
        <p:nvSpPr>
          <p:cNvPr id="111621" name="Text Box 6"/>
          <p:cNvSpPr txBox="1">
            <a:spLocks noChangeArrowheads="1"/>
          </p:cNvSpPr>
          <p:nvPr/>
        </p:nvSpPr>
        <p:spPr bwMode="auto">
          <a:xfrm>
            <a:off x="1219200" y="1600200"/>
            <a:ext cx="6629400" cy="377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4400"/>
              <a:t>Pages </a:t>
            </a:r>
          </a:p>
          <a:p>
            <a:pPr algn="ctr">
              <a:spcBef>
                <a:spcPct val="50000"/>
              </a:spcBef>
            </a:pPr>
            <a:r>
              <a:rPr lang="en-CA" sz="4400"/>
              <a:t>11</a:t>
            </a:r>
            <a:endParaRPr lang="en-CA" sz="3200"/>
          </a:p>
          <a:p>
            <a:pPr algn="ctr">
              <a:spcBef>
                <a:spcPct val="50000"/>
              </a:spcBef>
            </a:pPr>
            <a:r>
              <a:rPr lang="en-CA" sz="4400"/>
              <a:t>Numbers  </a:t>
            </a:r>
          </a:p>
          <a:p>
            <a:pPr algn="ctr">
              <a:spcBef>
                <a:spcPct val="50000"/>
              </a:spcBef>
            </a:pPr>
            <a:r>
              <a:rPr lang="en-CA" sz="4400"/>
              <a:t>4 -9</a:t>
            </a:r>
            <a:endParaRPr lang="en-CA" sz="2000">
              <a:solidFill>
                <a:srgbClr val="FF0000"/>
              </a:solidFill>
            </a:endParaRPr>
          </a:p>
        </p:txBody>
      </p:sp>
      <p:sp>
        <p:nvSpPr>
          <p:cNvPr id="111622" name="AutoShape 7"/>
          <p:cNvSpPr>
            <a:spLocks noChangeArrowheads="1"/>
          </p:cNvSpPr>
          <p:nvPr/>
        </p:nvSpPr>
        <p:spPr bwMode="auto">
          <a:xfrm>
            <a:off x="1219200" y="1524000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3" name="AutoShape 8"/>
          <p:cNvSpPr>
            <a:spLocks noChangeArrowheads="1"/>
          </p:cNvSpPr>
          <p:nvPr/>
        </p:nvSpPr>
        <p:spPr bwMode="auto">
          <a:xfrm>
            <a:off x="1219200" y="3581400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4" name="Rectangle 12"/>
          <p:cNvSpPr>
            <a:spLocks noChangeArrowheads="1"/>
          </p:cNvSpPr>
          <p:nvPr/>
        </p:nvSpPr>
        <p:spPr bwMode="auto">
          <a:xfrm>
            <a:off x="2514600" y="5638800"/>
            <a:ext cx="4552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CA" sz="3600" b="1">
                <a:solidFill>
                  <a:srgbClr val="FF3300"/>
                </a:solidFill>
                <a:latin typeface="Arial" charset="0"/>
                <a:cs typeface="Arial" charset="0"/>
              </a:rPr>
              <a:t>Assessment : FA2-7</a:t>
            </a:r>
          </a:p>
        </p:txBody>
      </p:sp>
    </p:spTree>
    <p:extLst>
      <p:ext uri="{BB962C8B-B14F-4D97-AF65-F5344CB8AC3E}">
        <p14:creationId xmlns:p14="http://schemas.microsoft.com/office/powerpoint/2010/main" val="3525451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366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667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1366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669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13670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200" b="1" i="1">
                <a:solidFill>
                  <a:srgbClr val="000000"/>
                </a:solidFill>
              </a:rPr>
              <a:t>Square Roots of Non Perfect Squares</a:t>
            </a:r>
            <a:endParaRPr lang="en-US" sz="4400" b="1" i="1">
              <a:solidFill>
                <a:srgbClr val="000000"/>
              </a:solidFill>
            </a:endParaRPr>
          </a:p>
        </p:txBody>
      </p:sp>
      <p:sp>
        <p:nvSpPr>
          <p:cNvPr id="113671" name="Text Box 32"/>
          <p:cNvSpPr txBox="1">
            <a:spLocks noChangeArrowheads="1"/>
          </p:cNvSpPr>
          <p:nvPr/>
        </p:nvSpPr>
        <p:spPr bwMode="auto">
          <a:xfrm>
            <a:off x="304800" y="1447800"/>
            <a:ext cx="84582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With all numbers that are not PERFECT SQUARES, we can only find an estimate answer.</a:t>
            </a:r>
          </a:p>
          <a:p>
            <a:pPr>
              <a:spcBef>
                <a:spcPct val="50000"/>
              </a:spcBef>
            </a:pPr>
            <a:r>
              <a:rPr lang="en-CA"/>
              <a:t>Example</a:t>
            </a:r>
          </a:p>
        </p:txBody>
      </p:sp>
      <p:sp>
        <p:nvSpPr>
          <p:cNvPr id="113672" name="Rectangle 33"/>
          <p:cNvSpPr>
            <a:spLocks noChangeArrowheads="1"/>
          </p:cNvSpPr>
          <p:nvPr/>
        </p:nvSpPr>
        <p:spPr bwMode="auto">
          <a:xfrm>
            <a:off x="228600" y="3276600"/>
            <a:ext cx="6302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sz="4400"/>
              <a:t> √</a:t>
            </a:r>
          </a:p>
        </p:txBody>
      </p:sp>
      <p:sp>
        <p:nvSpPr>
          <p:cNvPr id="113673" name="Line 34"/>
          <p:cNvSpPr>
            <a:spLocks noChangeShapeType="1"/>
          </p:cNvSpPr>
          <p:nvPr/>
        </p:nvSpPr>
        <p:spPr bwMode="auto">
          <a:xfrm>
            <a:off x="762000" y="3429000"/>
            <a:ext cx="914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74" name="Text Box 35"/>
          <p:cNvSpPr txBox="1">
            <a:spLocks noChangeArrowheads="1"/>
          </p:cNvSpPr>
          <p:nvPr/>
        </p:nvSpPr>
        <p:spPr bwMode="auto">
          <a:xfrm>
            <a:off x="838200" y="32766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200"/>
              <a:t>10</a:t>
            </a:r>
          </a:p>
        </p:txBody>
      </p:sp>
      <p:sp>
        <p:nvSpPr>
          <p:cNvPr id="113675" name="Text Box 37"/>
          <p:cNvSpPr txBox="1">
            <a:spLocks noChangeArrowheads="1"/>
          </p:cNvSpPr>
          <p:nvPr/>
        </p:nvSpPr>
        <p:spPr bwMode="auto">
          <a:xfrm>
            <a:off x="2743200" y="2743200"/>
            <a:ext cx="51054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With ten tiles we can not a perfect square shape.</a:t>
            </a:r>
          </a:p>
          <a:p>
            <a:pPr>
              <a:spcBef>
                <a:spcPct val="50000"/>
              </a:spcBef>
            </a:pPr>
            <a:r>
              <a:rPr lang="en-CA"/>
              <a:t>Here we need to use </a:t>
            </a:r>
            <a:r>
              <a:rPr lang="en-CA">
                <a:solidFill>
                  <a:srgbClr val="FF0000"/>
                </a:solidFill>
              </a:rPr>
              <a:t>BENCHMARKS</a:t>
            </a:r>
          </a:p>
        </p:txBody>
      </p:sp>
      <p:sp>
        <p:nvSpPr>
          <p:cNvPr id="113676" name="Line 39"/>
          <p:cNvSpPr>
            <a:spLocks noChangeShapeType="1"/>
          </p:cNvSpPr>
          <p:nvPr/>
        </p:nvSpPr>
        <p:spPr bwMode="auto">
          <a:xfrm>
            <a:off x="2514600" y="5257800"/>
            <a:ext cx="4572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77" name="Line 41"/>
          <p:cNvSpPr>
            <a:spLocks noChangeShapeType="1"/>
          </p:cNvSpPr>
          <p:nvPr/>
        </p:nvSpPr>
        <p:spPr bwMode="auto">
          <a:xfrm>
            <a:off x="4800600" y="5029200"/>
            <a:ext cx="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78" name="Text Box 42"/>
          <p:cNvSpPr txBox="1">
            <a:spLocks noChangeArrowheads="1"/>
          </p:cNvSpPr>
          <p:nvPr/>
        </p:nvSpPr>
        <p:spPr bwMode="auto">
          <a:xfrm>
            <a:off x="2209800" y="48006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9</a:t>
            </a:r>
          </a:p>
        </p:txBody>
      </p:sp>
      <p:sp>
        <p:nvSpPr>
          <p:cNvPr id="113679" name="Text Box 43"/>
          <p:cNvSpPr txBox="1">
            <a:spLocks noChangeArrowheads="1"/>
          </p:cNvSpPr>
          <p:nvPr/>
        </p:nvSpPr>
        <p:spPr bwMode="auto">
          <a:xfrm>
            <a:off x="6934200" y="48006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16</a:t>
            </a:r>
          </a:p>
        </p:txBody>
      </p:sp>
      <p:sp>
        <p:nvSpPr>
          <p:cNvPr id="113680" name="Text Box 44"/>
          <p:cNvSpPr txBox="1">
            <a:spLocks noChangeArrowheads="1"/>
          </p:cNvSpPr>
          <p:nvPr/>
        </p:nvSpPr>
        <p:spPr bwMode="auto">
          <a:xfrm>
            <a:off x="2209800" y="5257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3</a:t>
            </a:r>
          </a:p>
        </p:txBody>
      </p:sp>
      <p:sp>
        <p:nvSpPr>
          <p:cNvPr id="113681" name="Text Box 45"/>
          <p:cNvSpPr txBox="1">
            <a:spLocks noChangeArrowheads="1"/>
          </p:cNvSpPr>
          <p:nvPr/>
        </p:nvSpPr>
        <p:spPr bwMode="auto">
          <a:xfrm>
            <a:off x="7010400" y="51816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4</a:t>
            </a:r>
          </a:p>
        </p:txBody>
      </p:sp>
      <p:sp>
        <p:nvSpPr>
          <p:cNvPr id="113682" name="Line 46"/>
          <p:cNvSpPr>
            <a:spLocks noChangeShapeType="1"/>
          </p:cNvSpPr>
          <p:nvPr/>
        </p:nvSpPr>
        <p:spPr bwMode="auto">
          <a:xfrm>
            <a:off x="1371600" y="3810000"/>
            <a:ext cx="1447800" cy="1371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83" name="Text Box 47"/>
          <p:cNvSpPr txBox="1">
            <a:spLocks noChangeArrowheads="1"/>
          </p:cNvSpPr>
          <p:nvPr/>
        </p:nvSpPr>
        <p:spPr bwMode="auto">
          <a:xfrm>
            <a:off x="2743200" y="5181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3.1</a:t>
            </a:r>
          </a:p>
        </p:txBody>
      </p:sp>
    </p:spTree>
    <p:extLst>
      <p:ext uri="{BB962C8B-B14F-4D97-AF65-F5344CB8AC3E}">
        <p14:creationId xmlns:p14="http://schemas.microsoft.com/office/powerpoint/2010/main" val="115774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5714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5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1571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7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15718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200" b="1" i="1">
                <a:solidFill>
                  <a:srgbClr val="000000"/>
                </a:solidFill>
              </a:rPr>
              <a:t>Squares and Pythagorean Theorem</a:t>
            </a:r>
            <a:endParaRPr lang="en-US" sz="4400" b="1" i="1">
              <a:solidFill>
                <a:srgbClr val="000000"/>
              </a:solidFill>
            </a:endParaRPr>
          </a:p>
        </p:txBody>
      </p:sp>
      <p:sp>
        <p:nvSpPr>
          <p:cNvPr id="115719" name="Text Box 23"/>
          <p:cNvSpPr txBox="1">
            <a:spLocks noChangeArrowheads="1"/>
          </p:cNvSpPr>
          <p:nvPr/>
        </p:nvSpPr>
        <p:spPr bwMode="auto">
          <a:xfrm>
            <a:off x="4267200" y="1752600"/>
            <a:ext cx="46482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Pythagorean theorem gives us the relation between the three sides of a right triangle.</a:t>
            </a:r>
          </a:p>
          <a:p>
            <a:pPr>
              <a:spcBef>
                <a:spcPct val="50000"/>
              </a:spcBef>
            </a:pPr>
            <a:r>
              <a:rPr lang="en-CA"/>
              <a:t>It states that:</a:t>
            </a:r>
          </a:p>
          <a:p>
            <a:pPr>
              <a:spcBef>
                <a:spcPct val="50000"/>
              </a:spcBef>
            </a:pPr>
            <a:r>
              <a:rPr lang="en-CA"/>
              <a:t>"The sum of the squares of the two legs of a right triangle is equal to the square of the hypotenuse of the right triangle" </a:t>
            </a:r>
          </a:p>
        </p:txBody>
      </p:sp>
      <p:pic>
        <p:nvPicPr>
          <p:cNvPr id="115720" name="Picture 25" descr="pythagoreantheore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396240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157" y="5635404"/>
            <a:ext cx="909792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Pythagorean Theorem: a</a:t>
            </a:r>
            <a:r>
              <a:rPr lang="en-US" sz="5000" baseline="30000" dirty="0" smtClean="0"/>
              <a:t>2</a:t>
            </a:r>
            <a:r>
              <a:rPr lang="en-US" sz="5000" dirty="0" smtClean="0"/>
              <a:t> + b</a:t>
            </a:r>
            <a:r>
              <a:rPr lang="en-US" sz="5000" baseline="30000" dirty="0" smtClean="0"/>
              <a:t>2</a:t>
            </a:r>
            <a:r>
              <a:rPr lang="en-US" sz="5000" dirty="0" smtClean="0"/>
              <a:t> = c</a:t>
            </a:r>
            <a:r>
              <a:rPr lang="en-US" sz="5000" baseline="30000" dirty="0" smtClean="0"/>
              <a:t>2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481213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1776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3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17764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Assessment</a:t>
            </a:r>
          </a:p>
        </p:txBody>
      </p:sp>
      <p:sp>
        <p:nvSpPr>
          <p:cNvPr id="117765" name="Text Box 6"/>
          <p:cNvSpPr txBox="1">
            <a:spLocks noChangeArrowheads="1"/>
          </p:cNvSpPr>
          <p:nvPr/>
        </p:nvSpPr>
        <p:spPr bwMode="auto">
          <a:xfrm>
            <a:off x="304800" y="1600200"/>
            <a:ext cx="6629400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4400"/>
              <a:t>Pages </a:t>
            </a:r>
          </a:p>
          <a:p>
            <a:pPr>
              <a:spcBef>
                <a:spcPct val="50000"/>
              </a:spcBef>
            </a:pPr>
            <a:r>
              <a:rPr lang="en-CA" sz="4400"/>
              <a:t>18-20</a:t>
            </a:r>
            <a:endParaRPr lang="en-CA" sz="3200"/>
          </a:p>
          <a:p>
            <a:pPr>
              <a:spcBef>
                <a:spcPct val="50000"/>
              </a:spcBef>
            </a:pPr>
            <a:r>
              <a:rPr lang="en-CA" sz="4400"/>
              <a:t>Numbers  </a:t>
            </a:r>
          </a:p>
          <a:p>
            <a:pPr>
              <a:spcBef>
                <a:spcPct val="50000"/>
              </a:spcBef>
            </a:pPr>
            <a:r>
              <a:rPr lang="en-CA" sz="4400"/>
              <a:t>4ab, 5ab, 11, 12, 13</a:t>
            </a:r>
          </a:p>
          <a:p>
            <a:pPr>
              <a:spcBef>
                <a:spcPct val="50000"/>
              </a:spcBef>
            </a:pPr>
            <a:r>
              <a:rPr lang="en-CA" sz="4400"/>
              <a:t>Next day Page 21 - all</a:t>
            </a:r>
            <a:endParaRPr lang="en-CA" sz="2000">
              <a:solidFill>
                <a:srgbClr val="FF0000"/>
              </a:solidFill>
            </a:endParaRPr>
          </a:p>
        </p:txBody>
      </p:sp>
      <p:sp>
        <p:nvSpPr>
          <p:cNvPr id="117766" name="AutoShape 7"/>
          <p:cNvSpPr>
            <a:spLocks noChangeArrowheads="1"/>
          </p:cNvSpPr>
          <p:nvPr/>
        </p:nvSpPr>
        <p:spPr bwMode="auto">
          <a:xfrm>
            <a:off x="304800" y="1524000"/>
            <a:ext cx="48768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7" name="AutoShape 8"/>
          <p:cNvSpPr>
            <a:spLocks noChangeArrowheads="1"/>
          </p:cNvSpPr>
          <p:nvPr/>
        </p:nvSpPr>
        <p:spPr bwMode="auto">
          <a:xfrm>
            <a:off x="304800" y="3581400"/>
            <a:ext cx="48006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8" name="Rectangle 12"/>
          <p:cNvSpPr>
            <a:spLocks noChangeArrowheads="1"/>
          </p:cNvSpPr>
          <p:nvPr/>
        </p:nvSpPr>
        <p:spPr bwMode="auto">
          <a:xfrm>
            <a:off x="5410200" y="4876800"/>
            <a:ext cx="37893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CA" sz="2800" b="1">
                <a:solidFill>
                  <a:srgbClr val="FF3300"/>
                </a:solidFill>
                <a:latin typeface="Arial" charset="0"/>
                <a:cs typeface="Arial" charset="0"/>
              </a:rPr>
              <a:t>Assessment : FA2-8a</a:t>
            </a:r>
          </a:p>
        </p:txBody>
      </p:sp>
      <p:sp>
        <p:nvSpPr>
          <p:cNvPr id="117769" name="Rectangle 13"/>
          <p:cNvSpPr>
            <a:spLocks noChangeArrowheads="1"/>
          </p:cNvSpPr>
          <p:nvPr/>
        </p:nvSpPr>
        <p:spPr bwMode="auto">
          <a:xfrm>
            <a:off x="5410200" y="5846763"/>
            <a:ext cx="38084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CA" sz="2800" b="1">
                <a:solidFill>
                  <a:srgbClr val="FF3300"/>
                </a:solidFill>
                <a:latin typeface="Arial" charset="0"/>
                <a:cs typeface="Arial" charset="0"/>
              </a:rPr>
              <a:t>Assessment : FA2-8b</a:t>
            </a:r>
          </a:p>
        </p:txBody>
      </p:sp>
    </p:spTree>
    <p:extLst>
      <p:ext uri="{BB962C8B-B14F-4D97-AF65-F5344CB8AC3E}">
        <p14:creationId xmlns:p14="http://schemas.microsoft.com/office/powerpoint/2010/main" val="3691303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1776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3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17764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dirty="0" smtClean="0"/>
              <a:t>Activity</a:t>
            </a:r>
            <a:endParaRPr lang="en-US" sz="3600" dirty="0"/>
          </a:p>
        </p:txBody>
      </p:sp>
      <p:sp>
        <p:nvSpPr>
          <p:cNvPr id="117765" name="Text Box 6"/>
          <p:cNvSpPr txBox="1">
            <a:spLocks noChangeArrowheads="1"/>
          </p:cNvSpPr>
          <p:nvPr/>
        </p:nvSpPr>
        <p:spPr bwMode="auto">
          <a:xfrm>
            <a:off x="304799" y="1600200"/>
            <a:ext cx="8349439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4200" dirty="0" smtClean="0"/>
              <a:t>Pythagorean Theorem </a:t>
            </a:r>
          </a:p>
          <a:p>
            <a:pPr>
              <a:spcBef>
                <a:spcPct val="50000"/>
              </a:spcBef>
            </a:pPr>
            <a:endParaRPr lang="en-CA" sz="4400" dirty="0"/>
          </a:p>
          <a:p>
            <a:pPr>
              <a:spcBef>
                <a:spcPct val="50000"/>
              </a:spcBef>
            </a:pPr>
            <a:r>
              <a:rPr lang="en-CA" sz="4400" dirty="0" smtClean="0"/>
              <a:t>Partner Practice </a:t>
            </a:r>
            <a:endParaRPr lang="en-CA" sz="3200" dirty="0"/>
          </a:p>
          <a:p>
            <a:pPr>
              <a:spcBef>
                <a:spcPct val="50000"/>
              </a:spcBef>
            </a:pPr>
            <a:r>
              <a:rPr lang="en-CA" sz="3800" dirty="0" smtClean="0"/>
              <a:t>		Worksheet and Reflection</a:t>
            </a:r>
            <a:endParaRPr lang="en-CA" sz="3800" dirty="0"/>
          </a:p>
        </p:txBody>
      </p:sp>
      <p:sp>
        <p:nvSpPr>
          <p:cNvPr id="117766" name="AutoShape 7"/>
          <p:cNvSpPr>
            <a:spLocks noChangeArrowheads="1"/>
          </p:cNvSpPr>
          <p:nvPr/>
        </p:nvSpPr>
        <p:spPr bwMode="auto">
          <a:xfrm>
            <a:off x="304800" y="1524000"/>
            <a:ext cx="48768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61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981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811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1981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813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19814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200" b="1" i="1">
                <a:solidFill>
                  <a:srgbClr val="000000"/>
                </a:solidFill>
              </a:rPr>
              <a:t>Number Systems</a:t>
            </a:r>
            <a:endParaRPr lang="en-US" sz="4400" b="1" i="1">
              <a:solidFill>
                <a:srgbClr val="000000"/>
              </a:solidFill>
            </a:endParaRPr>
          </a:p>
        </p:txBody>
      </p:sp>
      <p:sp>
        <p:nvSpPr>
          <p:cNvPr id="119815" name="Text Box 8"/>
          <p:cNvSpPr txBox="1">
            <a:spLocks noChangeArrowheads="1"/>
          </p:cNvSpPr>
          <p:nvPr/>
        </p:nvSpPr>
        <p:spPr bwMode="auto">
          <a:xfrm>
            <a:off x="304800" y="14478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The number system has been broken down into the following</a:t>
            </a:r>
          </a:p>
        </p:txBody>
      </p:sp>
      <p:sp>
        <p:nvSpPr>
          <p:cNvPr id="119816" name="Text Box 21"/>
          <p:cNvSpPr txBox="1">
            <a:spLocks noChangeArrowheads="1"/>
          </p:cNvSpPr>
          <p:nvPr/>
        </p:nvSpPr>
        <p:spPr bwMode="auto">
          <a:xfrm>
            <a:off x="228600" y="2057400"/>
            <a:ext cx="8077200" cy="418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Natural Numbers	</a:t>
            </a:r>
            <a:r>
              <a:rPr lang="en-CA">
                <a:solidFill>
                  <a:srgbClr val="FF0000"/>
                </a:solidFill>
              </a:rPr>
              <a:t>N</a:t>
            </a:r>
            <a:r>
              <a:rPr lang="en-CA"/>
              <a:t> = {1,2,3,4…}</a:t>
            </a:r>
          </a:p>
          <a:p>
            <a:pPr>
              <a:spcBef>
                <a:spcPct val="50000"/>
              </a:spcBef>
            </a:pPr>
            <a:r>
              <a:rPr lang="en-CA"/>
              <a:t>Whole Numbers 	</a:t>
            </a:r>
            <a:r>
              <a:rPr lang="en-CA">
                <a:solidFill>
                  <a:srgbClr val="FF0000"/>
                </a:solidFill>
              </a:rPr>
              <a:t>W</a:t>
            </a:r>
            <a:r>
              <a:rPr lang="en-CA"/>
              <a:t> = {0,1,2,3,…}</a:t>
            </a:r>
          </a:p>
          <a:p>
            <a:pPr>
              <a:spcBef>
                <a:spcPct val="50000"/>
              </a:spcBef>
            </a:pPr>
            <a:r>
              <a:rPr lang="en-CA"/>
              <a:t>Integers		</a:t>
            </a:r>
            <a:r>
              <a:rPr lang="en-CA">
                <a:solidFill>
                  <a:srgbClr val="FF0000"/>
                </a:solidFill>
              </a:rPr>
              <a:t>I</a:t>
            </a:r>
            <a:r>
              <a:rPr lang="en-CA"/>
              <a:t> = { … -3,-2,-1,0,1,2,3…}</a:t>
            </a:r>
          </a:p>
          <a:p>
            <a:pPr>
              <a:spcBef>
                <a:spcPct val="50000"/>
              </a:spcBef>
            </a:pPr>
            <a:r>
              <a:rPr lang="en-CA"/>
              <a:t>Rational Numbers	</a:t>
            </a:r>
            <a:r>
              <a:rPr lang="en-CA">
                <a:solidFill>
                  <a:srgbClr val="FF0000"/>
                </a:solidFill>
              </a:rPr>
              <a:t>Q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CA" sz="2000"/>
              <a:t> Rational numbers include all natural, whole and integer numbers as well as all fractions ( in between the integers)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CA" sz="2000"/>
              <a:t> A rational number must be able to be expressed in the form</a:t>
            </a:r>
          </a:p>
          <a:p>
            <a:pPr>
              <a:spcBef>
                <a:spcPct val="50000"/>
              </a:spcBef>
            </a:pPr>
            <a:r>
              <a:rPr lang="en-CA" sz="1800"/>
              <a:t>		</a:t>
            </a:r>
            <a:r>
              <a:rPr lang="en-CA" sz="1800">
                <a:solidFill>
                  <a:srgbClr val="FF0000"/>
                </a:solidFill>
              </a:rPr>
              <a:t>	a/b where b = 0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CA" sz="2000"/>
              <a:t> All terminating and repeating decimals are rational numbers</a:t>
            </a:r>
          </a:p>
        </p:txBody>
      </p:sp>
      <p:sp>
        <p:nvSpPr>
          <p:cNvPr id="119817" name="Line 22"/>
          <p:cNvSpPr>
            <a:spLocks noChangeShapeType="1"/>
          </p:cNvSpPr>
          <p:nvPr/>
        </p:nvSpPr>
        <p:spPr bwMode="auto">
          <a:xfrm flipH="1">
            <a:off x="4191000" y="5486400"/>
            <a:ext cx="152400" cy="30480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13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185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859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2186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861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21862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200" b="1" i="1">
                <a:solidFill>
                  <a:srgbClr val="000000"/>
                </a:solidFill>
              </a:rPr>
              <a:t>Number Systems</a:t>
            </a:r>
            <a:endParaRPr lang="en-US" sz="4400" b="1" i="1">
              <a:solidFill>
                <a:srgbClr val="000000"/>
              </a:solidFill>
            </a:endParaRPr>
          </a:p>
        </p:txBody>
      </p:sp>
      <p:sp>
        <p:nvSpPr>
          <p:cNvPr id="121863" name="Text Box 11"/>
          <p:cNvSpPr txBox="1">
            <a:spLocks noChangeArrowheads="1"/>
          </p:cNvSpPr>
          <p:nvPr/>
        </p:nvSpPr>
        <p:spPr bwMode="auto">
          <a:xfrm>
            <a:off x="457200" y="1524000"/>
            <a:ext cx="77724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What is not a rational number?</a:t>
            </a:r>
          </a:p>
          <a:p>
            <a:pPr>
              <a:spcBef>
                <a:spcPct val="50000"/>
              </a:spcBef>
            </a:pPr>
            <a:r>
              <a:rPr lang="en-CA"/>
              <a:t>Irrational Numbers  </a:t>
            </a:r>
            <a:r>
              <a:rPr lang="en-CA">
                <a:solidFill>
                  <a:srgbClr val="FF0000"/>
                </a:solidFill>
              </a:rPr>
              <a:t>Q</a:t>
            </a:r>
            <a:r>
              <a:rPr lang="en-CA"/>
              <a:t> are</a:t>
            </a:r>
          </a:p>
          <a:p>
            <a:pPr>
              <a:spcBef>
                <a:spcPct val="50000"/>
              </a:spcBef>
            </a:pPr>
            <a:r>
              <a:rPr lang="en-CA"/>
              <a:t>Non ending and non repeating decimals.</a:t>
            </a:r>
          </a:p>
          <a:p>
            <a:pPr>
              <a:spcBef>
                <a:spcPct val="50000"/>
              </a:spcBef>
            </a:pPr>
            <a:r>
              <a:rPr lang="en-CA"/>
              <a:t>Example: Numbers such as</a:t>
            </a:r>
          </a:p>
        </p:txBody>
      </p:sp>
      <p:sp>
        <p:nvSpPr>
          <p:cNvPr id="121864" name="Rectangle 12"/>
          <p:cNvSpPr>
            <a:spLocks noChangeArrowheads="1"/>
          </p:cNvSpPr>
          <p:nvPr/>
        </p:nvSpPr>
        <p:spPr bwMode="auto">
          <a:xfrm>
            <a:off x="609600" y="3657600"/>
            <a:ext cx="6302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sz="4400"/>
              <a:t> √</a:t>
            </a:r>
          </a:p>
        </p:txBody>
      </p:sp>
      <p:sp>
        <p:nvSpPr>
          <p:cNvPr id="121865" name="Line 13"/>
          <p:cNvSpPr>
            <a:spLocks noChangeShapeType="1"/>
          </p:cNvSpPr>
          <p:nvPr/>
        </p:nvSpPr>
        <p:spPr bwMode="auto">
          <a:xfrm>
            <a:off x="1143000" y="3810000"/>
            <a:ext cx="4572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66" name="Text Box 14"/>
          <p:cNvSpPr txBox="1">
            <a:spLocks noChangeArrowheads="1"/>
          </p:cNvSpPr>
          <p:nvPr/>
        </p:nvSpPr>
        <p:spPr bwMode="auto">
          <a:xfrm>
            <a:off x="1219200" y="38100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800"/>
              <a:t>3</a:t>
            </a:r>
          </a:p>
        </p:txBody>
      </p:sp>
      <p:sp>
        <p:nvSpPr>
          <p:cNvPr id="121867" name="Line 15"/>
          <p:cNvSpPr>
            <a:spLocks noChangeShapeType="1"/>
          </p:cNvSpPr>
          <p:nvPr/>
        </p:nvSpPr>
        <p:spPr bwMode="auto">
          <a:xfrm>
            <a:off x="2971800" y="2133600"/>
            <a:ext cx="304800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68" name="Text Box 16"/>
          <p:cNvSpPr txBox="1">
            <a:spLocks noChangeArrowheads="1"/>
          </p:cNvSpPr>
          <p:nvPr/>
        </p:nvSpPr>
        <p:spPr bwMode="auto">
          <a:xfrm>
            <a:off x="1828800" y="3581400"/>
            <a:ext cx="2286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sz="4800">
                <a:cs typeface="Times New Roman" charset="0"/>
              </a:rPr>
              <a:t>π</a:t>
            </a:r>
            <a:r>
              <a:rPr lang="en-CA" sz="4800">
                <a:cs typeface="Times New Roman" charset="0"/>
              </a:rPr>
              <a:t> </a:t>
            </a:r>
            <a:endParaRPr lang="el-GR" sz="4800">
              <a:cs typeface="Times New Roman" charset="0"/>
            </a:endParaRPr>
          </a:p>
        </p:txBody>
      </p:sp>
      <p:sp>
        <p:nvSpPr>
          <p:cNvPr id="121869" name="Text Box 18"/>
          <p:cNvSpPr txBox="1">
            <a:spLocks noChangeArrowheads="1"/>
          </p:cNvSpPr>
          <p:nvPr/>
        </p:nvSpPr>
        <p:spPr bwMode="auto">
          <a:xfrm>
            <a:off x="2590800" y="3810000"/>
            <a:ext cx="632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18.98232……. </a:t>
            </a:r>
            <a:r>
              <a:rPr lang="en-CA">
                <a:solidFill>
                  <a:srgbClr val="FF0000"/>
                </a:solidFill>
              </a:rPr>
              <a:t>Never ending and never repeating</a:t>
            </a:r>
          </a:p>
        </p:txBody>
      </p:sp>
    </p:spTree>
    <p:extLst>
      <p:ext uri="{BB962C8B-B14F-4D97-AF65-F5344CB8AC3E}">
        <p14:creationId xmlns:p14="http://schemas.microsoft.com/office/powerpoint/2010/main" val="1356648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390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07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2390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09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23910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200" b="1" i="1">
                <a:solidFill>
                  <a:srgbClr val="000000"/>
                </a:solidFill>
              </a:rPr>
              <a:t>Number Systems</a:t>
            </a:r>
            <a:endParaRPr lang="en-US" sz="4400" b="1" i="1">
              <a:solidFill>
                <a:srgbClr val="000000"/>
              </a:solidFill>
            </a:endParaRPr>
          </a:p>
        </p:txBody>
      </p:sp>
      <p:pic>
        <p:nvPicPr>
          <p:cNvPr id="123911" name="Picture 20" descr="1_4realnumbe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815340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7556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25954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955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25956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Assessment</a:t>
            </a:r>
          </a:p>
        </p:txBody>
      </p:sp>
      <p:sp>
        <p:nvSpPr>
          <p:cNvPr id="125957" name="Text Box 6"/>
          <p:cNvSpPr txBox="1">
            <a:spLocks noChangeArrowheads="1"/>
          </p:cNvSpPr>
          <p:nvPr/>
        </p:nvSpPr>
        <p:spPr bwMode="auto">
          <a:xfrm>
            <a:off x="1219200" y="1600200"/>
            <a:ext cx="6629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3200">
                <a:solidFill>
                  <a:srgbClr val="FF0000"/>
                </a:solidFill>
              </a:rPr>
              <a:t>Rational Numbers WORKSHEETS</a:t>
            </a:r>
          </a:p>
        </p:txBody>
      </p:sp>
      <p:sp>
        <p:nvSpPr>
          <p:cNvPr id="125958" name="Rectangle 13"/>
          <p:cNvSpPr>
            <a:spLocks noChangeArrowheads="1"/>
          </p:cNvSpPr>
          <p:nvPr/>
        </p:nvSpPr>
        <p:spPr bwMode="auto">
          <a:xfrm>
            <a:off x="2057400" y="2286000"/>
            <a:ext cx="4552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CA" sz="3600" b="1">
                <a:solidFill>
                  <a:srgbClr val="FF3300"/>
                </a:solidFill>
                <a:latin typeface="Arial" charset="0"/>
                <a:cs typeface="Arial" charset="0"/>
              </a:rPr>
              <a:t>Assessment : FA2-9</a:t>
            </a:r>
          </a:p>
        </p:txBody>
      </p:sp>
    </p:spTree>
    <p:extLst>
      <p:ext uri="{BB962C8B-B14F-4D97-AF65-F5344CB8AC3E}">
        <p14:creationId xmlns:p14="http://schemas.microsoft.com/office/powerpoint/2010/main" val="961336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Rational Numbers are numbers that can be written as the quotient of 2 integers. In the Form </a:t>
            </a:r>
            <a:r>
              <a:rPr lang="en-US" b="1" i="1">
                <a:solidFill>
                  <a:srgbClr val="000000"/>
                </a:solidFill>
              </a:rPr>
              <a:t>a/b</a:t>
            </a:r>
            <a:r>
              <a:rPr lang="en-US">
                <a:solidFill>
                  <a:srgbClr val="000000"/>
                </a:solidFill>
              </a:rPr>
              <a:t> where </a:t>
            </a:r>
            <a:r>
              <a:rPr lang="en-US" b="1" i="1">
                <a:solidFill>
                  <a:srgbClr val="000000"/>
                </a:solidFill>
              </a:rPr>
              <a:t>a</a:t>
            </a:r>
            <a:r>
              <a:rPr lang="en-US" i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is any integer and </a:t>
            </a:r>
            <a:r>
              <a:rPr lang="en-US" b="1" i="1">
                <a:solidFill>
                  <a:srgbClr val="000000"/>
                </a:solidFill>
              </a:rPr>
              <a:t>b</a:t>
            </a:r>
            <a:r>
              <a:rPr lang="en-US">
                <a:solidFill>
                  <a:srgbClr val="000000"/>
                </a:solidFill>
              </a:rPr>
              <a:t> is any integer </a:t>
            </a:r>
            <a:r>
              <a:rPr lang="en-US" b="1">
                <a:solidFill>
                  <a:srgbClr val="000000"/>
                </a:solidFill>
              </a:rPr>
              <a:t>except 0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Examples of Rational Numbers: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a) All fractions and mixed numbers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b) All integers such as 8 which is 8/1 or -4 which is -4/1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c) All terminating and repeating decimals such as 0.7 which is 7/10 or 0.3</a:t>
            </a:r>
            <a:r>
              <a:rPr lang="en-US" b="1" baseline="66000">
                <a:solidFill>
                  <a:srgbClr val="000000"/>
                </a:solidFill>
              </a:rPr>
              <a:t>-</a:t>
            </a:r>
            <a:r>
              <a:rPr lang="en-US" b="1">
                <a:solidFill>
                  <a:srgbClr val="000000"/>
                </a:solidFill>
              </a:rPr>
              <a:t>  ( repeating) which is 1/3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7270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7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7270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9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72710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 dirty="0">
                <a:solidFill>
                  <a:srgbClr val="000000"/>
                </a:solidFill>
              </a:rPr>
              <a:t>Rational Numbers</a:t>
            </a:r>
            <a:endParaRPr lang="en-US" sz="480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454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800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03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28004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05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28006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200" b="1" i="1">
                <a:solidFill>
                  <a:srgbClr val="000000"/>
                </a:solidFill>
              </a:rPr>
              <a:t>Compare {Q}</a:t>
            </a:r>
            <a:endParaRPr lang="en-US" sz="4400" b="1" i="1">
              <a:solidFill>
                <a:srgbClr val="000000"/>
              </a:solidFill>
            </a:endParaRPr>
          </a:p>
        </p:txBody>
      </p:sp>
      <p:sp>
        <p:nvSpPr>
          <p:cNvPr id="128007" name="Text Box 9"/>
          <p:cNvSpPr txBox="1">
            <a:spLocks noChangeArrowheads="1"/>
          </p:cNvSpPr>
          <p:nvPr/>
        </p:nvSpPr>
        <p:spPr bwMode="auto">
          <a:xfrm>
            <a:off x="609600" y="1219200"/>
            <a:ext cx="6934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No matter how close 2 rational numbers are, there is always a rational number in between them.</a:t>
            </a:r>
          </a:p>
        </p:txBody>
      </p:sp>
      <p:pic>
        <p:nvPicPr>
          <p:cNvPr id="12800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57400"/>
            <a:ext cx="6781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09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7543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10" name="Rectangle 14"/>
          <p:cNvSpPr>
            <a:spLocks noChangeArrowheads="1"/>
          </p:cNvSpPr>
          <p:nvPr/>
        </p:nvSpPr>
        <p:spPr bwMode="auto">
          <a:xfrm>
            <a:off x="0" y="4953000"/>
            <a:ext cx="4191000" cy="11430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011" name="Oval 16"/>
          <p:cNvSpPr>
            <a:spLocks noChangeArrowheads="1"/>
          </p:cNvSpPr>
          <p:nvPr/>
        </p:nvSpPr>
        <p:spPr bwMode="auto">
          <a:xfrm>
            <a:off x="4572000" y="5486400"/>
            <a:ext cx="152400" cy="152400"/>
          </a:xfrm>
          <a:prstGeom prst="ellipse">
            <a:avLst/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012" name="Oval 17"/>
          <p:cNvSpPr>
            <a:spLocks noChangeArrowheads="1"/>
          </p:cNvSpPr>
          <p:nvPr/>
        </p:nvSpPr>
        <p:spPr bwMode="auto">
          <a:xfrm>
            <a:off x="4953000" y="5486400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013" name="Oval 18"/>
          <p:cNvSpPr>
            <a:spLocks noChangeArrowheads="1"/>
          </p:cNvSpPr>
          <p:nvPr/>
        </p:nvSpPr>
        <p:spPr bwMode="auto">
          <a:xfrm>
            <a:off x="5257800" y="5486400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014" name="Oval 19"/>
          <p:cNvSpPr>
            <a:spLocks noChangeArrowheads="1"/>
          </p:cNvSpPr>
          <p:nvPr/>
        </p:nvSpPr>
        <p:spPr bwMode="auto">
          <a:xfrm>
            <a:off x="5562600" y="5486400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015" name="Oval 20"/>
          <p:cNvSpPr>
            <a:spLocks noChangeArrowheads="1"/>
          </p:cNvSpPr>
          <p:nvPr/>
        </p:nvSpPr>
        <p:spPr bwMode="auto">
          <a:xfrm>
            <a:off x="5867400" y="5486400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016" name="Oval 21"/>
          <p:cNvSpPr>
            <a:spLocks noChangeArrowheads="1"/>
          </p:cNvSpPr>
          <p:nvPr/>
        </p:nvSpPr>
        <p:spPr bwMode="auto">
          <a:xfrm>
            <a:off x="6172200" y="5486400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017" name="Oval 22"/>
          <p:cNvSpPr>
            <a:spLocks noChangeArrowheads="1"/>
          </p:cNvSpPr>
          <p:nvPr/>
        </p:nvSpPr>
        <p:spPr bwMode="auto">
          <a:xfrm>
            <a:off x="6477000" y="5486400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018" name="Oval 23"/>
          <p:cNvSpPr>
            <a:spLocks noChangeArrowheads="1"/>
          </p:cNvSpPr>
          <p:nvPr/>
        </p:nvSpPr>
        <p:spPr bwMode="auto">
          <a:xfrm>
            <a:off x="6781800" y="5486400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8019" name="Picture 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7543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20" name="Rectangle 25"/>
          <p:cNvSpPr>
            <a:spLocks noChangeArrowheads="1"/>
          </p:cNvSpPr>
          <p:nvPr/>
        </p:nvSpPr>
        <p:spPr bwMode="auto">
          <a:xfrm>
            <a:off x="0" y="5715000"/>
            <a:ext cx="4191000" cy="11430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021" name="Oval 26"/>
          <p:cNvSpPr>
            <a:spLocks noChangeArrowheads="1"/>
          </p:cNvSpPr>
          <p:nvPr/>
        </p:nvSpPr>
        <p:spPr bwMode="auto">
          <a:xfrm>
            <a:off x="4572000" y="6248400"/>
            <a:ext cx="152400" cy="152400"/>
          </a:xfrm>
          <a:prstGeom prst="ellipse">
            <a:avLst/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022" name="Oval 27"/>
          <p:cNvSpPr>
            <a:spLocks noChangeArrowheads="1"/>
          </p:cNvSpPr>
          <p:nvPr/>
        </p:nvSpPr>
        <p:spPr bwMode="auto">
          <a:xfrm>
            <a:off x="4953000" y="6248400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023" name="Oval 28"/>
          <p:cNvSpPr>
            <a:spLocks noChangeArrowheads="1"/>
          </p:cNvSpPr>
          <p:nvPr/>
        </p:nvSpPr>
        <p:spPr bwMode="auto">
          <a:xfrm>
            <a:off x="5257800" y="6248400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024" name="Oval 29"/>
          <p:cNvSpPr>
            <a:spLocks noChangeArrowheads="1"/>
          </p:cNvSpPr>
          <p:nvPr/>
        </p:nvSpPr>
        <p:spPr bwMode="auto">
          <a:xfrm>
            <a:off x="5562600" y="6248400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025" name="Oval 30"/>
          <p:cNvSpPr>
            <a:spLocks noChangeArrowheads="1"/>
          </p:cNvSpPr>
          <p:nvPr/>
        </p:nvSpPr>
        <p:spPr bwMode="auto">
          <a:xfrm>
            <a:off x="5867400" y="6248400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026" name="Oval 31"/>
          <p:cNvSpPr>
            <a:spLocks noChangeArrowheads="1"/>
          </p:cNvSpPr>
          <p:nvPr/>
        </p:nvSpPr>
        <p:spPr bwMode="auto">
          <a:xfrm>
            <a:off x="6172200" y="6248400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027" name="Oval 32"/>
          <p:cNvSpPr>
            <a:spLocks noChangeArrowheads="1"/>
          </p:cNvSpPr>
          <p:nvPr/>
        </p:nvSpPr>
        <p:spPr bwMode="auto">
          <a:xfrm>
            <a:off x="6477000" y="6248400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028" name="Oval 33"/>
          <p:cNvSpPr>
            <a:spLocks noChangeArrowheads="1"/>
          </p:cNvSpPr>
          <p:nvPr/>
        </p:nvSpPr>
        <p:spPr bwMode="auto">
          <a:xfrm>
            <a:off x="6781800" y="6248400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029" name="Text Box 34"/>
          <p:cNvSpPr txBox="1">
            <a:spLocks noChangeArrowheads="1"/>
          </p:cNvSpPr>
          <p:nvPr/>
        </p:nvSpPr>
        <p:spPr bwMode="auto">
          <a:xfrm>
            <a:off x="2209800" y="5486400"/>
            <a:ext cx="1752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x &gt; 3 {I}</a:t>
            </a:r>
          </a:p>
          <a:p>
            <a:pPr>
              <a:spcBef>
                <a:spcPct val="50000"/>
              </a:spcBef>
            </a:pPr>
            <a:r>
              <a:rPr lang="en-CA"/>
              <a:t>x &gt; 3 {Q}</a:t>
            </a:r>
          </a:p>
        </p:txBody>
      </p:sp>
      <p:sp>
        <p:nvSpPr>
          <p:cNvPr id="128030" name="Line 35"/>
          <p:cNvSpPr>
            <a:spLocks noChangeShapeType="1"/>
          </p:cNvSpPr>
          <p:nvPr/>
        </p:nvSpPr>
        <p:spPr bwMode="auto">
          <a:xfrm>
            <a:off x="228600" y="4953000"/>
            <a:ext cx="8763000" cy="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31" name="Line 36"/>
          <p:cNvSpPr>
            <a:spLocks noChangeShapeType="1"/>
          </p:cNvSpPr>
          <p:nvPr/>
        </p:nvSpPr>
        <p:spPr bwMode="auto">
          <a:xfrm>
            <a:off x="4724400" y="6324600"/>
            <a:ext cx="2438400" cy="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32" name="Line 37"/>
          <p:cNvSpPr>
            <a:spLocks noChangeShapeType="1"/>
          </p:cNvSpPr>
          <p:nvPr/>
        </p:nvSpPr>
        <p:spPr bwMode="auto">
          <a:xfrm>
            <a:off x="6858000" y="5562600"/>
            <a:ext cx="228600" cy="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33" name="Text Box 38"/>
          <p:cNvSpPr txBox="1">
            <a:spLocks noChangeArrowheads="1"/>
          </p:cNvSpPr>
          <p:nvPr/>
        </p:nvSpPr>
        <p:spPr bwMode="auto">
          <a:xfrm>
            <a:off x="7543800" y="5867400"/>
            <a:ext cx="18288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1600"/>
              <a:t>All numbers in between the integers</a:t>
            </a:r>
          </a:p>
        </p:txBody>
      </p:sp>
    </p:spTree>
    <p:extLst>
      <p:ext uri="{BB962C8B-B14F-4D97-AF65-F5344CB8AC3E}">
        <p14:creationId xmlns:p14="http://schemas.microsoft.com/office/powerpoint/2010/main" val="4162937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005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051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3005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053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30054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200" b="1" i="1">
                <a:solidFill>
                  <a:srgbClr val="000000"/>
                </a:solidFill>
              </a:rPr>
              <a:t>Compare {Q}</a:t>
            </a:r>
            <a:endParaRPr lang="en-US" sz="4400" b="1" i="1">
              <a:solidFill>
                <a:srgbClr val="000000"/>
              </a:solidFill>
            </a:endParaRPr>
          </a:p>
        </p:txBody>
      </p:sp>
      <p:sp>
        <p:nvSpPr>
          <p:cNvPr id="130055" name="Text Box 8"/>
          <p:cNvSpPr txBox="1">
            <a:spLocks noChangeArrowheads="1"/>
          </p:cNvSpPr>
          <p:nvPr/>
        </p:nvSpPr>
        <p:spPr bwMode="auto">
          <a:xfrm>
            <a:off x="304800" y="1447800"/>
            <a:ext cx="83058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Example 1 : </a:t>
            </a:r>
            <a:r>
              <a:rPr lang="en-CA" sz="2000"/>
              <a:t>Find 2 rational numbers between each pair of numbers</a:t>
            </a:r>
            <a:r>
              <a:rPr lang="en-CA"/>
              <a:t>.</a:t>
            </a:r>
          </a:p>
          <a:p>
            <a:pPr>
              <a:spcBef>
                <a:spcPct val="50000"/>
              </a:spcBef>
            </a:pPr>
            <a:r>
              <a:rPr lang="en-CA"/>
              <a:t>-6 and -2</a:t>
            </a:r>
          </a:p>
        </p:txBody>
      </p:sp>
      <p:pic>
        <p:nvPicPr>
          <p:cNvPr id="130056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43200"/>
            <a:ext cx="7543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057" name="Text Box 11"/>
          <p:cNvSpPr txBox="1">
            <a:spLocks noChangeArrowheads="1"/>
          </p:cNvSpPr>
          <p:nvPr/>
        </p:nvSpPr>
        <p:spPr bwMode="auto">
          <a:xfrm>
            <a:off x="609600" y="3810000"/>
            <a:ext cx="72390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The numbers would be -3, -4, and -5</a:t>
            </a:r>
          </a:p>
          <a:p>
            <a:pPr>
              <a:spcBef>
                <a:spcPct val="50000"/>
              </a:spcBef>
            </a:pPr>
            <a:r>
              <a:rPr lang="en-CA"/>
              <a:t>As well as -2.5, - 3.5, -4.5, -5.5</a:t>
            </a:r>
          </a:p>
          <a:p>
            <a:pPr>
              <a:spcBef>
                <a:spcPct val="50000"/>
              </a:spcBef>
            </a:pPr>
            <a:r>
              <a:rPr lang="en-CA"/>
              <a:t>As well as -2.1, -2.2, -2.3 ……</a:t>
            </a:r>
          </a:p>
          <a:p>
            <a:pPr>
              <a:spcBef>
                <a:spcPct val="50000"/>
              </a:spcBef>
            </a:pPr>
            <a:r>
              <a:rPr lang="en-CA"/>
              <a:t>As well as -2.11, -2.12, - 2.13…..</a:t>
            </a:r>
          </a:p>
        </p:txBody>
      </p:sp>
      <p:sp>
        <p:nvSpPr>
          <p:cNvPr id="130058" name="AutoShape 12"/>
          <p:cNvSpPr>
            <a:spLocks/>
          </p:cNvSpPr>
          <p:nvPr/>
        </p:nvSpPr>
        <p:spPr bwMode="auto">
          <a:xfrm>
            <a:off x="5562600" y="3733800"/>
            <a:ext cx="914400" cy="2438400"/>
          </a:xfrm>
          <a:prstGeom prst="rightBrace">
            <a:avLst>
              <a:gd name="adj1" fmla="val 22222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59" name="Text Box 13"/>
          <p:cNvSpPr txBox="1">
            <a:spLocks noChangeArrowheads="1"/>
          </p:cNvSpPr>
          <p:nvPr/>
        </p:nvSpPr>
        <p:spPr bwMode="auto">
          <a:xfrm>
            <a:off x="6629400" y="3962400"/>
            <a:ext cx="25146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>
                <a:solidFill>
                  <a:srgbClr val="FF0000"/>
                </a:solidFill>
              </a:rPr>
              <a:t>As you can see there are an infinite amount of rational numbers between these 2</a:t>
            </a:r>
          </a:p>
        </p:txBody>
      </p:sp>
    </p:spTree>
    <p:extLst>
      <p:ext uri="{BB962C8B-B14F-4D97-AF65-F5344CB8AC3E}">
        <p14:creationId xmlns:p14="http://schemas.microsoft.com/office/powerpoint/2010/main" val="330108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209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2099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3210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2101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32102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200" b="1" i="1">
                <a:solidFill>
                  <a:srgbClr val="000000"/>
                </a:solidFill>
              </a:rPr>
              <a:t>Compare {Q}</a:t>
            </a:r>
            <a:endParaRPr lang="en-US" sz="4400" b="1" i="1">
              <a:solidFill>
                <a:srgbClr val="000000"/>
              </a:solidFill>
            </a:endParaRPr>
          </a:p>
        </p:txBody>
      </p:sp>
      <p:sp>
        <p:nvSpPr>
          <p:cNvPr id="132103" name="Text Box 8"/>
          <p:cNvSpPr txBox="1">
            <a:spLocks noChangeArrowheads="1"/>
          </p:cNvSpPr>
          <p:nvPr/>
        </p:nvSpPr>
        <p:spPr bwMode="auto">
          <a:xfrm>
            <a:off x="304800" y="1447800"/>
            <a:ext cx="8610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Example 2: Find 2 rational numbers between each pair of numbers.</a:t>
            </a:r>
          </a:p>
          <a:p>
            <a:pPr>
              <a:spcBef>
                <a:spcPct val="50000"/>
              </a:spcBef>
            </a:pPr>
            <a:r>
              <a:rPr lang="en-CA"/>
              <a:t>4.3 and 4.4</a:t>
            </a:r>
          </a:p>
        </p:txBody>
      </p:sp>
      <p:sp>
        <p:nvSpPr>
          <p:cNvPr id="132104" name="Line 13"/>
          <p:cNvSpPr>
            <a:spLocks noChangeShapeType="1"/>
          </p:cNvSpPr>
          <p:nvPr/>
        </p:nvSpPr>
        <p:spPr bwMode="auto">
          <a:xfrm>
            <a:off x="1752600" y="2743200"/>
            <a:ext cx="4648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5" name="Line 14"/>
          <p:cNvSpPr>
            <a:spLocks noChangeShapeType="1"/>
          </p:cNvSpPr>
          <p:nvPr/>
        </p:nvSpPr>
        <p:spPr bwMode="auto">
          <a:xfrm>
            <a:off x="2133600" y="25146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6" name="Line 15"/>
          <p:cNvSpPr>
            <a:spLocks noChangeShapeType="1"/>
          </p:cNvSpPr>
          <p:nvPr/>
        </p:nvSpPr>
        <p:spPr bwMode="auto">
          <a:xfrm>
            <a:off x="6172200" y="25146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7" name="Rectangle 16"/>
          <p:cNvSpPr>
            <a:spLocks noChangeArrowheads="1"/>
          </p:cNvSpPr>
          <p:nvPr/>
        </p:nvSpPr>
        <p:spPr bwMode="auto">
          <a:xfrm>
            <a:off x="1828800" y="2971800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4.3</a:t>
            </a:r>
          </a:p>
        </p:txBody>
      </p:sp>
      <p:sp>
        <p:nvSpPr>
          <p:cNvPr id="132108" name="Rectangle 17"/>
          <p:cNvSpPr>
            <a:spLocks noChangeArrowheads="1"/>
          </p:cNvSpPr>
          <p:nvPr/>
        </p:nvSpPr>
        <p:spPr bwMode="auto">
          <a:xfrm>
            <a:off x="5867400" y="2971800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4.4</a:t>
            </a:r>
          </a:p>
        </p:txBody>
      </p:sp>
      <p:sp>
        <p:nvSpPr>
          <p:cNvPr id="132109" name="Line 18"/>
          <p:cNvSpPr>
            <a:spLocks noChangeShapeType="1"/>
          </p:cNvSpPr>
          <p:nvPr/>
        </p:nvSpPr>
        <p:spPr bwMode="auto">
          <a:xfrm>
            <a:off x="4038600" y="25908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10" name="Rectangle 19"/>
          <p:cNvSpPr>
            <a:spLocks noChangeArrowheads="1"/>
          </p:cNvSpPr>
          <p:nvPr/>
        </p:nvSpPr>
        <p:spPr bwMode="auto">
          <a:xfrm>
            <a:off x="3803650" y="2787650"/>
            <a:ext cx="539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sz="1600"/>
              <a:t>4.35</a:t>
            </a:r>
          </a:p>
        </p:txBody>
      </p:sp>
      <p:sp>
        <p:nvSpPr>
          <p:cNvPr id="132111" name="Line 20"/>
          <p:cNvSpPr>
            <a:spLocks noChangeShapeType="1"/>
          </p:cNvSpPr>
          <p:nvPr/>
        </p:nvSpPr>
        <p:spPr bwMode="auto">
          <a:xfrm>
            <a:off x="5035550" y="25908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12" name="Rectangle 21"/>
          <p:cNvSpPr>
            <a:spLocks noChangeArrowheads="1"/>
          </p:cNvSpPr>
          <p:nvPr/>
        </p:nvSpPr>
        <p:spPr bwMode="auto">
          <a:xfrm>
            <a:off x="4800600" y="2787650"/>
            <a:ext cx="539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sz="1600"/>
              <a:t>4.37</a:t>
            </a:r>
          </a:p>
        </p:txBody>
      </p:sp>
      <p:sp>
        <p:nvSpPr>
          <p:cNvPr id="132113" name="Oval 22"/>
          <p:cNvSpPr>
            <a:spLocks noChangeArrowheads="1"/>
          </p:cNvSpPr>
          <p:nvPr/>
        </p:nvSpPr>
        <p:spPr bwMode="auto">
          <a:xfrm>
            <a:off x="3657600" y="2286000"/>
            <a:ext cx="2057400" cy="1219200"/>
          </a:xfrm>
          <a:prstGeom prst="ellips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14" name="Line 23"/>
          <p:cNvSpPr>
            <a:spLocks noChangeShapeType="1"/>
          </p:cNvSpPr>
          <p:nvPr/>
        </p:nvSpPr>
        <p:spPr bwMode="auto">
          <a:xfrm>
            <a:off x="381000" y="3733800"/>
            <a:ext cx="8153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15" name="Text Box 24"/>
          <p:cNvSpPr txBox="1">
            <a:spLocks noChangeArrowheads="1"/>
          </p:cNvSpPr>
          <p:nvPr/>
        </p:nvSpPr>
        <p:spPr bwMode="auto">
          <a:xfrm>
            <a:off x="304800" y="3810000"/>
            <a:ext cx="8610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Example 3: Find 2 rational numbers between each pair of numbers.</a:t>
            </a:r>
          </a:p>
          <a:p>
            <a:pPr>
              <a:spcBef>
                <a:spcPct val="50000"/>
              </a:spcBef>
            </a:pPr>
            <a:r>
              <a:rPr lang="en-CA"/>
              <a:t>1</a:t>
            </a:r>
            <a:r>
              <a:rPr lang="en-CA" sz="1600"/>
              <a:t>1/5</a:t>
            </a:r>
            <a:r>
              <a:rPr lang="en-CA"/>
              <a:t>  and 1</a:t>
            </a:r>
            <a:r>
              <a:rPr lang="en-CA" sz="1600"/>
              <a:t>4/5</a:t>
            </a:r>
          </a:p>
        </p:txBody>
      </p:sp>
      <p:sp>
        <p:nvSpPr>
          <p:cNvPr id="132116" name="Line 48"/>
          <p:cNvSpPr>
            <a:spLocks noChangeShapeType="1"/>
          </p:cNvSpPr>
          <p:nvPr/>
        </p:nvSpPr>
        <p:spPr bwMode="auto">
          <a:xfrm>
            <a:off x="1371600" y="5410200"/>
            <a:ext cx="4800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17" name="Line 49"/>
          <p:cNvSpPr>
            <a:spLocks noChangeShapeType="1"/>
          </p:cNvSpPr>
          <p:nvPr/>
        </p:nvSpPr>
        <p:spPr bwMode="auto">
          <a:xfrm>
            <a:off x="2438400" y="51816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18" name="Line 50"/>
          <p:cNvSpPr>
            <a:spLocks noChangeShapeType="1"/>
          </p:cNvSpPr>
          <p:nvPr/>
        </p:nvSpPr>
        <p:spPr bwMode="auto">
          <a:xfrm>
            <a:off x="4191000" y="51816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19" name="Rectangle 51"/>
          <p:cNvSpPr>
            <a:spLocks noChangeArrowheads="1"/>
          </p:cNvSpPr>
          <p:nvPr/>
        </p:nvSpPr>
        <p:spPr bwMode="auto">
          <a:xfrm>
            <a:off x="2017713" y="5562600"/>
            <a:ext cx="801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1 1/5</a:t>
            </a:r>
          </a:p>
        </p:txBody>
      </p:sp>
      <p:sp>
        <p:nvSpPr>
          <p:cNvPr id="132120" name="Rectangle 52"/>
          <p:cNvSpPr>
            <a:spLocks noChangeArrowheads="1"/>
          </p:cNvSpPr>
          <p:nvPr/>
        </p:nvSpPr>
        <p:spPr bwMode="auto">
          <a:xfrm>
            <a:off x="4648200" y="5562600"/>
            <a:ext cx="801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1 4/5</a:t>
            </a:r>
          </a:p>
        </p:txBody>
      </p:sp>
      <p:sp>
        <p:nvSpPr>
          <p:cNvPr id="132121" name="Rectangle 58"/>
          <p:cNvSpPr>
            <a:spLocks noChangeArrowheads="1"/>
          </p:cNvSpPr>
          <p:nvPr/>
        </p:nvSpPr>
        <p:spPr bwMode="auto">
          <a:xfrm>
            <a:off x="5715000" y="5562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2</a:t>
            </a:r>
          </a:p>
        </p:txBody>
      </p:sp>
      <p:sp>
        <p:nvSpPr>
          <p:cNvPr id="132122" name="Line 59"/>
          <p:cNvSpPr>
            <a:spLocks noChangeShapeType="1"/>
          </p:cNvSpPr>
          <p:nvPr/>
        </p:nvSpPr>
        <p:spPr bwMode="auto">
          <a:xfrm>
            <a:off x="3276600" y="51816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23" name="Rectangle 60"/>
          <p:cNvSpPr>
            <a:spLocks noChangeArrowheads="1"/>
          </p:cNvSpPr>
          <p:nvPr/>
        </p:nvSpPr>
        <p:spPr bwMode="auto">
          <a:xfrm>
            <a:off x="1263650" y="5562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1</a:t>
            </a:r>
          </a:p>
        </p:txBody>
      </p:sp>
      <p:sp>
        <p:nvSpPr>
          <p:cNvPr id="132124" name="Line 61"/>
          <p:cNvSpPr>
            <a:spLocks noChangeShapeType="1"/>
          </p:cNvSpPr>
          <p:nvPr/>
        </p:nvSpPr>
        <p:spPr bwMode="auto">
          <a:xfrm>
            <a:off x="1447800" y="51816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25" name="Rectangle 62"/>
          <p:cNvSpPr>
            <a:spLocks noChangeArrowheads="1"/>
          </p:cNvSpPr>
          <p:nvPr/>
        </p:nvSpPr>
        <p:spPr bwMode="auto">
          <a:xfrm>
            <a:off x="2855913" y="5562600"/>
            <a:ext cx="801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1 2/5</a:t>
            </a:r>
          </a:p>
        </p:txBody>
      </p:sp>
      <p:sp>
        <p:nvSpPr>
          <p:cNvPr id="132126" name="Rectangle 63"/>
          <p:cNvSpPr>
            <a:spLocks noChangeArrowheads="1"/>
          </p:cNvSpPr>
          <p:nvPr/>
        </p:nvSpPr>
        <p:spPr bwMode="auto">
          <a:xfrm>
            <a:off x="3810000" y="5562600"/>
            <a:ext cx="801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1 3/5</a:t>
            </a:r>
          </a:p>
        </p:txBody>
      </p:sp>
      <p:sp>
        <p:nvSpPr>
          <p:cNvPr id="132127" name="Line 64"/>
          <p:cNvSpPr>
            <a:spLocks noChangeShapeType="1"/>
          </p:cNvSpPr>
          <p:nvPr/>
        </p:nvSpPr>
        <p:spPr bwMode="auto">
          <a:xfrm>
            <a:off x="5029200" y="51816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28" name="Line 65"/>
          <p:cNvSpPr>
            <a:spLocks noChangeShapeType="1"/>
          </p:cNvSpPr>
          <p:nvPr/>
        </p:nvSpPr>
        <p:spPr bwMode="auto">
          <a:xfrm>
            <a:off x="5867400" y="51816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29" name="Oval 66"/>
          <p:cNvSpPr>
            <a:spLocks noChangeArrowheads="1"/>
          </p:cNvSpPr>
          <p:nvPr/>
        </p:nvSpPr>
        <p:spPr bwMode="auto">
          <a:xfrm>
            <a:off x="2819400" y="5257800"/>
            <a:ext cx="2057400" cy="1219200"/>
          </a:xfrm>
          <a:prstGeom prst="ellips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1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414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147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3414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149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34150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200" b="1" i="1">
                <a:solidFill>
                  <a:srgbClr val="000000"/>
                </a:solidFill>
              </a:rPr>
              <a:t>Compare {Q}</a:t>
            </a:r>
            <a:endParaRPr lang="en-US" sz="4400" b="1" i="1">
              <a:solidFill>
                <a:srgbClr val="000000"/>
              </a:solidFill>
            </a:endParaRPr>
          </a:p>
        </p:txBody>
      </p:sp>
      <p:sp>
        <p:nvSpPr>
          <p:cNvPr id="134151" name="Text Box 8"/>
          <p:cNvSpPr txBox="1">
            <a:spLocks noChangeArrowheads="1"/>
          </p:cNvSpPr>
          <p:nvPr/>
        </p:nvSpPr>
        <p:spPr bwMode="auto">
          <a:xfrm>
            <a:off x="304800" y="1447800"/>
            <a:ext cx="86868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Example 4: Find 2 rational numbers between each pair of numbers.</a:t>
            </a:r>
          </a:p>
          <a:p>
            <a:pPr>
              <a:spcBef>
                <a:spcPct val="50000"/>
              </a:spcBef>
            </a:pPr>
            <a:r>
              <a:rPr lang="en-CA"/>
              <a:t>-2</a:t>
            </a:r>
            <a:r>
              <a:rPr lang="en-CA" sz="1600"/>
              <a:t>1/3</a:t>
            </a:r>
            <a:r>
              <a:rPr lang="en-CA"/>
              <a:t> and -1</a:t>
            </a:r>
            <a:r>
              <a:rPr lang="en-CA" sz="1600"/>
              <a:t>2/5</a:t>
            </a:r>
          </a:p>
        </p:txBody>
      </p:sp>
      <p:sp>
        <p:nvSpPr>
          <p:cNvPr id="134152" name="Line 35"/>
          <p:cNvSpPr>
            <a:spLocks noChangeShapeType="1"/>
          </p:cNvSpPr>
          <p:nvPr/>
        </p:nvSpPr>
        <p:spPr bwMode="auto">
          <a:xfrm>
            <a:off x="1676400" y="2667000"/>
            <a:ext cx="3886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53" name="Line 36"/>
          <p:cNvSpPr>
            <a:spLocks noChangeShapeType="1"/>
          </p:cNvSpPr>
          <p:nvPr/>
        </p:nvSpPr>
        <p:spPr bwMode="auto">
          <a:xfrm>
            <a:off x="2743200" y="24384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54" name="Line 37"/>
          <p:cNvSpPr>
            <a:spLocks noChangeShapeType="1"/>
          </p:cNvSpPr>
          <p:nvPr/>
        </p:nvSpPr>
        <p:spPr bwMode="auto">
          <a:xfrm>
            <a:off x="4495800" y="24384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55" name="Rectangle 38"/>
          <p:cNvSpPr>
            <a:spLocks noChangeArrowheads="1"/>
          </p:cNvSpPr>
          <p:nvPr/>
        </p:nvSpPr>
        <p:spPr bwMode="auto">
          <a:xfrm>
            <a:off x="2533650" y="28194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-2</a:t>
            </a:r>
          </a:p>
        </p:txBody>
      </p:sp>
      <p:sp>
        <p:nvSpPr>
          <p:cNvPr id="134156" name="Rectangle 39"/>
          <p:cNvSpPr>
            <a:spLocks noChangeArrowheads="1"/>
          </p:cNvSpPr>
          <p:nvPr/>
        </p:nvSpPr>
        <p:spPr bwMode="auto">
          <a:xfrm>
            <a:off x="5048250" y="28194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-1</a:t>
            </a:r>
          </a:p>
        </p:txBody>
      </p:sp>
      <p:sp>
        <p:nvSpPr>
          <p:cNvPr id="134157" name="Line 41"/>
          <p:cNvSpPr>
            <a:spLocks noChangeShapeType="1"/>
          </p:cNvSpPr>
          <p:nvPr/>
        </p:nvSpPr>
        <p:spPr bwMode="auto">
          <a:xfrm>
            <a:off x="3581400" y="24384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58" name="Rectangle 42"/>
          <p:cNvSpPr>
            <a:spLocks noChangeArrowheads="1"/>
          </p:cNvSpPr>
          <p:nvPr/>
        </p:nvSpPr>
        <p:spPr bwMode="auto">
          <a:xfrm>
            <a:off x="1568450" y="2819400"/>
            <a:ext cx="665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-2</a:t>
            </a:r>
            <a:r>
              <a:rPr lang="en-CA" sz="1400"/>
              <a:t>1/3</a:t>
            </a:r>
          </a:p>
        </p:txBody>
      </p:sp>
      <p:sp>
        <p:nvSpPr>
          <p:cNvPr id="134159" name="Line 43"/>
          <p:cNvSpPr>
            <a:spLocks noChangeShapeType="1"/>
          </p:cNvSpPr>
          <p:nvPr/>
        </p:nvSpPr>
        <p:spPr bwMode="auto">
          <a:xfrm>
            <a:off x="1752600" y="24384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60" name="Rectangle 44"/>
          <p:cNvSpPr>
            <a:spLocks noChangeArrowheads="1"/>
          </p:cNvSpPr>
          <p:nvPr/>
        </p:nvSpPr>
        <p:spPr bwMode="auto">
          <a:xfrm>
            <a:off x="3160713" y="2819400"/>
            <a:ext cx="698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-1</a:t>
            </a:r>
            <a:r>
              <a:rPr lang="en-CA" sz="1600"/>
              <a:t>2/3</a:t>
            </a:r>
          </a:p>
        </p:txBody>
      </p:sp>
      <p:sp>
        <p:nvSpPr>
          <p:cNvPr id="134161" name="Rectangle 45"/>
          <p:cNvSpPr>
            <a:spLocks noChangeArrowheads="1"/>
          </p:cNvSpPr>
          <p:nvPr/>
        </p:nvSpPr>
        <p:spPr bwMode="auto">
          <a:xfrm>
            <a:off x="4114800" y="2819400"/>
            <a:ext cx="698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-1</a:t>
            </a:r>
            <a:r>
              <a:rPr lang="en-CA" sz="1600"/>
              <a:t>1/3</a:t>
            </a:r>
          </a:p>
        </p:txBody>
      </p:sp>
      <p:sp>
        <p:nvSpPr>
          <p:cNvPr id="134162" name="Line 46"/>
          <p:cNvSpPr>
            <a:spLocks noChangeShapeType="1"/>
          </p:cNvSpPr>
          <p:nvPr/>
        </p:nvSpPr>
        <p:spPr bwMode="auto">
          <a:xfrm>
            <a:off x="5334000" y="24384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63" name="Oval 49"/>
          <p:cNvSpPr>
            <a:spLocks noChangeArrowheads="1"/>
          </p:cNvSpPr>
          <p:nvPr/>
        </p:nvSpPr>
        <p:spPr bwMode="auto">
          <a:xfrm>
            <a:off x="1676400" y="2590800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64" name="Oval 50"/>
          <p:cNvSpPr>
            <a:spLocks noChangeArrowheads="1"/>
          </p:cNvSpPr>
          <p:nvPr/>
        </p:nvSpPr>
        <p:spPr bwMode="auto">
          <a:xfrm>
            <a:off x="4267200" y="2590800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65" name="Rectangle 51"/>
          <p:cNvSpPr>
            <a:spLocks noChangeArrowheads="1"/>
          </p:cNvSpPr>
          <p:nvPr/>
        </p:nvSpPr>
        <p:spPr bwMode="auto">
          <a:xfrm>
            <a:off x="3962400" y="2057400"/>
            <a:ext cx="698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-1</a:t>
            </a:r>
            <a:r>
              <a:rPr lang="en-CA" sz="1600"/>
              <a:t>2/5</a:t>
            </a:r>
          </a:p>
        </p:txBody>
      </p:sp>
      <p:sp>
        <p:nvSpPr>
          <p:cNvPr id="134166" name="Text Box 53"/>
          <p:cNvSpPr txBox="1">
            <a:spLocks noChangeArrowheads="1"/>
          </p:cNvSpPr>
          <p:nvPr/>
        </p:nvSpPr>
        <p:spPr bwMode="auto">
          <a:xfrm>
            <a:off x="609600" y="3581400"/>
            <a:ext cx="5029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Lots to choose from!</a:t>
            </a:r>
          </a:p>
          <a:p>
            <a:pPr>
              <a:spcBef>
                <a:spcPct val="50000"/>
              </a:spcBef>
            </a:pPr>
            <a:r>
              <a:rPr lang="en-CA"/>
              <a:t>OR</a:t>
            </a:r>
          </a:p>
        </p:txBody>
      </p:sp>
      <p:sp>
        <p:nvSpPr>
          <p:cNvPr id="134167" name="Rectangle 54"/>
          <p:cNvSpPr>
            <a:spLocks noChangeArrowheads="1"/>
          </p:cNvSpPr>
          <p:nvPr/>
        </p:nvSpPr>
        <p:spPr bwMode="auto">
          <a:xfrm>
            <a:off x="1676400" y="4114800"/>
            <a:ext cx="665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-2</a:t>
            </a:r>
            <a:r>
              <a:rPr lang="en-CA" sz="1400"/>
              <a:t>1/3</a:t>
            </a:r>
          </a:p>
        </p:txBody>
      </p:sp>
      <p:sp>
        <p:nvSpPr>
          <p:cNvPr id="134168" name="Rectangle 55"/>
          <p:cNvSpPr>
            <a:spLocks noChangeArrowheads="1"/>
          </p:cNvSpPr>
          <p:nvPr/>
        </p:nvSpPr>
        <p:spPr bwMode="auto">
          <a:xfrm>
            <a:off x="3124200" y="4114800"/>
            <a:ext cx="698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-1</a:t>
            </a:r>
            <a:r>
              <a:rPr lang="en-CA" sz="1600"/>
              <a:t>2/5</a:t>
            </a:r>
          </a:p>
        </p:txBody>
      </p:sp>
      <p:sp>
        <p:nvSpPr>
          <p:cNvPr id="134169" name="Text Box 56"/>
          <p:cNvSpPr txBox="1">
            <a:spLocks noChangeArrowheads="1"/>
          </p:cNvSpPr>
          <p:nvPr/>
        </p:nvSpPr>
        <p:spPr bwMode="auto">
          <a:xfrm>
            <a:off x="2438400" y="4114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and</a:t>
            </a:r>
          </a:p>
        </p:txBody>
      </p:sp>
      <p:sp>
        <p:nvSpPr>
          <p:cNvPr id="134170" name="Rectangle 57"/>
          <p:cNvSpPr>
            <a:spLocks noChangeArrowheads="1"/>
          </p:cNvSpPr>
          <p:nvPr/>
        </p:nvSpPr>
        <p:spPr bwMode="auto">
          <a:xfrm>
            <a:off x="1676400" y="4648200"/>
            <a:ext cx="438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u="sng"/>
              <a:t>-7</a:t>
            </a:r>
          </a:p>
          <a:p>
            <a:r>
              <a:rPr lang="en-CA"/>
              <a:t> 3</a:t>
            </a:r>
            <a:endParaRPr lang="en-CA" sz="1400"/>
          </a:p>
        </p:txBody>
      </p:sp>
      <p:sp>
        <p:nvSpPr>
          <p:cNvPr id="134171" name="Rectangle 58"/>
          <p:cNvSpPr>
            <a:spLocks noChangeArrowheads="1"/>
          </p:cNvSpPr>
          <p:nvPr/>
        </p:nvSpPr>
        <p:spPr bwMode="auto">
          <a:xfrm>
            <a:off x="3200400" y="4648200"/>
            <a:ext cx="438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u="sng"/>
              <a:t>-7</a:t>
            </a:r>
          </a:p>
          <a:p>
            <a:r>
              <a:rPr lang="en-CA"/>
              <a:t> 5</a:t>
            </a:r>
            <a:endParaRPr lang="en-CA" sz="1400"/>
          </a:p>
        </p:txBody>
      </p:sp>
      <p:sp>
        <p:nvSpPr>
          <p:cNvPr id="134172" name="Rectangle 59"/>
          <p:cNvSpPr>
            <a:spLocks noChangeArrowheads="1"/>
          </p:cNvSpPr>
          <p:nvPr/>
        </p:nvSpPr>
        <p:spPr bwMode="auto">
          <a:xfrm>
            <a:off x="1676400" y="5426075"/>
            <a:ext cx="590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u="sng"/>
              <a:t>-35</a:t>
            </a:r>
          </a:p>
          <a:p>
            <a:r>
              <a:rPr lang="en-CA"/>
              <a:t> 15</a:t>
            </a:r>
            <a:endParaRPr lang="en-CA" sz="1400"/>
          </a:p>
        </p:txBody>
      </p:sp>
      <p:sp>
        <p:nvSpPr>
          <p:cNvPr id="134173" name="Rectangle 60"/>
          <p:cNvSpPr>
            <a:spLocks noChangeArrowheads="1"/>
          </p:cNvSpPr>
          <p:nvPr/>
        </p:nvSpPr>
        <p:spPr bwMode="auto">
          <a:xfrm>
            <a:off x="3200400" y="5426075"/>
            <a:ext cx="590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u="sng"/>
              <a:t>-21</a:t>
            </a:r>
          </a:p>
          <a:p>
            <a:r>
              <a:rPr lang="en-CA"/>
              <a:t> 15</a:t>
            </a:r>
            <a:endParaRPr lang="en-CA" sz="1400"/>
          </a:p>
        </p:txBody>
      </p:sp>
      <p:sp>
        <p:nvSpPr>
          <p:cNvPr id="134174" name="Oval 61"/>
          <p:cNvSpPr>
            <a:spLocks noChangeArrowheads="1"/>
          </p:cNvSpPr>
          <p:nvPr/>
        </p:nvSpPr>
        <p:spPr bwMode="auto">
          <a:xfrm>
            <a:off x="2286000" y="5410200"/>
            <a:ext cx="914400" cy="7620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75" name="Line 62"/>
          <p:cNvSpPr>
            <a:spLocks noChangeShapeType="1"/>
          </p:cNvSpPr>
          <p:nvPr/>
        </p:nvSpPr>
        <p:spPr bwMode="auto">
          <a:xfrm flipV="1">
            <a:off x="2057400" y="6248400"/>
            <a:ext cx="4572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76" name="Text Box 63"/>
          <p:cNvSpPr txBox="1">
            <a:spLocks noChangeArrowheads="1"/>
          </p:cNvSpPr>
          <p:nvPr/>
        </p:nvSpPr>
        <p:spPr bwMode="auto">
          <a:xfrm>
            <a:off x="0" y="6035675"/>
            <a:ext cx="2362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Choose from in between here</a:t>
            </a:r>
          </a:p>
        </p:txBody>
      </p:sp>
      <p:sp>
        <p:nvSpPr>
          <p:cNvPr id="134177" name="Text Box 64"/>
          <p:cNvSpPr txBox="1">
            <a:spLocks noChangeArrowheads="1"/>
          </p:cNvSpPr>
          <p:nvPr/>
        </p:nvSpPr>
        <p:spPr bwMode="auto">
          <a:xfrm>
            <a:off x="4648200" y="4191000"/>
            <a:ext cx="4191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Making the rational number with a common denominator will help you in knowing what number fall in between</a:t>
            </a:r>
          </a:p>
        </p:txBody>
      </p:sp>
    </p:spTree>
    <p:extLst>
      <p:ext uri="{BB962C8B-B14F-4D97-AF65-F5344CB8AC3E}">
        <p14:creationId xmlns:p14="http://schemas.microsoft.com/office/powerpoint/2010/main" val="2263851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6194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195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3619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197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36198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200" b="1" i="1">
                <a:solidFill>
                  <a:srgbClr val="000000"/>
                </a:solidFill>
              </a:rPr>
              <a:t>Ordering {Q}</a:t>
            </a:r>
            <a:endParaRPr lang="en-US" sz="4400" b="1" i="1">
              <a:solidFill>
                <a:srgbClr val="000000"/>
              </a:solidFill>
            </a:endParaRPr>
          </a:p>
        </p:txBody>
      </p:sp>
      <p:sp>
        <p:nvSpPr>
          <p:cNvPr id="136199" name="Text Box 8"/>
          <p:cNvSpPr txBox="1">
            <a:spLocks noChangeArrowheads="1"/>
          </p:cNvSpPr>
          <p:nvPr/>
        </p:nvSpPr>
        <p:spPr bwMode="auto">
          <a:xfrm>
            <a:off x="304800" y="1219200"/>
            <a:ext cx="8686800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Ordering from least to greatest can be difficult when you need to order fractions and decimals.</a:t>
            </a:r>
          </a:p>
          <a:p>
            <a:pPr>
              <a:spcBef>
                <a:spcPct val="50000"/>
              </a:spcBef>
            </a:pPr>
            <a:r>
              <a:rPr lang="en-CA" i="1"/>
              <a:t>Example using fractions.</a:t>
            </a:r>
          </a:p>
          <a:p>
            <a:pPr>
              <a:spcBef>
                <a:spcPct val="50000"/>
              </a:spcBef>
            </a:pPr>
            <a:r>
              <a:rPr lang="en-CA" i="1"/>
              <a:t>a) -3/8, 5/9, -10/4, -</a:t>
            </a:r>
            <a:r>
              <a:rPr lang="en-CA" sz="3200" i="1"/>
              <a:t>1</a:t>
            </a:r>
            <a:r>
              <a:rPr lang="en-CA" sz="1800" i="1"/>
              <a:t>1/4, 7/10, 8,3</a:t>
            </a:r>
            <a:endParaRPr lang="en-CA" sz="1200" i="1"/>
          </a:p>
        </p:txBody>
      </p:sp>
      <p:pic>
        <p:nvPicPr>
          <p:cNvPr id="136200" name="Picture 3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7315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201" name="Text Box 36"/>
          <p:cNvSpPr txBox="1">
            <a:spLocks noChangeArrowheads="1"/>
          </p:cNvSpPr>
          <p:nvPr/>
        </p:nvSpPr>
        <p:spPr bwMode="auto">
          <a:xfrm>
            <a:off x="1447800" y="34290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1600"/>
              <a:t>-10/4</a:t>
            </a:r>
          </a:p>
        </p:txBody>
      </p:sp>
      <p:sp>
        <p:nvSpPr>
          <p:cNvPr id="136202" name="Oval 37"/>
          <p:cNvSpPr>
            <a:spLocks noChangeArrowheads="1"/>
          </p:cNvSpPr>
          <p:nvPr/>
        </p:nvSpPr>
        <p:spPr bwMode="auto">
          <a:xfrm>
            <a:off x="1676400" y="3886200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03" name="Text Box 38"/>
          <p:cNvSpPr txBox="1">
            <a:spLocks noChangeArrowheads="1"/>
          </p:cNvSpPr>
          <p:nvPr/>
        </p:nvSpPr>
        <p:spPr bwMode="auto">
          <a:xfrm>
            <a:off x="2667000" y="3429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1600"/>
              <a:t>-</a:t>
            </a:r>
            <a:r>
              <a:rPr lang="en-CA"/>
              <a:t>1</a:t>
            </a:r>
            <a:r>
              <a:rPr lang="en-CA" sz="1600"/>
              <a:t>1/4</a:t>
            </a:r>
          </a:p>
        </p:txBody>
      </p:sp>
      <p:sp>
        <p:nvSpPr>
          <p:cNvPr id="136204" name="Oval 39"/>
          <p:cNvSpPr>
            <a:spLocks noChangeArrowheads="1"/>
          </p:cNvSpPr>
          <p:nvPr/>
        </p:nvSpPr>
        <p:spPr bwMode="auto">
          <a:xfrm>
            <a:off x="2895600" y="3886200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05" name="Text Box 40"/>
          <p:cNvSpPr txBox="1">
            <a:spLocks noChangeArrowheads="1"/>
          </p:cNvSpPr>
          <p:nvPr/>
        </p:nvSpPr>
        <p:spPr bwMode="auto">
          <a:xfrm>
            <a:off x="3581400" y="34290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1600"/>
              <a:t>-3/8</a:t>
            </a:r>
          </a:p>
        </p:txBody>
      </p:sp>
      <p:sp>
        <p:nvSpPr>
          <p:cNvPr id="136206" name="Oval 41"/>
          <p:cNvSpPr>
            <a:spLocks noChangeArrowheads="1"/>
          </p:cNvSpPr>
          <p:nvPr/>
        </p:nvSpPr>
        <p:spPr bwMode="auto">
          <a:xfrm>
            <a:off x="3810000" y="3886200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07" name="Text Box 42"/>
          <p:cNvSpPr txBox="1">
            <a:spLocks noChangeArrowheads="1"/>
          </p:cNvSpPr>
          <p:nvPr/>
        </p:nvSpPr>
        <p:spPr bwMode="auto">
          <a:xfrm>
            <a:off x="4648200" y="34290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1600"/>
              <a:t>5/9</a:t>
            </a:r>
          </a:p>
        </p:txBody>
      </p:sp>
      <p:sp>
        <p:nvSpPr>
          <p:cNvPr id="136208" name="Oval 43"/>
          <p:cNvSpPr>
            <a:spLocks noChangeArrowheads="1"/>
          </p:cNvSpPr>
          <p:nvPr/>
        </p:nvSpPr>
        <p:spPr bwMode="auto">
          <a:xfrm>
            <a:off x="4876800" y="3886200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09" name="Text Box 44"/>
          <p:cNvSpPr txBox="1">
            <a:spLocks noChangeArrowheads="1"/>
          </p:cNvSpPr>
          <p:nvPr/>
        </p:nvSpPr>
        <p:spPr bwMode="auto">
          <a:xfrm>
            <a:off x="4953000" y="41910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1600"/>
              <a:t>7/10</a:t>
            </a:r>
          </a:p>
        </p:txBody>
      </p:sp>
      <p:sp>
        <p:nvSpPr>
          <p:cNvPr id="136210" name="Oval 45"/>
          <p:cNvSpPr>
            <a:spLocks noChangeArrowheads="1"/>
          </p:cNvSpPr>
          <p:nvPr/>
        </p:nvSpPr>
        <p:spPr bwMode="auto">
          <a:xfrm>
            <a:off x="5105400" y="3962400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11" name="Text Box 46"/>
          <p:cNvSpPr txBox="1">
            <a:spLocks noChangeArrowheads="1"/>
          </p:cNvSpPr>
          <p:nvPr/>
        </p:nvSpPr>
        <p:spPr bwMode="auto">
          <a:xfrm>
            <a:off x="6781800" y="34290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1600"/>
              <a:t>8/3</a:t>
            </a:r>
          </a:p>
        </p:txBody>
      </p:sp>
      <p:sp>
        <p:nvSpPr>
          <p:cNvPr id="136212" name="Oval 47"/>
          <p:cNvSpPr>
            <a:spLocks noChangeArrowheads="1"/>
          </p:cNvSpPr>
          <p:nvPr/>
        </p:nvSpPr>
        <p:spPr bwMode="auto">
          <a:xfrm>
            <a:off x="7010400" y="3886200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13" name="Text Box 48"/>
          <p:cNvSpPr txBox="1">
            <a:spLocks noChangeArrowheads="1"/>
          </p:cNvSpPr>
          <p:nvPr/>
        </p:nvSpPr>
        <p:spPr bwMode="auto">
          <a:xfrm>
            <a:off x="304800" y="4495800"/>
            <a:ext cx="6248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Steps: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CA" sz="2000"/>
              <a:t> First decide which whole numbers you need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CA" sz="2000"/>
              <a:t> Some are positive and some are negative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CA" sz="2000"/>
              <a:t> None is bigger than +3 or less the -3</a:t>
            </a:r>
          </a:p>
        </p:txBody>
      </p:sp>
    </p:spTree>
    <p:extLst>
      <p:ext uri="{BB962C8B-B14F-4D97-AF65-F5344CB8AC3E}">
        <p14:creationId xmlns:p14="http://schemas.microsoft.com/office/powerpoint/2010/main" val="985547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824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8243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38244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8245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38246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200" b="1" i="1">
                <a:solidFill>
                  <a:srgbClr val="000000"/>
                </a:solidFill>
              </a:rPr>
              <a:t>Ordering {Q}</a:t>
            </a:r>
            <a:endParaRPr lang="en-US" sz="4400" b="1" i="1">
              <a:solidFill>
                <a:srgbClr val="000000"/>
              </a:solidFill>
            </a:endParaRPr>
          </a:p>
        </p:txBody>
      </p:sp>
      <p:sp>
        <p:nvSpPr>
          <p:cNvPr id="138247" name="Text Box 8"/>
          <p:cNvSpPr txBox="1">
            <a:spLocks noChangeArrowheads="1"/>
          </p:cNvSpPr>
          <p:nvPr/>
        </p:nvSpPr>
        <p:spPr bwMode="auto">
          <a:xfrm>
            <a:off x="304800" y="1219200"/>
            <a:ext cx="86868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i="1"/>
              <a:t>Example using fractions and decimals.</a:t>
            </a:r>
          </a:p>
          <a:p>
            <a:pPr>
              <a:spcBef>
                <a:spcPct val="50000"/>
              </a:spcBef>
            </a:pPr>
            <a:r>
              <a:rPr lang="en-CA" i="1"/>
              <a:t>a) 1.13, -</a:t>
            </a:r>
            <a:r>
              <a:rPr lang="en-CA" sz="1800" i="1"/>
              <a:t>10/3</a:t>
            </a:r>
            <a:r>
              <a:rPr lang="en-CA" i="1"/>
              <a:t>, -3.4, -2.7, </a:t>
            </a:r>
            <a:r>
              <a:rPr lang="en-CA" sz="1800" i="1"/>
              <a:t>3/7</a:t>
            </a:r>
            <a:r>
              <a:rPr lang="en-CA" i="1"/>
              <a:t>, -2</a:t>
            </a:r>
            <a:r>
              <a:rPr lang="en-CA" sz="1800" i="1"/>
              <a:t>2/5</a:t>
            </a:r>
            <a:endParaRPr lang="en-CA" sz="900" i="1"/>
          </a:p>
        </p:txBody>
      </p:sp>
      <p:pic>
        <p:nvPicPr>
          <p:cNvPr id="138248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14600"/>
            <a:ext cx="7315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8249" name="Text Box 22"/>
          <p:cNvSpPr txBox="1">
            <a:spLocks noChangeArrowheads="1"/>
          </p:cNvSpPr>
          <p:nvPr/>
        </p:nvSpPr>
        <p:spPr bwMode="auto">
          <a:xfrm>
            <a:off x="381000" y="3352800"/>
            <a:ext cx="6248400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Steps: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CA"/>
              <a:t> May be easiest to convert all to decimals before starting. Unless some are common sense.</a:t>
            </a:r>
          </a:p>
          <a:p>
            <a:pPr>
              <a:spcBef>
                <a:spcPct val="50000"/>
              </a:spcBef>
            </a:pPr>
            <a:endParaRPr lang="en-CA"/>
          </a:p>
          <a:p>
            <a:pPr>
              <a:spcBef>
                <a:spcPct val="50000"/>
              </a:spcBef>
            </a:pPr>
            <a:r>
              <a:rPr lang="en-CA"/>
              <a:t>Solution - -3.4, -</a:t>
            </a:r>
            <a:r>
              <a:rPr lang="en-CA" sz="1800"/>
              <a:t>10/3</a:t>
            </a:r>
            <a:r>
              <a:rPr lang="en-CA"/>
              <a:t>, -2</a:t>
            </a:r>
            <a:r>
              <a:rPr lang="en-CA" sz="1800"/>
              <a:t>2/5</a:t>
            </a:r>
            <a:r>
              <a:rPr lang="en-CA"/>
              <a:t>, </a:t>
            </a:r>
            <a:r>
              <a:rPr lang="en-CA" sz="1800"/>
              <a:t>3/7</a:t>
            </a:r>
            <a:r>
              <a:rPr lang="en-CA"/>
              <a:t>, 1.13, 2.7</a:t>
            </a:r>
          </a:p>
        </p:txBody>
      </p:sp>
      <p:sp>
        <p:nvSpPr>
          <p:cNvPr id="138250" name="Line 23"/>
          <p:cNvSpPr>
            <a:spLocks noChangeShapeType="1"/>
          </p:cNvSpPr>
          <p:nvPr/>
        </p:nvSpPr>
        <p:spPr bwMode="auto">
          <a:xfrm>
            <a:off x="3048000" y="1828800"/>
            <a:ext cx="152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51" name="Line 27"/>
          <p:cNvSpPr>
            <a:spLocks noChangeShapeType="1"/>
          </p:cNvSpPr>
          <p:nvPr/>
        </p:nvSpPr>
        <p:spPr bwMode="auto">
          <a:xfrm>
            <a:off x="5105400" y="5410200"/>
            <a:ext cx="152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4029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291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40292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Assessment</a:t>
            </a:r>
          </a:p>
        </p:txBody>
      </p:sp>
      <p:sp>
        <p:nvSpPr>
          <p:cNvPr id="140293" name="Text Box 6"/>
          <p:cNvSpPr txBox="1">
            <a:spLocks noChangeArrowheads="1"/>
          </p:cNvSpPr>
          <p:nvPr/>
        </p:nvSpPr>
        <p:spPr bwMode="auto">
          <a:xfrm>
            <a:off x="1219200" y="1600200"/>
            <a:ext cx="6629400" cy="444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4400"/>
              <a:t>Pages </a:t>
            </a:r>
          </a:p>
          <a:p>
            <a:pPr algn="ctr">
              <a:spcBef>
                <a:spcPct val="50000"/>
              </a:spcBef>
            </a:pPr>
            <a:r>
              <a:rPr lang="en-CA" sz="4400"/>
              <a:t>101-103</a:t>
            </a:r>
            <a:endParaRPr lang="en-CA" sz="3200"/>
          </a:p>
          <a:p>
            <a:pPr algn="ctr">
              <a:spcBef>
                <a:spcPct val="50000"/>
              </a:spcBef>
            </a:pPr>
            <a:r>
              <a:rPr lang="en-CA" sz="4400"/>
              <a:t>Numbers  </a:t>
            </a:r>
          </a:p>
          <a:p>
            <a:pPr algn="ctr">
              <a:spcBef>
                <a:spcPct val="50000"/>
              </a:spcBef>
            </a:pPr>
            <a:r>
              <a:rPr lang="en-CA" sz="4400"/>
              <a:t>5, 6, 7, 8, 10, 12ace, 14ace, 15, 21, 23a, 24c, 25ab</a:t>
            </a:r>
            <a:endParaRPr lang="en-CA" sz="2000">
              <a:solidFill>
                <a:srgbClr val="FF0000"/>
              </a:solidFill>
            </a:endParaRPr>
          </a:p>
        </p:txBody>
      </p:sp>
      <p:sp>
        <p:nvSpPr>
          <p:cNvPr id="140294" name="AutoShape 7"/>
          <p:cNvSpPr>
            <a:spLocks noChangeArrowheads="1"/>
          </p:cNvSpPr>
          <p:nvPr/>
        </p:nvSpPr>
        <p:spPr bwMode="auto">
          <a:xfrm>
            <a:off x="1219200" y="1524000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5" name="AutoShape 8"/>
          <p:cNvSpPr>
            <a:spLocks noChangeArrowheads="1"/>
          </p:cNvSpPr>
          <p:nvPr/>
        </p:nvSpPr>
        <p:spPr bwMode="auto">
          <a:xfrm>
            <a:off x="1219200" y="3581400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6" name="Rectangle 12"/>
          <p:cNvSpPr>
            <a:spLocks noChangeArrowheads="1"/>
          </p:cNvSpPr>
          <p:nvPr/>
        </p:nvSpPr>
        <p:spPr bwMode="auto">
          <a:xfrm>
            <a:off x="2189163" y="6172200"/>
            <a:ext cx="4287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CA" sz="3200" b="1">
                <a:solidFill>
                  <a:srgbClr val="FF3300"/>
                </a:solidFill>
                <a:latin typeface="Arial" charset="0"/>
                <a:cs typeface="Arial" charset="0"/>
              </a:rPr>
              <a:t>Assessment : FA2-10</a:t>
            </a:r>
          </a:p>
        </p:txBody>
      </p:sp>
    </p:spTree>
    <p:extLst>
      <p:ext uri="{BB962C8B-B14F-4D97-AF65-F5344CB8AC3E}">
        <p14:creationId xmlns:p14="http://schemas.microsoft.com/office/powerpoint/2010/main" val="1311198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026"/>
          <p:cNvSpPr txBox="1">
            <a:spLocks noChangeArrowheads="1"/>
          </p:cNvSpPr>
          <p:nvPr/>
        </p:nvSpPr>
        <p:spPr bwMode="auto">
          <a:xfrm>
            <a:off x="0" y="1616075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Numbers that can not be written as a quotient of two integers are called </a:t>
            </a:r>
            <a:r>
              <a:rPr lang="en-US" b="1" i="1" dirty="0">
                <a:solidFill>
                  <a:srgbClr val="000000"/>
                </a:solidFill>
              </a:rPr>
              <a:t>irrational numbers.</a:t>
            </a:r>
            <a:r>
              <a:rPr lang="en-US" dirty="0">
                <a:solidFill>
                  <a:srgbClr val="000000"/>
                </a:solidFill>
              </a:rPr>
              <a:t>   These numbers are non-repeating </a:t>
            </a:r>
            <a:r>
              <a:rPr lang="en-US" dirty="0" smtClean="0">
                <a:solidFill>
                  <a:srgbClr val="000000"/>
                </a:solidFill>
              </a:rPr>
              <a:t>(never </a:t>
            </a:r>
            <a:r>
              <a:rPr lang="en-US" dirty="0">
                <a:solidFill>
                  <a:srgbClr val="000000"/>
                </a:solidFill>
              </a:rPr>
              <a:t>repeat a pattern), non-terminating </a:t>
            </a:r>
            <a:r>
              <a:rPr lang="en-US" dirty="0" smtClean="0">
                <a:solidFill>
                  <a:srgbClr val="000000"/>
                </a:solidFill>
              </a:rPr>
              <a:t>(never </a:t>
            </a:r>
            <a:r>
              <a:rPr lang="en-US" dirty="0">
                <a:solidFill>
                  <a:srgbClr val="000000"/>
                </a:solidFill>
              </a:rPr>
              <a:t>ending) decimals.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Example :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1) the square root of 2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2) pi ( 3.14…)</a:t>
            </a:r>
          </a:p>
        </p:txBody>
      </p:sp>
      <p:sp>
        <p:nvSpPr>
          <p:cNvPr id="74754" name="Text Box 1027"/>
          <p:cNvSpPr txBox="1">
            <a:spLocks noChangeArrowheads="1"/>
          </p:cNvSpPr>
          <p:nvPr/>
        </p:nvSpPr>
        <p:spPr bwMode="auto">
          <a:xfrm>
            <a:off x="0" y="4892675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PLEASE NOTE: any number with the denominator of 0 is considered neither </a:t>
            </a:r>
            <a:r>
              <a:rPr lang="en-US" b="1">
                <a:solidFill>
                  <a:srgbClr val="000000"/>
                </a:solidFill>
              </a:rPr>
              <a:t>Rational or Irrational Numbers</a:t>
            </a:r>
            <a:r>
              <a:rPr lang="en-US">
                <a:solidFill>
                  <a:srgbClr val="000000"/>
                </a:solidFill>
              </a:rPr>
              <a:t> and called </a:t>
            </a:r>
            <a:r>
              <a:rPr lang="en-US" b="1" i="1">
                <a:solidFill>
                  <a:srgbClr val="000000"/>
                </a:solidFill>
              </a:rPr>
              <a:t>undefined.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74755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6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74757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8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74759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>
                <a:solidFill>
                  <a:srgbClr val="000000"/>
                </a:solidFill>
              </a:rPr>
              <a:t>Irrational Numbers</a:t>
            </a:r>
            <a:endParaRPr lang="en-US" sz="4800" b="1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491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5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6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74757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8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74759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5715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 dirty="0" smtClean="0">
                <a:solidFill>
                  <a:srgbClr val="000000"/>
                </a:solidFill>
              </a:rPr>
              <a:t>Rational or Irrational?</a:t>
            </a:r>
            <a:endParaRPr lang="en-US" sz="4800" b="1" i="1" dirty="0">
              <a:solidFill>
                <a:srgbClr val="00000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28600" y="1790813"/>
            <a:ext cx="3760987" cy="3597906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57703" y="1780412"/>
            <a:ext cx="3760987" cy="3597906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78865" y="1513814"/>
            <a:ext cx="1514094" cy="55399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000" b="1" dirty="0" smtClean="0"/>
              <a:t>Rational</a:t>
            </a:r>
            <a:endParaRPr 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99351" y="1513814"/>
            <a:ext cx="1673580" cy="55399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000" b="1" dirty="0" smtClean="0"/>
              <a:t>Irrational</a:t>
            </a:r>
            <a:endParaRPr 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0752" y="5600361"/>
            <a:ext cx="12856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15</a:t>
            </a:r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390752" y="6235285"/>
            <a:ext cx="76625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2√3</a:t>
            </a:r>
            <a:endParaRPr lang="en-US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3559742" y="6299366"/>
            <a:ext cx="10804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√2</a:t>
            </a:r>
            <a:endParaRPr lang="en-US" sz="3000" dirty="0"/>
          </a:p>
        </p:txBody>
      </p:sp>
      <p:sp>
        <p:nvSpPr>
          <p:cNvPr id="8" name="TextBox 7"/>
          <p:cNvSpPr txBox="1"/>
          <p:nvPr/>
        </p:nvSpPr>
        <p:spPr>
          <a:xfrm>
            <a:off x="1547388" y="6235285"/>
            <a:ext cx="2442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2.3333…</a:t>
            </a:r>
            <a:endParaRPr lang="en-US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1474741" y="5600361"/>
            <a:ext cx="7232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5/2</a:t>
            </a:r>
            <a:endParaRPr lang="en-US" sz="3000" dirty="0"/>
          </a:p>
        </p:txBody>
      </p:sp>
      <p:sp>
        <p:nvSpPr>
          <p:cNvPr id="11" name="TextBox 10"/>
          <p:cNvSpPr txBox="1"/>
          <p:nvPr/>
        </p:nvSpPr>
        <p:spPr>
          <a:xfrm>
            <a:off x="4963015" y="5567090"/>
            <a:ext cx="6379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1½</a:t>
            </a:r>
            <a:endParaRPr lang="en-US" sz="3000" dirty="0"/>
          </a:p>
        </p:txBody>
      </p:sp>
      <p:sp>
        <p:nvSpPr>
          <p:cNvPr id="12" name="TextBox 11"/>
          <p:cNvSpPr txBox="1"/>
          <p:nvPr/>
        </p:nvSpPr>
        <p:spPr>
          <a:xfrm>
            <a:off x="6238320" y="5567327"/>
            <a:ext cx="269230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7.2542542542…</a:t>
            </a:r>
            <a:endParaRPr lang="en-US" sz="3000" dirty="0"/>
          </a:p>
        </p:txBody>
      </p:sp>
      <p:sp>
        <p:nvSpPr>
          <p:cNvPr id="13" name="TextBox 12"/>
          <p:cNvSpPr txBox="1"/>
          <p:nvPr/>
        </p:nvSpPr>
        <p:spPr>
          <a:xfrm>
            <a:off x="3492148" y="5567564"/>
            <a:ext cx="49743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-4</a:t>
            </a:r>
            <a:endParaRPr lang="en-US" sz="3000" dirty="0"/>
          </a:p>
        </p:txBody>
      </p:sp>
      <p:sp>
        <p:nvSpPr>
          <p:cNvPr id="14" name="TextBox 13"/>
          <p:cNvSpPr txBox="1"/>
          <p:nvPr/>
        </p:nvSpPr>
        <p:spPr>
          <a:xfrm>
            <a:off x="5020325" y="6235285"/>
            <a:ext cx="5096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2</a:t>
            </a:r>
            <a:r>
              <a:rPr lang="en-US" sz="3000" baseline="30000" dirty="0" smtClean="0"/>
              <a:t>3</a:t>
            </a:r>
            <a:endParaRPr lang="en-US" sz="3000" dirty="0"/>
          </a:p>
        </p:txBody>
      </p:sp>
      <p:sp>
        <p:nvSpPr>
          <p:cNvPr id="15" name="TextBox 14"/>
          <p:cNvSpPr txBox="1"/>
          <p:nvPr/>
        </p:nvSpPr>
        <p:spPr>
          <a:xfrm>
            <a:off x="6238320" y="6235285"/>
            <a:ext cx="22296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- 4.3458924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79404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5"/>
          <p:cNvSpPr txBox="1">
            <a:spLocks noChangeArrowheads="1"/>
          </p:cNvSpPr>
          <p:nvPr/>
        </p:nvSpPr>
        <p:spPr bwMode="auto">
          <a:xfrm>
            <a:off x="762000" y="1196975"/>
            <a:ext cx="83820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u="sng" dirty="0"/>
              <a:t>Like Fractions</a:t>
            </a:r>
            <a:r>
              <a:rPr lang="en-US" dirty="0"/>
              <a:t> are those having the </a:t>
            </a:r>
            <a:r>
              <a:rPr lang="en-US" b="1" dirty="0"/>
              <a:t>same denominator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Examples: 2/5 and 4/5. To add like fractions, add the numerators and use the sum as the numerator of a new fraction having the same denominator. For example: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u="sng" dirty="0" smtClean="0"/>
              <a:t>2</a:t>
            </a:r>
            <a:r>
              <a:rPr lang="en-US" dirty="0" smtClean="0"/>
              <a:t> + </a:t>
            </a:r>
            <a:r>
              <a:rPr lang="en-US" u="sng" dirty="0" smtClean="0"/>
              <a:t>2</a:t>
            </a:r>
            <a:r>
              <a:rPr lang="en-US" dirty="0" smtClean="0"/>
              <a:t> = </a:t>
            </a:r>
            <a:r>
              <a:rPr lang="en-US" u="sng" dirty="0" smtClean="0"/>
              <a:t>2+2</a:t>
            </a:r>
            <a:r>
              <a:rPr lang="en-US" dirty="0" smtClean="0"/>
              <a:t> = </a:t>
            </a:r>
            <a:r>
              <a:rPr lang="en-US" u="sng" dirty="0" smtClean="0"/>
              <a:t>4</a:t>
            </a:r>
            <a:r>
              <a:rPr lang="en-US" dirty="0" smtClean="0"/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/>
              <a:t>5   </a:t>
            </a:r>
            <a:r>
              <a:rPr lang="en-US" dirty="0"/>
              <a:t>5	 5       5</a:t>
            </a:r>
          </a:p>
          <a:p>
            <a:pPr>
              <a:spcBef>
                <a:spcPct val="50000"/>
              </a:spcBef>
            </a:pPr>
            <a:r>
              <a:rPr lang="en-US" dirty="0"/>
              <a:t>If the numerator and denominator in the result can </a:t>
            </a:r>
            <a:r>
              <a:rPr lang="en-US" b="1" u="sng" dirty="0"/>
              <a:t>both</a:t>
            </a:r>
            <a:r>
              <a:rPr lang="en-US" dirty="0"/>
              <a:t> be divided by some number greater than 1, the fraction can be </a:t>
            </a:r>
            <a:r>
              <a:rPr lang="en-US" b="1" u="sng" dirty="0"/>
              <a:t>reduced</a:t>
            </a:r>
            <a:r>
              <a:rPr lang="en-US" dirty="0"/>
              <a:t> by doing this division until both its terms are unable to be divided by a common number </a:t>
            </a:r>
          </a:p>
          <a:p>
            <a:pPr>
              <a:spcBef>
                <a:spcPct val="50000"/>
              </a:spcBef>
            </a:pPr>
            <a:r>
              <a:rPr lang="en-US" u="sng" dirty="0"/>
              <a:t>1</a:t>
            </a:r>
            <a:r>
              <a:rPr lang="en-US" dirty="0"/>
              <a:t>  +  </a:t>
            </a:r>
            <a:r>
              <a:rPr lang="en-US" u="sng" dirty="0"/>
              <a:t>3</a:t>
            </a:r>
            <a:r>
              <a:rPr lang="en-US" dirty="0"/>
              <a:t> = </a:t>
            </a:r>
            <a:r>
              <a:rPr lang="en-US" u="sng" dirty="0"/>
              <a:t>1 + 3</a:t>
            </a:r>
            <a:r>
              <a:rPr lang="en-US" dirty="0"/>
              <a:t> = </a:t>
            </a:r>
            <a:r>
              <a:rPr lang="en-US" u="sng" dirty="0"/>
              <a:t>4</a:t>
            </a:r>
            <a:r>
              <a:rPr lang="en-US" dirty="0"/>
              <a:t> . But </a:t>
            </a:r>
            <a:r>
              <a:rPr lang="en-US" u="sng" dirty="0"/>
              <a:t>4</a:t>
            </a:r>
            <a:r>
              <a:rPr lang="en-US" dirty="0"/>
              <a:t> = </a:t>
            </a:r>
            <a:r>
              <a:rPr lang="en-US" u="sng" dirty="0"/>
              <a:t>4 ÷ 2</a:t>
            </a:r>
            <a:r>
              <a:rPr lang="en-US" dirty="0"/>
              <a:t> = </a:t>
            </a:r>
            <a:r>
              <a:rPr lang="en-US" u="sng" dirty="0"/>
              <a:t>2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10    10     10      10       10   10÷2    5</a:t>
            </a:r>
          </a:p>
        </p:txBody>
      </p:sp>
      <p:pic>
        <p:nvPicPr>
          <p:cNvPr id="7680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3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76804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5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76806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>
                <a:solidFill>
                  <a:srgbClr val="000000"/>
                </a:solidFill>
              </a:rPr>
              <a:t>Addition of Fractions</a:t>
            </a:r>
            <a:endParaRPr lang="en-US" sz="4800" b="1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37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5"/>
          <p:cNvSpPr txBox="1">
            <a:spLocks noChangeArrowheads="1"/>
          </p:cNvSpPr>
          <p:nvPr/>
        </p:nvSpPr>
        <p:spPr bwMode="auto">
          <a:xfrm>
            <a:off x="762000" y="1196975"/>
            <a:ext cx="8382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u="sng" dirty="0" smtClean="0"/>
              <a:t>Examples: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pic>
        <p:nvPicPr>
          <p:cNvPr id="7680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3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76804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5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76806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>
                <a:solidFill>
                  <a:srgbClr val="000000"/>
                </a:solidFill>
              </a:rPr>
              <a:t>Addition of Fractions</a:t>
            </a:r>
            <a:endParaRPr lang="en-US" sz="4800" b="1" i="1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246" y="1858695"/>
            <a:ext cx="85741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1</a:t>
            </a:r>
            <a:r>
              <a:rPr lang="en-US" sz="4000" dirty="0" smtClean="0"/>
              <a:t> + </a:t>
            </a:r>
            <a:r>
              <a:rPr lang="en-US" sz="4000" u="sng" dirty="0" smtClean="0"/>
              <a:t>2</a:t>
            </a:r>
            <a:r>
              <a:rPr lang="en-US" sz="4000" dirty="0" smtClean="0"/>
              <a:t>									</a:t>
            </a:r>
            <a:r>
              <a:rPr lang="en-US" sz="4000" u="sng" dirty="0" smtClean="0"/>
              <a:t>3</a:t>
            </a:r>
            <a:r>
              <a:rPr lang="en-US" sz="4000" dirty="0" smtClean="0"/>
              <a:t> + </a:t>
            </a:r>
            <a:r>
              <a:rPr lang="en-US" sz="4000" u="sng" dirty="0" smtClean="0"/>
              <a:t>11</a:t>
            </a:r>
          </a:p>
          <a:p>
            <a:r>
              <a:rPr lang="en-US" sz="4000" dirty="0" smtClean="0"/>
              <a:t>4    4 									7		7</a:t>
            </a:r>
            <a:endParaRPr lang="en-US" sz="4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777268" y="2212638"/>
            <a:ext cx="0" cy="44784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145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2471</Words>
  <Application>Microsoft Macintosh PowerPoint</Application>
  <PresentationFormat>On-screen Show (4:3)</PresentationFormat>
  <Paragraphs>532</Paragraphs>
  <Slides>56</Slides>
  <Notes>56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Foothills School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Learning Technologies</dc:creator>
  <cp:lastModifiedBy>Learning Technologies</cp:lastModifiedBy>
  <cp:revision>21</cp:revision>
  <dcterms:created xsi:type="dcterms:W3CDTF">2016-06-29T17:01:24Z</dcterms:created>
  <dcterms:modified xsi:type="dcterms:W3CDTF">2016-08-29T02:19:54Z</dcterms:modified>
</cp:coreProperties>
</file>