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8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566FD-D9ED-8240-A59F-3B4DB78DAFD6}" type="datetimeFigureOut">
              <a:rPr lang="en-US" smtClean="0"/>
              <a:t>2016-08-28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0A2C8-E3DA-024E-9608-0D6EBCD13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36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5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96A01E74-39B6-9942-AA24-E10B5DB36AC7}" type="slidenum">
              <a:rPr lang="en-US" sz="1100"/>
              <a:pPr algn="r"/>
              <a:t>1</a:t>
            </a:fld>
            <a:endParaRPr lang="en-US" sz="1100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7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E13147E2-450D-0840-8361-467B2A88549E}" type="slidenum">
              <a:rPr lang="en-US" sz="1100"/>
              <a:pPr algn="r"/>
              <a:t>10</a:t>
            </a:fld>
            <a:endParaRPr lang="en-US" sz="1100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3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4CE70068-3851-804D-B808-B7444C7564ED}" type="slidenum">
              <a:rPr lang="en-US" sz="1100"/>
              <a:pPr algn="r"/>
              <a:t>12</a:t>
            </a:fld>
            <a:endParaRPr lang="en-US" sz="1100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1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B3137A43-9E21-594E-9DB9-E36C47327935}" type="slidenum">
              <a:rPr lang="en-US" sz="1100"/>
              <a:pPr algn="r"/>
              <a:t>13</a:t>
            </a:fld>
            <a:endParaRPr lang="en-US" sz="1100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29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60145710-7864-FD4F-BFB4-EDCA18F0272A}" type="slidenum">
              <a:rPr lang="en-US" sz="1100"/>
              <a:pPr algn="r"/>
              <a:t>14</a:t>
            </a:fld>
            <a:endParaRPr lang="en-US" sz="1100"/>
          </a:p>
        </p:txBody>
      </p:sp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5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EC6077EE-956B-0745-A23A-5436CB0D04FD}" type="slidenum">
              <a:rPr lang="en-US" sz="1100"/>
              <a:pPr algn="r"/>
              <a:t>16</a:t>
            </a:fld>
            <a:endParaRPr lang="en-US" sz="1100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3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C7BE899A-99A3-1846-83FA-0F12C1E61A15}" type="slidenum">
              <a:rPr lang="en-US" sz="1100"/>
              <a:pPr algn="r"/>
              <a:t>17</a:t>
            </a:fld>
            <a:endParaRPr lang="en-US" sz="1100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1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7D0BCE9F-59EE-5C42-819D-268125E3E30D}" type="slidenum">
              <a:rPr lang="en-US" sz="1100"/>
              <a:pPr algn="r"/>
              <a:t>18</a:t>
            </a:fld>
            <a:endParaRPr lang="en-US" sz="1100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1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7D0BCE9F-59EE-5C42-819D-268125E3E30D}" type="slidenum">
              <a:rPr lang="en-US" sz="1100"/>
              <a:pPr algn="r"/>
              <a:t>19</a:t>
            </a:fld>
            <a:endParaRPr lang="en-US" sz="1100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3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73970D6D-4029-BC4A-8769-150427D7C4D7}" type="slidenum">
              <a:rPr lang="en-US" sz="1100"/>
              <a:pPr algn="r"/>
              <a:t>2</a:t>
            </a:fld>
            <a:endParaRPr lang="en-US" sz="1100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7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C0200414-E7AE-D644-8F23-972264E06279}" type="slidenum">
              <a:rPr lang="en-US" sz="1100"/>
              <a:pPr algn="r"/>
              <a:t>21</a:t>
            </a:fld>
            <a:endParaRPr lang="en-US" sz="1100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5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E700FCE6-A521-D848-A985-98CD16CC576B}" type="slidenum">
              <a:rPr lang="en-US" sz="1100"/>
              <a:pPr algn="r"/>
              <a:t>22</a:t>
            </a:fld>
            <a:endParaRPr lang="en-US" sz="1100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3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26FD1E3B-5568-1444-9F16-AE058C1F4650}" type="slidenum">
              <a:rPr lang="en-US" sz="1100"/>
              <a:pPr algn="r"/>
              <a:t>23</a:t>
            </a:fld>
            <a:endParaRPr lang="en-US" sz="1100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1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E1F7430F-14FA-B045-8CF6-C629668D83F9}" type="slidenum">
              <a:rPr lang="en-US" sz="1100"/>
              <a:pPr algn="r"/>
              <a:t>24</a:t>
            </a:fld>
            <a:endParaRPr lang="en-US" sz="1100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021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7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D47BC947-72F0-A144-9615-1B451DD86D88}" type="slidenum">
              <a:rPr lang="en-US" sz="1100"/>
              <a:pPr algn="r"/>
              <a:t>26</a:t>
            </a:fld>
            <a:endParaRPr lang="en-US" sz="1100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5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53DAF02A-A61F-244E-85E0-6FCF2AF1D5B6}" type="slidenum">
              <a:rPr lang="en-US" sz="1100"/>
              <a:pPr algn="r"/>
              <a:t>27</a:t>
            </a:fld>
            <a:endParaRPr lang="en-US" sz="1100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1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B47F7F7E-3DBC-AB49-9811-BBB2D15A8ACF}" type="slidenum">
              <a:rPr lang="en-US" sz="1100"/>
              <a:pPr algn="r"/>
              <a:t>3</a:t>
            </a:fld>
            <a:endParaRPr lang="en-US" sz="1100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49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36254BFF-9BEF-DE48-878C-B578A6683FCA}" type="slidenum">
              <a:rPr lang="en-US" sz="1100"/>
              <a:pPr algn="r"/>
              <a:t>4</a:t>
            </a:fld>
            <a:endParaRPr lang="en-US" sz="1100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7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0A56E665-5790-A64C-8E14-9416E97E6514}" type="slidenum">
              <a:rPr lang="en-US" sz="1100"/>
              <a:pPr algn="r"/>
              <a:t>5</a:t>
            </a:fld>
            <a:endParaRPr lang="en-US" sz="1100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5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F4D33C1D-A402-BD44-8B7F-C1E5B4BBEB58}" type="slidenum">
              <a:rPr lang="en-US" sz="1100"/>
              <a:pPr algn="r"/>
              <a:t>6</a:t>
            </a:fld>
            <a:endParaRPr lang="en-US" sz="1100"/>
          </a:p>
        </p:txBody>
      </p:sp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1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37DC55D5-B037-7842-8D63-B027902C7837}" type="slidenum">
              <a:rPr lang="en-US" sz="1100"/>
              <a:pPr algn="r"/>
              <a:t>8</a:t>
            </a:fld>
            <a:endParaRPr lang="en-US" sz="1100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89" name="Rectangle 7"/>
          <p:cNvSpPr txBox="1">
            <a:spLocks noGrp="1" noChangeArrowheads="1"/>
          </p:cNvSpPr>
          <p:nvPr/>
        </p:nvSpPr>
        <p:spPr bwMode="auto">
          <a:xfrm>
            <a:off x="3857626" y="8708647"/>
            <a:ext cx="3000375" cy="4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6982" tIns="43492" rIns="86982" bIns="43492" anchor="b"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166C643D-B4A3-D14A-988F-3527DFF80955}" type="slidenum">
              <a:rPr lang="en-US" sz="1100"/>
              <a:pPr algn="r"/>
              <a:t>9</a:t>
            </a:fld>
            <a:endParaRPr lang="en-US" sz="1100"/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623F-00D0-164D-8116-E262ACC60033}" type="datetimeFigureOut">
              <a:rPr lang="en-US" smtClean="0"/>
              <a:t>2016-08-28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A12A-14DD-F34B-B4CD-D9E227A5B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82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623F-00D0-164D-8116-E262ACC60033}" type="datetimeFigureOut">
              <a:rPr lang="en-US" smtClean="0"/>
              <a:t>2016-08-28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A12A-14DD-F34B-B4CD-D9E227A5B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8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623F-00D0-164D-8116-E262ACC60033}" type="datetimeFigureOut">
              <a:rPr lang="en-US" smtClean="0"/>
              <a:t>2016-08-28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A12A-14DD-F34B-B4CD-D9E227A5B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38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623F-00D0-164D-8116-E262ACC60033}" type="datetimeFigureOut">
              <a:rPr lang="en-US" smtClean="0"/>
              <a:t>2016-08-28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A12A-14DD-F34B-B4CD-D9E227A5B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61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623F-00D0-164D-8116-E262ACC60033}" type="datetimeFigureOut">
              <a:rPr lang="en-US" smtClean="0"/>
              <a:t>2016-08-28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A12A-14DD-F34B-B4CD-D9E227A5B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8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623F-00D0-164D-8116-E262ACC60033}" type="datetimeFigureOut">
              <a:rPr lang="en-US" smtClean="0"/>
              <a:t>2016-08-28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A12A-14DD-F34B-B4CD-D9E227A5B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623F-00D0-164D-8116-E262ACC60033}" type="datetimeFigureOut">
              <a:rPr lang="en-US" smtClean="0"/>
              <a:t>2016-08-28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A12A-14DD-F34B-B4CD-D9E227A5B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5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623F-00D0-164D-8116-E262ACC60033}" type="datetimeFigureOut">
              <a:rPr lang="en-US" smtClean="0"/>
              <a:t>2016-08-28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A12A-14DD-F34B-B4CD-D9E227A5B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42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623F-00D0-164D-8116-E262ACC60033}" type="datetimeFigureOut">
              <a:rPr lang="en-US" smtClean="0"/>
              <a:t>2016-08-28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A12A-14DD-F34B-B4CD-D9E227A5B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30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623F-00D0-164D-8116-E262ACC60033}" type="datetimeFigureOut">
              <a:rPr lang="en-US" smtClean="0"/>
              <a:t>2016-08-28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A12A-14DD-F34B-B4CD-D9E227A5B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2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623F-00D0-164D-8116-E262ACC60033}" type="datetimeFigureOut">
              <a:rPr lang="en-US" smtClean="0"/>
              <a:t>2016-08-28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A12A-14DD-F34B-B4CD-D9E227A5B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49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E623F-00D0-164D-8116-E262ACC60033}" type="datetimeFigureOut">
              <a:rPr lang="en-US" smtClean="0"/>
              <a:t>2016-08-28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5A12A-14DD-F34B-B4CD-D9E227A5B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82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www.youtube.com/watch?v=oan7Xx4WrIs&amp;context=C43eeac9ADvjVQa1PpcFMt5kUl3H39ix3u0OlxE99GYWwIIwoxfT0=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www.youtube.com/watch?v=0MmbXoyXZ7Q&amp;context=C4ad9fcdADvjVQa1PpcFMt5kUl3H39i1MPyQCj1fb8M3Ge6D3ucWg=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www.youtube.com/watch?v=YeNLQweu-JM&amp;context=C444f210ADvjVQa1PpcFMt5kUl3H39izyD0yezeUiln5lbz54boIw=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www.youtube.com/watch?v=tLdHxS6xoAE&amp;context=C4e2fd7aADvjVQa1PpcFMt5kUl3H39ixZP7IcmdUg3_DIYBqpsTyQ=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www.youtube.com/watch?v=0MmbXoyXZ7Q&amp;context=C4ad9fcdADvjVQa1PpcFMt5kUl3H39i1MPyQCj1fb8M3Ge6D3ucWg=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www.youtube.com/watch?v=YeNLQweu-JM&amp;context=C444f210ADvjVQa1PpcFMt5kUl3H39izyD0yezeUiln5lbz54boIw=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www.youtube.com/watch?v=R4PEYnzbozQ&amp;context=C43fde3aADvjVQa1PpcFMt5kUl3H39i3EmDJcchz8DpS2sjRQoDQw=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www.youtube.com/watch?v=daRTyMUlzRY&amp;context=C4fbc951ADvjVQa1PpcFMt5kUl3H39izBVRSwXwoYTmWTvfYlvnoU=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www.youtube.com/watch?v=wR90U2AnWO4&amp;context=C4353a93ADvjVQa1PpcFMt5kUl3H39i-BnyYvDq3baURgGRR0dJeg=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www.youtube.com/watch?v=KW8iyrLdAdQ&amp;context=C46370b0ADvjVQa1PpcFMt5kUl3H39i8b2Ob0dpXc9ZESdNUCuVsc=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www.youtube.com/watch?v=C80Wv30V-YY&amp;context=C48009cbADvjVQa1PpcFMt5kUl3H39i0rgbsJ0MKYKMmKIZ5IdKEY=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www.youtube.com/watch?v=OrV0Ge9HRCY&amp;context=C48ba965ADvjVQa1PpcFMt5kUl3H39i4kHWJSpr57hpMhR4K95DOA=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www.youtube.com/watch?v=3xVRCBsK2iI&amp;context=C4eb5726ADvjVQa1PpcFMt5kUl3H39i7qFvUTEssnHNucYsUsFSLg=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1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208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2083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02084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2085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02086" name="TextBox 12"/>
          <p:cNvSpPr txBox="1">
            <a:spLocks noChangeArrowheads="1"/>
          </p:cNvSpPr>
          <p:nvPr/>
        </p:nvSpPr>
        <p:spPr bwMode="auto">
          <a:xfrm>
            <a:off x="1752600" y="3810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3200" b="1" i="1"/>
              <a:t>Identifying key concepts - Polynomials</a:t>
            </a:r>
          </a:p>
        </p:txBody>
      </p:sp>
      <p:sp>
        <p:nvSpPr>
          <p:cNvPr id="302087" name="Text Box 8"/>
          <p:cNvSpPr txBox="1">
            <a:spLocks noChangeArrowheads="1"/>
          </p:cNvSpPr>
          <p:nvPr/>
        </p:nvSpPr>
        <p:spPr bwMode="auto">
          <a:xfrm>
            <a:off x="304800" y="1295400"/>
            <a:ext cx="83058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In the previous work we have done we have looked at the terms:</a:t>
            </a:r>
          </a:p>
          <a:p>
            <a:pPr>
              <a:spcBef>
                <a:spcPct val="50000"/>
              </a:spcBef>
            </a:pPr>
            <a:r>
              <a:rPr lang="en-CA" i="1"/>
              <a:t>Variable, coefficients, like and unlike term etc</a:t>
            </a:r>
            <a:r>
              <a:rPr lang="en-CA"/>
              <a:t>… Now we will add some more concepts.</a:t>
            </a:r>
          </a:p>
        </p:txBody>
      </p:sp>
      <p:sp>
        <p:nvSpPr>
          <p:cNvPr id="302088" name="Text Box 20"/>
          <p:cNvSpPr txBox="1">
            <a:spLocks noChangeArrowheads="1"/>
          </p:cNvSpPr>
          <p:nvPr/>
        </p:nvSpPr>
        <p:spPr bwMode="auto">
          <a:xfrm>
            <a:off x="1828800" y="2819400"/>
            <a:ext cx="662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600"/>
              <a:t>4x</a:t>
            </a:r>
            <a:r>
              <a:rPr lang="en-CA" sz="3600" baseline="30000"/>
              <a:t>3</a:t>
            </a:r>
            <a:r>
              <a:rPr lang="en-CA" sz="3600"/>
              <a:t> + 2x</a:t>
            </a:r>
            <a:r>
              <a:rPr lang="en-CA" sz="3600" baseline="30000"/>
              <a:t>2</a:t>
            </a:r>
            <a:r>
              <a:rPr lang="en-CA" sz="3600"/>
              <a:t> + 3x -2</a:t>
            </a:r>
          </a:p>
        </p:txBody>
      </p:sp>
      <p:sp>
        <p:nvSpPr>
          <p:cNvPr id="302089" name="Rectangle 21"/>
          <p:cNvSpPr>
            <a:spLocks noChangeArrowheads="1"/>
          </p:cNvSpPr>
          <p:nvPr/>
        </p:nvSpPr>
        <p:spPr bwMode="auto">
          <a:xfrm>
            <a:off x="381000" y="2743200"/>
            <a:ext cx="1349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Example:</a:t>
            </a:r>
          </a:p>
        </p:txBody>
      </p:sp>
      <p:sp>
        <p:nvSpPr>
          <p:cNvPr id="302090" name="Text Box 22"/>
          <p:cNvSpPr txBox="1">
            <a:spLocks noChangeArrowheads="1"/>
          </p:cNvSpPr>
          <p:nvPr/>
        </p:nvSpPr>
        <p:spPr bwMode="auto">
          <a:xfrm>
            <a:off x="533400" y="3886200"/>
            <a:ext cx="63246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Char char="Ø"/>
            </a:pPr>
            <a:r>
              <a:rPr lang="en-CA"/>
              <a:t> There are 4 terms</a:t>
            </a:r>
          </a:p>
          <a:p>
            <a:pPr>
              <a:spcBef>
                <a:spcPct val="50000"/>
              </a:spcBef>
              <a:buFont typeface="Wingdings" charset="0"/>
              <a:buChar char="Ø"/>
            </a:pPr>
            <a:r>
              <a:rPr lang="en-CA"/>
              <a:t> The variable is x</a:t>
            </a:r>
          </a:p>
          <a:p>
            <a:pPr>
              <a:spcBef>
                <a:spcPct val="50000"/>
              </a:spcBef>
              <a:buFont typeface="Wingdings" charset="0"/>
              <a:buChar char="Ø"/>
            </a:pPr>
            <a:r>
              <a:rPr lang="en-CA"/>
              <a:t> The coefficient of x</a:t>
            </a:r>
            <a:r>
              <a:rPr lang="en-CA" baseline="30000"/>
              <a:t>3</a:t>
            </a:r>
            <a:r>
              <a:rPr lang="en-CA"/>
              <a:t>  is 4, of x</a:t>
            </a:r>
            <a:r>
              <a:rPr lang="en-CA" baseline="30000"/>
              <a:t>2</a:t>
            </a:r>
            <a:r>
              <a:rPr lang="en-CA"/>
              <a:t> is 2, of x is 3</a:t>
            </a:r>
          </a:p>
          <a:p>
            <a:pPr>
              <a:spcBef>
                <a:spcPct val="50000"/>
              </a:spcBef>
              <a:buFont typeface="Wingdings" charset="0"/>
              <a:buChar char="Ø"/>
            </a:pPr>
            <a:r>
              <a:rPr lang="en-CA"/>
              <a:t> The constant is 2</a:t>
            </a:r>
          </a:p>
        </p:txBody>
      </p:sp>
      <p:sp>
        <p:nvSpPr>
          <p:cNvPr id="302091" name="AutoShape 23"/>
          <p:cNvSpPr>
            <a:spLocks noChangeArrowheads="1"/>
          </p:cNvSpPr>
          <p:nvPr/>
        </p:nvSpPr>
        <p:spPr bwMode="auto">
          <a:xfrm>
            <a:off x="304800" y="3810000"/>
            <a:ext cx="8077200" cy="22860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092" name="Rectangle 13"/>
          <p:cNvSpPr>
            <a:spLocks noChangeArrowheads="1"/>
          </p:cNvSpPr>
          <p:nvPr/>
        </p:nvSpPr>
        <p:spPr bwMode="auto">
          <a:xfrm>
            <a:off x="6096000" y="6396038"/>
            <a:ext cx="26368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hlinkClick r:id="rId4" action="ppaction://hlinkfile"/>
              </a:rPr>
              <a:t>Polynomial 3.mp4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3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3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20514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0515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2051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0517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20518" name="TextBox 12"/>
          <p:cNvSpPr txBox="1">
            <a:spLocks noChangeArrowheads="1"/>
          </p:cNvSpPr>
          <p:nvPr/>
        </p:nvSpPr>
        <p:spPr bwMode="auto">
          <a:xfrm>
            <a:off x="1752600" y="381000"/>
            <a:ext cx="701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3600" b="1" i="1"/>
              <a:t>Like and Unlike terms</a:t>
            </a:r>
          </a:p>
        </p:txBody>
      </p:sp>
      <p:sp>
        <p:nvSpPr>
          <p:cNvPr id="320519" name="Text Box 12"/>
          <p:cNvSpPr txBox="1">
            <a:spLocks noChangeArrowheads="1"/>
          </p:cNvSpPr>
          <p:nvPr/>
        </p:nvSpPr>
        <p:spPr bwMode="auto">
          <a:xfrm>
            <a:off x="304800" y="1219200"/>
            <a:ext cx="861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3. Write a polynomial to represent the perimeter</a:t>
            </a:r>
          </a:p>
        </p:txBody>
      </p:sp>
      <p:sp>
        <p:nvSpPr>
          <p:cNvPr id="320520" name="Rectangle 13"/>
          <p:cNvSpPr>
            <a:spLocks noChangeArrowheads="1"/>
          </p:cNvSpPr>
          <p:nvPr/>
        </p:nvSpPr>
        <p:spPr bwMode="auto">
          <a:xfrm>
            <a:off x="838200" y="1905000"/>
            <a:ext cx="6096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0521" name="Rectangle 18"/>
          <p:cNvSpPr>
            <a:spLocks noChangeArrowheads="1"/>
          </p:cNvSpPr>
          <p:nvPr/>
        </p:nvSpPr>
        <p:spPr bwMode="auto">
          <a:xfrm>
            <a:off x="914400" y="3276600"/>
            <a:ext cx="838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0522" name="Text Box 35"/>
          <p:cNvSpPr txBox="1">
            <a:spLocks noChangeArrowheads="1"/>
          </p:cNvSpPr>
          <p:nvPr/>
        </p:nvSpPr>
        <p:spPr bwMode="auto">
          <a:xfrm>
            <a:off x="914400" y="1524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x</a:t>
            </a:r>
            <a:endParaRPr lang="en-CA" baseline="30000"/>
          </a:p>
        </p:txBody>
      </p:sp>
      <p:sp>
        <p:nvSpPr>
          <p:cNvPr id="320523" name="Text Box 36"/>
          <p:cNvSpPr txBox="1">
            <a:spLocks noChangeArrowheads="1"/>
          </p:cNvSpPr>
          <p:nvPr/>
        </p:nvSpPr>
        <p:spPr bwMode="auto">
          <a:xfrm>
            <a:off x="1371600" y="1905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x</a:t>
            </a:r>
            <a:endParaRPr lang="en-CA" baseline="30000"/>
          </a:p>
        </p:txBody>
      </p:sp>
      <p:sp>
        <p:nvSpPr>
          <p:cNvPr id="320524" name="Text Box 37"/>
          <p:cNvSpPr txBox="1">
            <a:spLocks noChangeArrowheads="1"/>
          </p:cNvSpPr>
          <p:nvPr/>
        </p:nvSpPr>
        <p:spPr bwMode="auto">
          <a:xfrm>
            <a:off x="381000" y="1981200"/>
            <a:ext cx="6324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a)		P =  x + x + x + x</a:t>
            </a:r>
          </a:p>
          <a:p>
            <a:pPr>
              <a:spcBef>
                <a:spcPct val="50000"/>
              </a:spcBef>
            </a:pPr>
            <a:endParaRPr lang="en-CA"/>
          </a:p>
        </p:txBody>
      </p:sp>
      <p:sp>
        <p:nvSpPr>
          <p:cNvPr id="320525" name="Text Box 38"/>
          <p:cNvSpPr txBox="1">
            <a:spLocks noChangeArrowheads="1"/>
          </p:cNvSpPr>
          <p:nvPr/>
        </p:nvSpPr>
        <p:spPr bwMode="auto">
          <a:xfrm>
            <a:off x="2209800" y="23622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P = 4x</a:t>
            </a:r>
          </a:p>
        </p:txBody>
      </p:sp>
      <p:sp>
        <p:nvSpPr>
          <p:cNvPr id="320526" name="Text Box 39"/>
          <p:cNvSpPr txBox="1">
            <a:spLocks noChangeArrowheads="1"/>
          </p:cNvSpPr>
          <p:nvPr/>
        </p:nvSpPr>
        <p:spPr bwMode="auto">
          <a:xfrm>
            <a:off x="381000" y="3186113"/>
            <a:ext cx="632460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b)		P =  x + 1 + x + 1</a:t>
            </a:r>
          </a:p>
          <a:p>
            <a:pPr>
              <a:spcBef>
                <a:spcPct val="50000"/>
              </a:spcBef>
            </a:pPr>
            <a:endParaRPr lang="en-CA"/>
          </a:p>
        </p:txBody>
      </p:sp>
      <p:sp>
        <p:nvSpPr>
          <p:cNvPr id="320527" name="Text Box 40"/>
          <p:cNvSpPr txBox="1">
            <a:spLocks noChangeArrowheads="1"/>
          </p:cNvSpPr>
          <p:nvPr/>
        </p:nvSpPr>
        <p:spPr bwMode="auto">
          <a:xfrm>
            <a:off x="1066800" y="28956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x</a:t>
            </a:r>
            <a:endParaRPr lang="en-CA" baseline="30000"/>
          </a:p>
        </p:txBody>
      </p:sp>
      <p:sp>
        <p:nvSpPr>
          <p:cNvPr id="320528" name="Text Box 41"/>
          <p:cNvSpPr txBox="1">
            <a:spLocks noChangeArrowheads="1"/>
          </p:cNvSpPr>
          <p:nvPr/>
        </p:nvSpPr>
        <p:spPr bwMode="auto">
          <a:xfrm>
            <a:off x="1676400" y="31242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1</a:t>
            </a:r>
            <a:endParaRPr lang="en-CA" baseline="30000"/>
          </a:p>
        </p:txBody>
      </p:sp>
      <p:sp>
        <p:nvSpPr>
          <p:cNvPr id="320529" name="Text Box 42"/>
          <p:cNvSpPr txBox="1">
            <a:spLocks noChangeArrowheads="1"/>
          </p:cNvSpPr>
          <p:nvPr/>
        </p:nvSpPr>
        <p:spPr bwMode="auto">
          <a:xfrm>
            <a:off x="2209800" y="35052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P = 2x + 2</a:t>
            </a:r>
          </a:p>
        </p:txBody>
      </p:sp>
      <p:sp>
        <p:nvSpPr>
          <p:cNvPr id="320530" name="Rectangle 43"/>
          <p:cNvSpPr>
            <a:spLocks noChangeArrowheads="1"/>
          </p:cNvSpPr>
          <p:nvPr/>
        </p:nvSpPr>
        <p:spPr bwMode="auto">
          <a:xfrm>
            <a:off x="914400" y="4495800"/>
            <a:ext cx="6096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0531" name="Rectangle 44"/>
          <p:cNvSpPr>
            <a:spLocks noChangeArrowheads="1"/>
          </p:cNvSpPr>
          <p:nvPr/>
        </p:nvSpPr>
        <p:spPr bwMode="auto">
          <a:xfrm>
            <a:off x="2133600" y="4495800"/>
            <a:ext cx="6096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0532" name="Rectangle 45"/>
          <p:cNvSpPr>
            <a:spLocks noChangeArrowheads="1"/>
          </p:cNvSpPr>
          <p:nvPr/>
        </p:nvSpPr>
        <p:spPr bwMode="auto">
          <a:xfrm>
            <a:off x="1524000" y="4495800"/>
            <a:ext cx="6096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0533" name="Rectangle 46"/>
          <p:cNvSpPr>
            <a:spLocks noChangeArrowheads="1"/>
          </p:cNvSpPr>
          <p:nvPr/>
        </p:nvSpPr>
        <p:spPr bwMode="auto">
          <a:xfrm>
            <a:off x="2743200" y="4495800"/>
            <a:ext cx="6096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0534" name="Text Box 49"/>
          <p:cNvSpPr txBox="1">
            <a:spLocks noChangeArrowheads="1"/>
          </p:cNvSpPr>
          <p:nvPr/>
        </p:nvSpPr>
        <p:spPr bwMode="auto">
          <a:xfrm>
            <a:off x="914400" y="41148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x</a:t>
            </a:r>
            <a:endParaRPr lang="en-CA" baseline="30000"/>
          </a:p>
        </p:txBody>
      </p:sp>
      <p:sp>
        <p:nvSpPr>
          <p:cNvPr id="320535" name="Text Box 50"/>
          <p:cNvSpPr txBox="1">
            <a:spLocks noChangeArrowheads="1"/>
          </p:cNvSpPr>
          <p:nvPr/>
        </p:nvSpPr>
        <p:spPr bwMode="auto">
          <a:xfrm>
            <a:off x="609600" y="4572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x</a:t>
            </a:r>
            <a:endParaRPr lang="en-CA" baseline="30000"/>
          </a:p>
        </p:txBody>
      </p:sp>
      <p:sp>
        <p:nvSpPr>
          <p:cNvPr id="320536" name="Text Box 51"/>
          <p:cNvSpPr txBox="1">
            <a:spLocks noChangeArrowheads="1"/>
          </p:cNvSpPr>
          <p:nvPr/>
        </p:nvSpPr>
        <p:spPr bwMode="auto">
          <a:xfrm>
            <a:off x="228600" y="4557713"/>
            <a:ext cx="891540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c)			         P =  x + x + x + x + x + x + x + x + x + x</a:t>
            </a:r>
          </a:p>
          <a:p>
            <a:pPr>
              <a:spcBef>
                <a:spcPct val="50000"/>
              </a:spcBef>
            </a:pPr>
            <a:endParaRPr lang="en-CA"/>
          </a:p>
        </p:txBody>
      </p:sp>
      <p:sp>
        <p:nvSpPr>
          <p:cNvPr id="320537" name="Text Box 52"/>
          <p:cNvSpPr txBox="1">
            <a:spLocks noChangeArrowheads="1"/>
          </p:cNvSpPr>
          <p:nvPr/>
        </p:nvSpPr>
        <p:spPr bwMode="auto">
          <a:xfrm>
            <a:off x="3657600" y="49530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P = 10x</a:t>
            </a:r>
          </a:p>
        </p:txBody>
      </p:sp>
      <p:sp>
        <p:nvSpPr>
          <p:cNvPr id="320538" name="Text Box 57"/>
          <p:cNvSpPr txBox="1">
            <a:spLocks noChangeArrowheads="1"/>
          </p:cNvSpPr>
          <p:nvPr/>
        </p:nvSpPr>
        <p:spPr bwMode="auto">
          <a:xfrm>
            <a:off x="1143000" y="55626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x</a:t>
            </a:r>
            <a:endParaRPr lang="en-CA" baseline="30000"/>
          </a:p>
        </p:txBody>
      </p:sp>
      <p:sp>
        <p:nvSpPr>
          <p:cNvPr id="320539" name="Text Box 58"/>
          <p:cNvSpPr txBox="1">
            <a:spLocks noChangeArrowheads="1"/>
          </p:cNvSpPr>
          <p:nvPr/>
        </p:nvSpPr>
        <p:spPr bwMode="auto">
          <a:xfrm>
            <a:off x="1752600" y="58674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1</a:t>
            </a:r>
            <a:endParaRPr lang="en-CA" baseline="30000"/>
          </a:p>
        </p:txBody>
      </p:sp>
      <p:sp>
        <p:nvSpPr>
          <p:cNvPr id="320540" name="Text Box 59"/>
          <p:cNvSpPr txBox="1">
            <a:spLocks noChangeArrowheads="1"/>
          </p:cNvSpPr>
          <p:nvPr/>
        </p:nvSpPr>
        <p:spPr bwMode="auto">
          <a:xfrm>
            <a:off x="228600" y="5791200"/>
            <a:ext cx="89154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d)			         P =  2x + 4(1)</a:t>
            </a:r>
          </a:p>
          <a:p>
            <a:pPr>
              <a:spcBef>
                <a:spcPct val="50000"/>
              </a:spcBef>
            </a:pPr>
            <a:endParaRPr lang="en-CA"/>
          </a:p>
        </p:txBody>
      </p:sp>
      <p:sp>
        <p:nvSpPr>
          <p:cNvPr id="320541" name="Text Box 60"/>
          <p:cNvSpPr txBox="1">
            <a:spLocks noChangeArrowheads="1"/>
          </p:cNvSpPr>
          <p:nvPr/>
        </p:nvSpPr>
        <p:spPr bwMode="auto">
          <a:xfrm>
            <a:off x="3657600" y="61722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P = 2x + 4</a:t>
            </a:r>
          </a:p>
        </p:txBody>
      </p:sp>
      <p:sp>
        <p:nvSpPr>
          <p:cNvPr id="320542" name="Rectangle 61"/>
          <p:cNvSpPr>
            <a:spLocks noChangeArrowheads="1"/>
          </p:cNvSpPr>
          <p:nvPr/>
        </p:nvSpPr>
        <p:spPr bwMode="auto">
          <a:xfrm>
            <a:off x="914400" y="5943600"/>
            <a:ext cx="838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0543" name="Rectangle 62"/>
          <p:cNvSpPr>
            <a:spLocks noChangeArrowheads="1"/>
          </p:cNvSpPr>
          <p:nvPr/>
        </p:nvSpPr>
        <p:spPr bwMode="auto">
          <a:xfrm>
            <a:off x="914400" y="6172200"/>
            <a:ext cx="838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29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1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2256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2563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22564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Assessment</a:t>
            </a:r>
          </a:p>
        </p:txBody>
      </p:sp>
      <p:sp>
        <p:nvSpPr>
          <p:cNvPr id="322565" name="Text Box 6"/>
          <p:cNvSpPr txBox="1">
            <a:spLocks noChangeArrowheads="1"/>
          </p:cNvSpPr>
          <p:nvPr/>
        </p:nvSpPr>
        <p:spPr bwMode="auto">
          <a:xfrm>
            <a:off x="1219200" y="2319338"/>
            <a:ext cx="6629400" cy="414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4400"/>
              <a:t>Pages </a:t>
            </a:r>
          </a:p>
          <a:p>
            <a:pPr algn="ctr">
              <a:spcBef>
                <a:spcPct val="50000"/>
              </a:spcBef>
            </a:pPr>
            <a:r>
              <a:rPr lang="en-CA" sz="4400"/>
              <a:t>222 - 223</a:t>
            </a:r>
            <a:endParaRPr lang="en-CA" sz="3200"/>
          </a:p>
          <a:p>
            <a:pPr algn="ctr">
              <a:spcBef>
                <a:spcPct val="50000"/>
              </a:spcBef>
            </a:pPr>
            <a:r>
              <a:rPr lang="en-CA" sz="4400"/>
              <a:t>Numbers  </a:t>
            </a:r>
          </a:p>
          <a:p>
            <a:pPr algn="ctr">
              <a:spcBef>
                <a:spcPct val="50000"/>
              </a:spcBef>
            </a:pPr>
            <a:endParaRPr lang="en-CA" sz="2800"/>
          </a:p>
          <a:p>
            <a:pPr algn="ctr">
              <a:spcBef>
                <a:spcPct val="50000"/>
              </a:spcBef>
            </a:pPr>
            <a:r>
              <a:rPr lang="en-CA" sz="3200"/>
              <a:t>8, 9, 12 , 13, 14, 15, 19 plus </a:t>
            </a:r>
            <a:r>
              <a:rPr lang="en-CA" sz="3200">
                <a:solidFill>
                  <a:srgbClr val="FF0000"/>
                </a:solidFill>
              </a:rPr>
              <a:t>worksheet</a:t>
            </a:r>
            <a:endParaRPr lang="en-CA" sz="1400">
              <a:solidFill>
                <a:srgbClr val="FF0000"/>
              </a:solidFill>
            </a:endParaRPr>
          </a:p>
        </p:txBody>
      </p:sp>
      <p:sp>
        <p:nvSpPr>
          <p:cNvPr id="322566" name="AutoShape 7"/>
          <p:cNvSpPr>
            <a:spLocks noChangeArrowheads="1"/>
          </p:cNvSpPr>
          <p:nvPr/>
        </p:nvSpPr>
        <p:spPr bwMode="auto">
          <a:xfrm>
            <a:off x="1219200" y="2209800"/>
            <a:ext cx="6629400" cy="990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67" name="AutoShape 8"/>
          <p:cNvSpPr>
            <a:spLocks noChangeArrowheads="1"/>
          </p:cNvSpPr>
          <p:nvPr/>
        </p:nvSpPr>
        <p:spPr bwMode="auto">
          <a:xfrm>
            <a:off x="1219200" y="4300538"/>
            <a:ext cx="6629400" cy="990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61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09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2461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4611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2461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4613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24614" name="TextBox 12"/>
          <p:cNvSpPr txBox="1">
            <a:spLocks noChangeArrowheads="1"/>
          </p:cNvSpPr>
          <p:nvPr/>
        </p:nvSpPr>
        <p:spPr bwMode="auto">
          <a:xfrm>
            <a:off x="1752600" y="381000"/>
            <a:ext cx="701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3600" b="1" i="1"/>
              <a:t>Adding Polynomials</a:t>
            </a:r>
          </a:p>
        </p:txBody>
      </p:sp>
      <p:sp>
        <p:nvSpPr>
          <p:cNvPr id="324615" name="Text Box 8"/>
          <p:cNvSpPr txBox="1">
            <a:spLocks noChangeArrowheads="1"/>
          </p:cNvSpPr>
          <p:nvPr/>
        </p:nvSpPr>
        <p:spPr bwMode="auto">
          <a:xfrm>
            <a:off x="304800" y="1219200"/>
            <a:ext cx="861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Adding polynomials is the same concept as adding monomials.</a:t>
            </a:r>
          </a:p>
        </p:txBody>
      </p:sp>
      <p:sp>
        <p:nvSpPr>
          <p:cNvPr id="324616" name="Text Box 33"/>
          <p:cNvSpPr txBox="1">
            <a:spLocks noChangeArrowheads="1"/>
          </p:cNvSpPr>
          <p:nvPr/>
        </p:nvSpPr>
        <p:spPr bwMode="auto">
          <a:xfrm>
            <a:off x="76200" y="1905000"/>
            <a:ext cx="3048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Examples:</a:t>
            </a:r>
          </a:p>
          <a:p>
            <a:pPr>
              <a:spcBef>
                <a:spcPct val="50000"/>
              </a:spcBef>
            </a:pPr>
            <a:r>
              <a:rPr lang="en-CA"/>
              <a:t>a) (x+4) + (2x+ 8)</a:t>
            </a:r>
          </a:p>
        </p:txBody>
      </p:sp>
      <p:sp>
        <p:nvSpPr>
          <p:cNvPr id="324617" name="Rectangle 34"/>
          <p:cNvSpPr>
            <a:spLocks noChangeArrowheads="1"/>
          </p:cNvSpPr>
          <p:nvPr/>
        </p:nvSpPr>
        <p:spPr bwMode="auto">
          <a:xfrm>
            <a:off x="381000" y="2895600"/>
            <a:ext cx="216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CA"/>
              <a:t>= x + 4 + 2x + 8</a:t>
            </a:r>
          </a:p>
        </p:txBody>
      </p:sp>
      <p:sp>
        <p:nvSpPr>
          <p:cNvPr id="324618" name="Rectangle 35"/>
          <p:cNvSpPr>
            <a:spLocks noChangeArrowheads="1"/>
          </p:cNvSpPr>
          <p:nvPr/>
        </p:nvSpPr>
        <p:spPr bwMode="auto">
          <a:xfrm>
            <a:off x="381000" y="3200400"/>
            <a:ext cx="216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CA"/>
              <a:t>= x + 2x + 4 + 8</a:t>
            </a:r>
          </a:p>
        </p:txBody>
      </p:sp>
      <p:sp>
        <p:nvSpPr>
          <p:cNvPr id="324619" name="Rectangle 36"/>
          <p:cNvSpPr>
            <a:spLocks noChangeArrowheads="1"/>
          </p:cNvSpPr>
          <p:nvPr/>
        </p:nvSpPr>
        <p:spPr bwMode="auto">
          <a:xfrm>
            <a:off x="381000" y="3505200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CA" b="1">
                <a:solidFill>
                  <a:srgbClr val="FF0000"/>
                </a:solidFill>
              </a:rPr>
              <a:t>= 3x + 12</a:t>
            </a:r>
          </a:p>
        </p:txBody>
      </p:sp>
      <p:sp>
        <p:nvSpPr>
          <p:cNvPr id="324620" name="Text Box 37"/>
          <p:cNvSpPr txBox="1">
            <a:spLocks noChangeArrowheads="1"/>
          </p:cNvSpPr>
          <p:nvPr/>
        </p:nvSpPr>
        <p:spPr bwMode="auto">
          <a:xfrm>
            <a:off x="3886200" y="1905000"/>
            <a:ext cx="41148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CA" sz="2000"/>
              <a:t>Remove Brackets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CA" sz="2000"/>
              <a:t>Reorder to groups of like terms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CA" sz="2000"/>
              <a:t>Add the like terms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CA" sz="2000"/>
              <a:t>Write in standard form</a:t>
            </a:r>
          </a:p>
        </p:txBody>
      </p:sp>
      <p:sp>
        <p:nvSpPr>
          <p:cNvPr id="324621" name="AutoShape 38"/>
          <p:cNvSpPr>
            <a:spLocks noChangeArrowheads="1"/>
          </p:cNvSpPr>
          <p:nvPr/>
        </p:nvSpPr>
        <p:spPr bwMode="auto">
          <a:xfrm>
            <a:off x="3733800" y="1828800"/>
            <a:ext cx="4114800" cy="19812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622" name="Text Box 39"/>
          <p:cNvSpPr txBox="1">
            <a:spLocks noChangeArrowheads="1"/>
          </p:cNvSpPr>
          <p:nvPr/>
        </p:nvSpPr>
        <p:spPr bwMode="auto">
          <a:xfrm>
            <a:off x="76200" y="41910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b) (x</a:t>
            </a:r>
            <a:r>
              <a:rPr lang="en-CA" baseline="30000"/>
              <a:t>2</a:t>
            </a:r>
            <a:r>
              <a:rPr lang="en-CA"/>
              <a:t>+2) + (2x</a:t>
            </a:r>
            <a:r>
              <a:rPr lang="en-CA" baseline="30000"/>
              <a:t>2</a:t>
            </a:r>
            <a:r>
              <a:rPr lang="en-CA"/>
              <a:t>+ 3)</a:t>
            </a:r>
          </a:p>
        </p:txBody>
      </p:sp>
      <p:sp>
        <p:nvSpPr>
          <p:cNvPr id="324623" name="Rectangle 40"/>
          <p:cNvSpPr>
            <a:spLocks noChangeArrowheads="1"/>
          </p:cNvSpPr>
          <p:nvPr/>
        </p:nvSpPr>
        <p:spPr bwMode="auto">
          <a:xfrm>
            <a:off x="381000" y="4572000"/>
            <a:ext cx="236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CA"/>
              <a:t>= x</a:t>
            </a:r>
            <a:r>
              <a:rPr lang="en-CA" baseline="30000"/>
              <a:t>2</a:t>
            </a:r>
            <a:r>
              <a:rPr lang="en-CA"/>
              <a:t> + 2 + 2x</a:t>
            </a:r>
            <a:r>
              <a:rPr lang="en-CA" baseline="30000"/>
              <a:t>2</a:t>
            </a:r>
            <a:r>
              <a:rPr lang="en-CA"/>
              <a:t> + 3</a:t>
            </a:r>
          </a:p>
        </p:txBody>
      </p:sp>
      <p:sp>
        <p:nvSpPr>
          <p:cNvPr id="324624" name="Rectangle 43"/>
          <p:cNvSpPr>
            <a:spLocks noChangeArrowheads="1"/>
          </p:cNvSpPr>
          <p:nvPr/>
        </p:nvSpPr>
        <p:spPr bwMode="auto">
          <a:xfrm>
            <a:off x="374650" y="4953000"/>
            <a:ext cx="236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CA"/>
              <a:t>= x</a:t>
            </a:r>
            <a:r>
              <a:rPr lang="en-CA" baseline="30000"/>
              <a:t>2</a:t>
            </a:r>
            <a:r>
              <a:rPr lang="en-CA"/>
              <a:t> + 2x</a:t>
            </a:r>
            <a:r>
              <a:rPr lang="en-CA" baseline="30000"/>
              <a:t>2</a:t>
            </a:r>
            <a:r>
              <a:rPr lang="en-CA"/>
              <a:t> + 2 + 3</a:t>
            </a:r>
          </a:p>
        </p:txBody>
      </p:sp>
      <p:sp>
        <p:nvSpPr>
          <p:cNvPr id="324625" name="Rectangle 44"/>
          <p:cNvSpPr>
            <a:spLocks noChangeArrowheads="1"/>
          </p:cNvSpPr>
          <p:nvPr/>
        </p:nvSpPr>
        <p:spPr bwMode="auto">
          <a:xfrm>
            <a:off x="381000" y="5257800"/>
            <a:ext cx="1317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CA" b="1">
                <a:solidFill>
                  <a:srgbClr val="FF0000"/>
                </a:solidFill>
              </a:rPr>
              <a:t>= 3x</a:t>
            </a:r>
            <a:r>
              <a:rPr lang="en-CA" b="1" baseline="30000">
                <a:solidFill>
                  <a:srgbClr val="FF0000"/>
                </a:solidFill>
              </a:rPr>
              <a:t>2</a:t>
            </a:r>
            <a:r>
              <a:rPr lang="en-CA" b="1">
                <a:solidFill>
                  <a:srgbClr val="FF0000"/>
                </a:solidFill>
              </a:rPr>
              <a:t> + 5</a:t>
            </a:r>
          </a:p>
        </p:txBody>
      </p:sp>
      <p:sp>
        <p:nvSpPr>
          <p:cNvPr id="324626" name="Text Box 45"/>
          <p:cNvSpPr txBox="1">
            <a:spLocks noChangeArrowheads="1"/>
          </p:cNvSpPr>
          <p:nvPr/>
        </p:nvSpPr>
        <p:spPr bwMode="auto">
          <a:xfrm>
            <a:off x="3352800" y="41910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000"/>
              <a:t>c) (7x</a:t>
            </a:r>
            <a:r>
              <a:rPr lang="en-CA" sz="2000" baseline="30000"/>
              <a:t>3</a:t>
            </a:r>
            <a:r>
              <a:rPr lang="en-CA" sz="2000"/>
              <a:t>- 2x</a:t>
            </a:r>
            <a:r>
              <a:rPr lang="en-CA" sz="2000" baseline="30000"/>
              <a:t>2</a:t>
            </a:r>
            <a:r>
              <a:rPr lang="en-CA" sz="2000"/>
              <a:t> + 5x) + (-3x</a:t>
            </a:r>
            <a:r>
              <a:rPr lang="en-CA" sz="2000" baseline="30000"/>
              <a:t>3</a:t>
            </a:r>
            <a:r>
              <a:rPr lang="en-CA" sz="2000"/>
              <a:t>+ 6x</a:t>
            </a:r>
            <a:r>
              <a:rPr lang="en-CA" sz="2000" baseline="30000"/>
              <a:t>2</a:t>
            </a:r>
            <a:r>
              <a:rPr lang="en-CA" sz="2000"/>
              <a:t> – 2x) + ( 4x</a:t>
            </a:r>
            <a:r>
              <a:rPr lang="en-CA" sz="2000" baseline="30000"/>
              <a:t>3</a:t>
            </a:r>
            <a:r>
              <a:rPr lang="en-CA" sz="2000"/>
              <a:t> - 7x</a:t>
            </a:r>
            <a:r>
              <a:rPr lang="en-CA" sz="2000" baseline="30000"/>
              <a:t>2</a:t>
            </a:r>
            <a:r>
              <a:rPr lang="en-CA" sz="2000"/>
              <a:t> - 2x)</a:t>
            </a:r>
          </a:p>
        </p:txBody>
      </p:sp>
      <p:sp>
        <p:nvSpPr>
          <p:cNvPr id="324627" name="Text Box 49"/>
          <p:cNvSpPr txBox="1">
            <a:spLocks noChangeArrowheads="1"/>
          </p:cNvSpPr>
          <p:nvPr/>
        </p:nvSpPr>
        <p:spPr bwMode="auto">
          <a:xfrm>
            <a:off x="3352800" y="4556125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000"/>
              <a:t>= 7x</a:t>
            </a:r>
            <a:r>
              <a:rPr lang="en-CA" sz="2000" baseline="30000"/>
              <a:t>3</a:t>
            </a:r>
            <a:r>
              <a:rPr lang="en-CA" sz="2000"/>
              <a:t>- 2x</a:t>
            </a:r>
            <a:r>
              <a:rPr lang="en-CA" sz="2000" baseline="30000"/>
              <a:t>2</a:t>
            </a:r>
            <a:r>
              <a:rPr lang="en-CA" sz="2000"/>
              <a:t> + 5x -3x</a:t>
            </a:r>
            <a:r>
              <a:rPr lang="en-CA" sz="2000" baseline="30000"/>
              <a:t>3</a:t>
            </a:r>
            <a:r>
              <a:rPr lang="en-CA" sz="2000"/>
              <a:t>+ 6x</a:t>
            </a:r>
            <a:r>
              <a:rPr lang="en-CA" sz="2000" baseline="30000"/>
              <a:t>2</a:t>
            </a:r>
            <a:r>
              <a:rPr lang="en-CA" sz="2000"/>
              <a:t> – 2x + 4x</a:t>
            </a:r>
            <a:r>
              <a:rPr lang="en-CA" sz="2000" baseline="30000"/>
              <a:t>3</a:t>
            </a:r>
            <a:r>
              <a:rPr lang="en-CA" sz="2000"/>
              <a:t> - 7x</a:t>
            </a:r>
            <a:r>
              <a:rPr lang="en-CA" sz="2000" baseline="30000"/>
              <a:t>2</a:t>
            </a:r>
            <a:r>
              <a:rPr lang="en-CA" sz="2000"/>
              <a:t> - 2x</a:t>
            </a:r>
          </a:p>
        </p:txBody>
      </p:sp>
      <p:sp>
        <p:nvSpPr>
          <p:cNvPr id="324628" name="Text Box 50"/>
          <p:cNvSpPr txBox="1">
            <a:spLocks noChangeArrowheads="1"/>
          </p:cNvSpPr>
          <p:nvPr/>
        </p:nvSpPr>
        <p:spPr bwMode="auto">
          <a:xfrm>
            <a:off x="3352800" y="4860925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000"/>
              <a:t>= 7x</a:t>
            </a:r>
            <a:r>
              <a:rPr lang="en-CA" sz="2000" baseline="30000"/>
              <a:t>3</a:t>
            </a:r>
            <a:r>
              <a:rPr lang="en-CA" sz="2000"/>
              <a:t>-3x</a:t>
            </a:r>
            <a:r>
              <a:rPr lang="en-CA" sz="2000" baseline="30000"/>
              <a:t>3</a:t>
            </a:r>
            <a:r>
              <a:rPr lang="en-CA" sz="2000"/>
              <a:t> + 4x</a:t>
            </a:r>
            <a:r>
              <a:rPr lang="en-CA" sz="2000" baseline="30000"/>
              <a:t>3</a:t>
            </a:r>
            <a:r>
              <a:rPr lang="en-CA" sz="2000"/>
              <a:t> - 2x</a:t>
            </a:r>
            <a:r>
              <a:rPr lang="en-CA" sz="2000" baseline="30000"/>
              <a:t>2</a:t>
            </a:r>
            <a:r>
              <a:rPr lang="en-CA" sz="2000"/>
              <a:t> + 6x</a:t>
            </a:r>
            <a:r>
              <a:rPr lang="en-CA" sz="2000" baseline="30000"/>
              <a:t>2</a:t>
            </a:r>
            <a:r>
              <a:rPr lang="en-CA" sz="2000"/>
              <a:t> - 7x</a:t>
            </a:r>
            <a:r>
              <a:rPr lang="en-CA" sz="2000" baseline="30000"/>
              <a:t>2</a:t>
            </a:r>
            <a:r>
              <a:rPr lang="en-CA" sz="2000"/>
              <a:t> + 5x- 2x - 2x</a:t>
            </a:r>
          </a:p>
        </p:txBody>
      </p:sp>
      <p:sp>
        <p:nvSpPr>
          <p:cNvPr id="324629" name="Text Box 51"/>
          <p:cNvSpPr txBox="1">
            <a:spLocks noChangeArrowheads="1"/>
          </p:cNvSpPr>
          <p:nvPr/>
        </p:nvSpPr>
        <p:spPr bwMode="auto">
          <a:xfrm>
            <a:off x="3352800" y="5165725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200" b="1">
                <a:solidFill>
                  <a:srgbClr val="FF0000"/>
                </a:solidFill>
              </a:rPr>
              <a:t>= 8x</a:t>
            </a:r>
            <a:r>
              <a:rPr lang="en-CA" sz="3200" b="1" baseline="30000">
                <a:solidFill>
                  <a:srgbClr val="FF0000"/>
                </a:solidFill>
              </a:rPr>
              <a:t>3</a:t>
            </a:r>
            <a:r>
              <a:rPr lang="en-CA" sz="3200" b="1">
                <a:solidFill>
                  <a:srgbClr val="FF0000"/>
                </a:solidFill>
              </a:rPr>
              <a:t>- 3x</a:t>
            </a:r>
            <a:r>
              <a:rPr lang="en-CA" sz="3200" b="1" baseline="30000">
                <a:solidFill>
                  <a:srgbClr val="FF0000"/>
                </a:solidFill>
              </a:rPr>
              <a:t>2</a:t>
            </a:r>
            <a:r>
              <a:rPr lang="en-CA" sz="3200" b="1">
                <a:solidFill>
                  <a:srgbClr val="FF0000"/>
                </a:solidFill>
              </a:rPr>
              <a:t> + x</a:t>
            </a:r>
          </a:p>
        </p:txBody>
      </p:sp>
      <p:sp>
        <p:nvSpPr>
          <p:cNvPr id="324630" name="Rectangle 22"/>
          <p:cNvSpPr>
            <a:spLocks noChangeArrowheads="1"/>
          </p:cNvSpPr>
          <p:nvPr/>
        </p:nvSpPr>
        <p:spPr bwMode="auto">
          <a:xfrm>
            <a:off x="6369050" y="6396038"/>
            <a:ext cx="2774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  <a:hlinkClick r:id="rId4" action="ppaction://hlinkfile"/>
              </a:rPr>
              <a:t>Polynomial 11.mp4 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324631" name="TextBox 23"/>
          <p:cNvSpPr txBox="1">
            <a:spLocks noChangeArrowheads="1"/>
          </p:cNvSpPr>
          <p:nvPr/>
        </p:nvSpPr>
        <p:spPr bwMode="auto">
          <a:xfrm>
            <a:off x="1981200" y="64008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YouTube Channel </a:t>
            </a:r>
            <a:r>
              <a:rPr lang="en-US" b="1" i="1">
                <a:solidFill>
                  <a:srgbClr val="FF0000"/>
                </a:solidFill>
              </a:rPr>
              <a:t>Huphupapps</a:t>
            </a:r>
          </a:p>
        </p:txBody>
      </p:sp>
    </p:spTree>
    <p:extLst>
      <p:ext uri="{BB962C8B-B14F-4D97-AF65-F5344CB8AC3E}">
        <p14:creationId xmlns:p14="http://schemas.microsoft.com/office/powerpoint/2010/main" val="964910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7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2665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6659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2666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6661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26662" name="TextBox 12"/>
          <p:cNvSpPr txBox="1">
            <a:spLocks noChangeArrowheads="1"/>
          </p:cNvSpPr>
          <p:nvPr/>
        </p:nvSpPr>
        <p:spPr bwMode="auto">
          <a:xfrm>
            <a:off x="1752600" y="381000"/>
            <a:ext cx="701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3600" b="1" i="1"/>
              <a:t>Adding Polynomials with tiles</a:t>
            </a:r>
          </a:p>
        </p:txBody>
      </p:sp>
      <p:sp>
        <p:nvSpPr>
          <p:cNvPr id="326663" name="Text Box 8"/>
          <p:cNvSpPr txBox="1">
            <a:spLocks noChangeArrowheads="1"/>
          </p:cNvSpPr>
          <p:nvPr/>
        </p:nvSpPr>
        <p:spPr bwMode="auto">
          <a:xfrm>
            <a:off x="304800" y="1219200"/>
            <a:ext cx="861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Adding polynomials with tiles is the same as monomials</a:t>
            </a:r>
          </a:p>
        </p:txBody>
      </p:sp>
      <p:sp>
        <p:nvSpPr>
          <p:cNvPr id="326664" name="Text Box 9"/>
          <p:cNvSpPr txBox="1">
            <a:spLocks noChangeArrowheads="1"/>
          </p:cNvSpPr>
          <p:nvPr/>
        </p:nvSpPr>
        <p:spPr bwMode="auto">
          <a:xfrm>
            <a:off x="0" y="1676400"/>
            <a:ext cx="3048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Examples:</a:t>
            </a:r>
          </a:p>
          <a:p>
            <a:pPr>
              <a:spcBef>
                <a:spcPct val="50000"/>
              </a:spcBef>
            </a:pPr>
            <a:endParaRPr lang="en-CA"/>
          </a:p>
        </p:txBody>
      </p:sp>
      <p:sp>
        <p:nvSpPr>
          <p:cNvPr id="326665" name="Text Box 15"/>
          <p:cNvSpPr txBox="1">
            <a:spLocks noChangeArrowheads="1"/>
          </p:cNvSpPr>
          <p:nvPr/>
        </p:nvSpPr>
        <p:spPr bwMode="auto">
          <a:xfrm>
            <a:off x="152400" y="21336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a) (3x</a:t>
            </a:r>
            <a:r>
              <a:rPr lang="en-CA" baseline="30000"/>
              <a:t>2</a:t>
            </a:r>
            <a:r>
              <a:rPr lang="en-CA"/>
              <a:t>- 2x) + (-2x</a:t>
            </a:r>
            <a:r>
              <a:rPr lang="en-CA" baseline="30000"/>
              <a:t>2</a:t>
            </a:r>
            <a:r>
              <a:rPr lang="en-CA"/>
              <a:t> -5x)</a:t>
            </a:r>
          </a:p>
        </p:txBody>
      </p:sp>
      <p:sp>
        <p:nvSpPr>
          <p:cNvPr id="326666" name="Rectangle 23"/>
          <p:cNvSpPr>
            <a:spLocks noChangeArrowheads="1"/>
          </p:cNvSpPr>
          <p:nvPr/>
        </p:nvSpPr>
        <p:spPr bwMode="auto">
          <a:xfrm>
            <a:off x="3429000" y="2057400"/>
            <a:ext cx="6858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6667" name="Rectangle 24"/>
          <p:cNvSpPr>
            <a:spLocks noChangeArrowheads="1"/>
          </p:cNvSpPr>
          <p:nvPr/>
        </p:nvSpPr>
        <p:spPr bwMode="auto">
          <a:xfrm>
            <a:off x="4191000" y="2057400"/>
            <a:ext cx="6858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6668" name="Rectangle 25"/>
          <p:cNvSpPr>
            <a:spLocks noChangeArrowheads="1"/>
          </p:cNvSpPr>
          <p:nvPr/>
        </p:nvSpPr>
        <p:spPr bwMode="auto">
          <a:xfrm>
            <a:off x="4953000" y="2057400"/>
            <a:ext cx="6858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6669" name="Rectangle 26"/>
          <p:cNvSpPr>
            <a:spLocks noChangeArrowheads="1"/>
          </p:cNvSpPr>
          <p:nvPr/>
        </p:nvSpPr>
        <p:spPr bwMode="auto">
          <a:xfrm>
            <a:off x="3429000" y="2743200"/>
            <a:ext cx="685800" cy="609600"/>
          </a:xfrm>
          <a:prstGeom prst="rect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70" name="Rectangle 27"/>
          <p:cNvSpPr>
            <a:spLocks noChangeArrowheads="1"/>
          </p:cNvSpPr>
          <p:nvPr/>
        </p:nvSpPr>
        <p:spPr bwMode="auto">
          <a:xfrm>
            <a:off x="4191000" y="2743200"/>
            <a:ext cx="685800" cy="609600"/>
          </a:xfrm>
          <a:prstGeom prst="rect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71" name="Rectangle 28"/>
          <p:cNvSpPr>
            <a:spLocks noChangeArrowheads="1"/>
          </p:cNvSpPr>
          <p:nvPr/>
        </p:nvSpPr>
        <p:spPr bwMode="auto">
          <a:xfrm>
            <a:off x="5715000" y="2057400"/>
            <a:ext cx="152400" cy="609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72" name="Rectangle 29"/>
          <p:cNvSpPr>
            <a:spLocks noChangeArrowheads="1"/>
          </p:cNvSpPr>
          <p:nvPr/>
        </p:nvSpPr>
        <p:spPr bwMode="auto">
          <a:xfrm>
            <a:off x="5943600" y="2057400"/>
            <a:ext cx="152400" cy="609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73" name="Rectangle 30"/>
          <p:cNvSpPr>
            <a:spLocks noChangeArrowheads="1"/>
          </p:cNvSpPr>
          <p:nvPr/>
        </p:nvSpPr>
        <p:spPr bwMode="auto">
          <a:xfrm>
            <a:off x="5715000" y="2743200"/>
            <a:ext cx="152400" cy="609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74" name="Rectangle 31"/>
          <p:cNvSpPr>
            <a:spLocks noChangeArrowheads="1"/>
          </p:cNvSpPr>
          <p:nvPr/>
        </p:nvSpPr>
        <p:spPr bwMode="auto">
          <a:xfrm>
            <a:off x="5943600" y="2743200"/>
            <a:ext cx="152400" cy="609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75" name="Rectangle 32"/>
          <p:cNvSpPr>
            <a:spLocks noChangeArrowheads="1"/>
          </p:cNvSpPr>
          <p:nvPr/>
        </p:nvSpPr>
        <p:spPr bwMode="auto">
          <a:xfrm>
            <a:off x="6172200" y="2743200"/>
            <a:ext cx="152400" cy="609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76" name="Rectangle 33"/>
          <p:cNvSpPr>
            <a:spLocks noChangeArrowheads="1"/>
          </p:cNvSpPr>
          <p:nvPr/>
        </p:nvSpPr>
        <p:spPr bwMode="auto">
          <a:xfrm>
            <a:off x="6400800" y="2743200"/>
            <a:ext cx="152400" cy="609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77" name="Rectangle 34"/>
          <p:cNvSpPr>
            <a:spLocks noChangeArrowheads="1"/>
          </p:cNvSpPr>
          <p:nvPr/>
        </p:nvSpPr>
        <p:spPr bwMode="auto">
          <a:xfrm>
            <a:off x="6629400" y="2743200"/>
            <a:ext cx="152400" cy="609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78" name="Line 35"/>
          <p:cNvSpPr>
            <a:spLocks noChangeShapeType="1"/>
          </p:cNvSpPr>
          <p:nvPr/>
        </p:nvSpPr>
        <p:spPr bwMode="auto">
          <a:xfrm>
            <a:off x="3048000" y="3581400"/>
            <a:ext cx="38862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679" name="Rectangle 36"/>
          <p:cNvSpPr>
            <a:spLocks noChangeArrowheads="1"/>
          </p:cNvSpPr>
          <p:nvPr/>
        </p:nvSpPr>
        <p:spPr bwMode="auto">
          <a:xfrm>
            <a:off x="3429000" y="3657600"/>
            <a:ext cx="6858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6680" name="Rectangle 37"/>
          <p:cNvSpPr>
            <a:spLocks noChangeArrowheads="1"/>
          </p:cNvSpPr>
          <p:nvPr/>
        </p:nvSpPr>
        <p:spPr bwMode="auto">
          <a:xfrm>
            <a:off x="4191000" y="3657600"/>
            <a:ext cx="152400" cy="609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81" name="Rectangle 38"/>
          <p:cNvSpPr>
            <a:spLocks noChangeArrowheads="1"/>
          </p:cNvSpPr>
          <p:nvPr/>
        </p:nvSpPr>
        <p:spPr bwMode="auto">
          <a:xfrm>
            <a:off x="4419600" y="3657600"/>
            <a:ext cx="152400" cy="609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82" name="Rectangle 39"/>
          <p:cNvSpPr>
            <a:spLocks noChangeArrowheads="1"/>
          </p:cNvSpPr>
          <p:nvPr/>
        </p:nvSpPr>
        <p:spPr bwMode="auto">
          <a:xfrm>
            <a:off x="4648200" y="3657600"/>
            <a:ext cx="152400" cy="609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83" name="Rectangle 40"/>
          <p:cNvSpPr>
            <a:spLocks noChangeArrowheads="1"/>
          </p:cNvSpPr>
          <p:nvPr/>
        </p:nvSpPr>
        <p:spPr bwMode="auto">
          <a:xfrm>
            <a:off x="4876800" y="3657600"/>
            <a:ext cx="152400" cy="609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84" name="Rectangle 41"/>
          <p:cNvSpPr>
            <a:spLocks noChangeArrowheads="1"/>
          </p:cNvSpPr>
          <p:nvPr/>
        </p:nvSpPr>
        <p:spPr bwMode="auto">
          <a:xfrm>
            <a:off x="5105400" y="3657600"/>
            <a:ext cx="152400" cy="609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85" name="Rectangle 42"/>
          <p:cNvSpPr>
            <a:spLocks noChangeArrowheads="1"/>
          </p:cNvSpPr>
          <p:nvPr/>
        </p:nvSpPr>
        <p:spPr bwMode="auto">
          <a:xfrm>
            <a:off x="5334000" y="3657600"/>
            <a:ext cx="152400" cy="609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86" name="Rectangle 43"/>
          <p:cNvSpPr>
            <a:spLocks noChangeArrowheads="1"/>
          </p:cNvSpPr>
          <p:nvPr/>
        </p:nvSpPr>
        <p:spPr bwMode="auto">
          <a:xfrm>
            <a:off x="5562600" y="3657600"/>
            <a:ext cx="152400" cy="609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87" name="Text Box 44"/>
          <p:cNvSpPr txBox="1">
            <a:spLocks noChangeArrowheads="1"/>
          </p:cNvSpPr>
          <p:nvPr/>
        </p:nvSpPr>
        <p:spPr bwMode="auto">
          <a:xfrm>
            <a:off x="609600" y="3657600"/>
            <a:ext cx="2667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200" b="1">
                <a:solidFill>
                  <a:srgbClr val="FF0000"/>
                </a:solidFill>
              </a:rPr>
              <a:t>x</a:t>
            </a:r>
            <a:r>
              <a:rPr lang="en-CA" sz="3200" b="1" baseline="30000">
                <a:solidFill>
                  <a:srgbClr val="FF0000"/>
                </a:solidFill>
              </a:rPr>
              <a:t>2</a:t>
            </a:r>
            <a:r>
              <a:rPr lang="en-CA" sz="3200" b="1">
                <a:solidFill>
                  <a:srgbClr val="FF0000"/>
                </a:solidFill>
              </a:rPr>
              <a:t> – 7x</a:t>
            </a:r>
          </a:p>
        </p:txBody>
      </p:sp>
      <p:sp>
        <p:nvSpPr>
          <p:cNvPr id="326688" name="Line 45"/>
          <p:cNvSpPr>
            <a:spLocks noChangeShapeType="1"/>
          </p:cNvSpPr>
          <p:nvPr/>
        </p:nvSpPr>
        <p:spPr bwMode="auto">
          <a:xfrm>
            <a:off x="2057400" y="3962400"/>
            <a:ext cx="1219200" cy="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689" name="Rectangle 33"/>
          <p:cNvSpPr>
            <a:spLocks noChangeArrowheads="1"/>
          </p:cNvSpPr>
          <p:nvPr/>
        </p:nvSpPr>
        <p:spPr bwMode="auto">
          <a:xfrm>
            <a:off x="6019800" y="6396038"/>
            <a:ext cx="2790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hlinkClick r:id="rId4" action="ppaction://hlinkfile"/>
              </a:rPr>
              <a:t>Polynomial 12.mp4 </a:t>
            </a:r>
            <a:endParaRPr lang="en-US"/>
          </a:p>
        </p:txBody>
      </p:sp>
      <p:sp>
        <p:nvSpPr>
          <p:cNvPr id="326690" name="TextBox 34"/>
          <p:cNvSpPr txBox="1">
            <a:spLocks noChangeArrowheads="1"/>
          </p:cNvSpPr>
          <p:nvPr/>
        </p:nvSpPr>
        <p:spPr bwMode="auto">
          <a:xfrm>
            <a:off x="1981200" y="64008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YouTube Channel </a:t>
            </a:r>
            <a:r>
              <a:rPr lang="en-US" b="1" i="1">
                <a:solidFill>
                  <a:srgbClr val="FF0000"/>
                </a:solidFill>
              </a:rPr>
              <a:t>Huphupapps</a:t>
            </a:r>
          </a:p>
        </p:txBody>
      </p:sp>
    </p:spTree>
    <p:extLst>
      <p:ext uri="{BB962C8B-B14F-4D97-AF65-F5344CB8AC3E}">
        <p14:creationId xmlns:p14="http://schemas.microsoft.com/office/powerpoint/2010/main" val="900041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5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2870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8707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2870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8709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28710" name="TextBox 12"/>
          <p:cNvSpPr txBox="1">
            <a:spLocks noChangeArrowheads="1"/>
          </p:cNvSpPr>
          <p:nvPr/>
        </p:nvSpPr>
        <p:spPr bwMode="auto">
          <a:xfrm>
            <a:off x="1752600" y="381000"/>
            <a:ext cx="701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3600" b="1" i="1"/>
              <a:t>Adding Polynomials Vertically</a:t>
            </a:r>
          </a:p>
        </p:txBody>
      </p:sp>
      <p:sp>
        <p:nvSpPr>
          <p:cNvPr id="328711" name="Text Box 8"/>
          <p:cNvSpPr txBox="1">
            <a:spLocks noChangeArrowheads="1"/>
          </p:cNvSpPr>
          <p:nvPr/>
        </p:nvSpPr>
        <p:spPr bwMode="auto">
          <a:xfrm>
            <a:off x="304800" y="1219200"/>
            <a:ext cx="8610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Adding polynomials vertically is the same as adding regular numbers.</a:t>
            </a:r>
          </a:p>
        </p:txBody>
      </p:sp>
      <p:sp>
        <p:nvSpPr>
          <p:cNvPr id="328712" name="Text Box 9"/>
          <p:cNvSpPr txBox="1">
            <a:spLocks noChangeArrowheads="1"/>
          </p:cNvSpPr>
          <p:nvPr/>
        </p:nvSpPr>
        <p:spPr bwMode="auto">
          <a:xfrm>
            <a:off x="0" y="1935163"/>
            <a:ext cx="304800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Examples:</a:t>
            </a:r>
          </a:p>
          <a:p>
            <a:pPr>
              <a:spcBef>
                <a:spcPct val="50000"/>
              </a:spcBef>
            </a:pPr>
            <a:endParaRPr lang="en-CA"/>
          </a:p>
        </p:txBody>
      </p:sp>
      <p:sp>
        <p:nvSpPr>
          <p:cNvPr id="328713" name="Text Box 10"/>
          <p:cNvSpPr txBox="1">
            <a:spLocks noChangeArrowheads="1"/>
          </p:cNvSpPr>
          <p:nvPr/>
        </p:nvSpPr>
        <p:spPr bwMode="auto">
          <a:xfrm>
            <a:off x="152400" y="2392363"/>
            <a:ext cx="541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a) (3x</a:t>
            </a:r>
            <a:r>
              <a:rPr lang="en-CA" baseline="30000"/>
              <a:t>2 </a:t>
            </a:r>
            <a:r>
              <a:rPr lang="en-CA"/>
              <a:t>+ 2x - 4) + (-2x</a:t>
            </a:r>
            <a:r>
              <a:rPr lang="en-CA" baseline="30000"/>
              <a:t>2</a:t>
            </a:r>
            <a:r>
              <a:rPr lang="en-CA"/>
              <a:t> +5x - 3)</a:t>
            </a:r>
          </a:p>
        </p:txBody>
      </p:sp>
      <p:sp>
        <p:nvSpPr>
          <p:cNvPr id="328714" name="Rectangle 34"/>
          <p:cNvSpPr>
            <a:spLocks noChangeArrowheads="1"/>
          </p:cNvSpPr>
          <p:nvPr/>
        </p:nvSpPr>
        <p:spPr bwMode="auto">
          <a:xfrm>
            <a:off x="5349875" y="2136775"/>
            <a:ext cx="2346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 sz="3600"/>
              <a:t>3x</a:t>
            </a:r>
            <a:r>
              <a:rPr lang="en-CA" sz="3600" baseline="30000"/>
              <a:t>2</a:t>
            </a:r>
            <a:r>
              <a:rPr lang="en-CA" sz="3600"/>
              <a:t> + 2x - 4</a:t>
            </a:r>
          </a:p>
        </p:txBody>
      </p:sp>
      <p:sp>
        <p:nvSpPr>
          <p:cNvPr id="328715" name="Rectangle 35"/>
          <p:cNvSpPr>
            <a:spLocks noChangeArrowheads="1"/>
          </p:cNvSpPr>
          <p:nvPr/>
        </p:nvSpPr>
        <p:spPr bwMode="auto">
          <a:xfrm>
            <a:off x="5181600" y="2593975"/>
            <a:ext cx="2498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3600"/>
              <a:t>-2x</a:t>
            </a:r>
            <a:r>
              <a:rPr lang="en-CA" sz="3600" baseline="30000"/>
              <a:t>2</a:t>
            </a:r>
            <a:r>
              <a:rPr lang="en-CA" sz="3600"/>
              <a:t> + 5x - 3</a:t>
            </a:r>
          </a:p>
        </p:txBody>
      </p:sp>
      <p:sp>
        <p:nvSpPr>
          <p:cNvPr id="328716" name="Text Box 36"/>
          <p:cNvSpPr txBox="1">
            <a:spLocks noChangeArrowheads="1"/>
          </p:cNvSpPr>
          <p:nvPr/>
        </p:nvSpPr>
        <p:spPr bwMode="auto">
          <a:xfrm>
            <a:off x="4800600" y="2590800"/>
            <a:ext cx="60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4400"/>
              <a:t>+</a:t>
            </a:r>
          </a:p>
        </p:txBody>
      </p:sp>
      <p:sp>
        <p:nvSpPr>
          <p:cNvPr id="328717" name="Line 37"/>
          <p:cNvSpPr>
            <a:spLocks noChangeShapeType="1"/>
          </p:cNvSpPr>
          <p:nvPr/>
        </p:nvSpPr>
        <p:spPr bwMode="auto">
          <a:xfrm>
            <a:off x="5029200" y="3276600"/>
            <a:ext cx="28956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18" name="Rectangle 38"/>
          <p:cNvSpPr>
            <a:spLocks noChangeArrowheads="1"/>
          </p:cNvSpPr>
          <p:nvPr/>
        </p:nvSpPr>
        <p:spPr bwMode="auto">
          <a:xfrm>
            <a:off x="5410200" y="3321050"/>
            <a:ext cx="2120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 sz="3600" b="1">
                <a:solidFill>
                  <a:srgbClr val="FF0000"/>
                </a:solidFill>
              </a:rPr>
              <a:t>x</a:t>
            </a:r>
            <a:r>
              <a:rPr lang="en-CA" sz="3600" b="1" baseline="30000">
                <a:solidFill>
                  <a:srgbClr val="FF0000"/>
                </a:solidFill>
              </a:rPr>
              <a:t>2</a:t>
            </a:r>
            <a:r>
              <a:rPr lang="en-CA" sz="3600" b="1">
                <a:solidFill>
                  <a:srgbClr val="FF0000"/>
                </a:solidFill>
              </a:rPr>
              <a:t> + 7x - 7</a:t>
            </a:r>
          </a:p>
        </p:txBody>
      </p:sp>
      <p:sp>
        <p:nvSpPr>
          <p:cNvPr id="328719" name="Text Box 39"/>
          <p:cNvSpPr txBox="1">
            <a:spLocks noChangeArrowheads="1"/>
          </p:cNvSpPr>
          <p:nvPr/>
        </p:nvSpPr>
        <p:spPr bwMode="auto">
          <a:xfrm>
            <a:off x="152400" y="4678363"/>
            <a:ext cx="541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b) (7s + 14) + (-6s</a:t>
            </a:r>
            <a:r>
              <a:rPr lang="en-CA" baseline="30000"/>
              <a:t>2</a:t>
            </a:r>
            <a:r>
              <a:rPr lang="en-CA"/>
              <a:t> +1s - 6)</a:t>
            </a:r>
          </a:p>
        </p:txBody>
      </p:sp>
      <p:sp>
        <p:nvSpPr>
          <p:cNvPr id="328720" name="Rectangle 40"/>
          <p:cNvSpPr>
            <a:spLocks noChangeArrowheads="1"/>
          </p:cNvSpPr>
          <p:nvPr/>
        </p:nvSpPr>
        <p:spPr bwMode="auto">
          <a:xfrm>
            <a:off x="6391275" y="4422775"/>
            <a:ext cx="1304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 sz="3600"/>
              <a:t>7s+14</a:t>
            </a:r>
          </a:p>
        </p:txBody>
      </p:sp>
      <p:sp>
        <p:nvSpPr>
          <p:cNvPr id="328721" name="Rectangle 41"/>
          <p:cNvSpPr>
            <a:spLocks noChangeArrowheads="1"/>
          </p:cNvSpPr>
          <p:nvPr/>
        </p:nvSpPr>
        <p:spPr bwMode="auto">
          <a:xfrm>
            <a:off x="5181600" y="4879975"/>
            <a:ext cx="2397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3600"/>
              <a:t>-6s</a:t>
            </a:r>
            <a:r>
              <a:rPr lang="en-CA" sz="3600" baseline="30000"/>
              <a:t>2</a:t>
            </a:r>
            <a:r>
              <a:rPr lang="en-CA" sz="3600"/>
              <a:t> + 1s - 6</a:t>
            </a:r>
          </a:p>
        </p:txBody>
      </p:sp>
      <p:sp>
        <p:nvSpPr>
          <p:cNvPr id="328722" name="Text Box 42"/>
          <p:cNvSpPr txBox="1">
            <a:spLocks noChangeArrowheads="1"/>
          </p:cNvSpPr>
          <p:nvPr/>
        </p:nvSpPr>
        <p:spPr bwMode="auto">
          <a:xfrm>
            <a:off x="4800600" y="4876800"/>
            <a:ext cx="60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4400"/>
              <a:t>+</a:t>
            </a:r>
          </a:p>
        </p:txBody>
      </p:sp>
      <p:sp>
        <p:nvSpPr>
          <p:cNvPr id="328723" name="Line 43"/>
          <p:cNvSpPr>
            <a:spLocks noChangeShapeType="1"/>
          </p:cNvSpPr>
          <p:nvPr/>
        </p:nvSpPr>
        <p:spPr bwMode="auto">
          <a:xfrm>
            <a:off x="5029200" y="5562600"/>
            <a:ext cx="28956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24" name="Rectangle 44"/>
          <p:cNvSpPr>
            <a:spLocks noChangeArrowheads="1"/>
          </p:cNvSpPr>
          <p:nvPr/>
        </p:nvSpPr>
        <p:spPr bwMode="auto">
          <a:xfrm>
            <a:off x="5257800" y="5607050"/>
            <a:ext cx="2508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 sz="3600" b="1">
                <a:solidFill>
                  <a:srgbClr val="FF0000"/>
                </a:solidFill>
              </a:rPr>
              <a:t>-6s</a:t>
            </a:r>
            <a:r>
              <a:rPr lang="en-CA" sz="3600" b="1" baseline="30000">
                <a:solidFill>
                  <a:srgbClr val="FF0000"/>
                </a:solidFill>
              </a:rPr>
              <a:t>2</a:t>
            </a:r>
            <a:r>
              <a:rPr lang="en-CA" sz="3600" b="1">
                <a:solidFill>
                  <a:srgbClr val="FF0000"/>
                </a:solidFill>
              </a:rPr>
              <a:t> + 8s + 8</a:t>
            </a:r>
          </a:p>
        </p:txBody>
      </p:sp>
      <p:sp>
        <p:nvSpPr>
          <p:cNvPr id="328725" name="Rectangle 21"/>
          <p:cNvSpPr>
            <a:spLocks noChangeArrowheads="1"/>
          </p:cNvSpPr>
          <p:nvPr/>
        </p:nvSpPr>
        <p:spPr bwMode="auto">
          <a:xfrm>
            <a:off x="5943600" y="6396038"/>
            <a:ext cx="2790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hlinkClick r:id="rId4" action="ppaction://hlinkfile"/>
              </a:rPr>
              <a:t>Polynomial 13.mp4 </a:t>
            </a:r>
            <a:endParaRPr lang="en-US"/>
          </a:p>
        </p:txBody>
      </p:sp>
      <p:sp>
        <p:nvSpPr>
          <p:cNvPr id="328726" name="TextBox 22"/>
          <p:cNvSpPr txBox="1">
            <a:spLocks noChangeArrowheads="1"/>
          </p:cNvSpPr>
          <p:nvPr/>
        </p:nvSpPr>
        <p:spPr bwMode="auto">
          <a:xfrm>
            <a:off x="1981200" y="64008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YouTube Channel </a:t>
            </a:r>
            <a:r>
              <a:rPr lang="en-US" b="1" i="1">
                <a:solidFill>
                  <a:srgbClr val="FF0000"/>
                </a:solidFill>
              </a:rPr>
              <a:t>Huphupapps</a:t>
            </a:r>
          </a:p>
        </p:txBody>
      </p:sp>
    </p:spTree>
    <p:extLst>
      <p:ext uri="{BB962C8B-B14F-4D97-AF65-F5344CB8AC3E}">
        <p14:creationId xmlns:p14="http://schemas.microsoft.com/office/powerpoint/2010/main" val="3451175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3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30754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0755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30756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Assessment</a:t>
            </a:r>
          </a:p>
        </p:txBody>
      </p:sp>
      <p:sp>
        <p:nvSpPr>
          <p:cNvPr id="330757" name="Text Box 6"/>
          <p:cNvSpPr txBox="1">
            <a:spLocks noChangeArrowheads="1"/>
          </p:cNvSpPr>
          <p:nvPr/>
        </p:nvSpPr>
        <p:spPr bwMode="auto">
          <a:xfrm>
            <a:off x="1219200" y="2319338"/>
            <a:ext cx="6629400" cy="414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4400"/>
              <a:t>Pages </a:t>
            </a:r>
          </a:p>
          <a:p>
            <a:pPr algn="ctr">
              <a:spcBef>
                <a:spcPct val="50000"/>
              </a:spcBef>
            </a:pPr>
            <a:r>
              <a:rPr lang="en-CA" sz="4400"/>
              <a:t>228</a:t>
            </a:r>
            <a:endParaRPr lang="en-CA" sz="3200"/>
          </a:p>
          <a:p>
            <a:pPr algn="ctr">
              <a:spcBef>
                <a:spcPct val="50000"/>
              </a:spcBef>
            </a:pPr>
            <a:r>
              <a:rPr lang="en-CA" sz="4400"/>
              <a:t>Numbers  </a:t>
            </a:r>
          </a:p>
          <a:p>
            <a:pPr algn="ctr">
              <a:spcBef>
                <a:spcPct val="50000"/>
              </a:spcBef>
            </a:pPr>
            <a:endParaRPr lang="en-CA" sz="2800"/>
          </a:p>
          <a:p>
            <a:pPr algn="ctr">
              <a:spcBef>
                <a:spcPct val="50000"/>
              </a:spcBef>
            </a:pPr>
            <a:r>
              <a:rPr lang="en-CA" sz="3200"/>
              <a:t>3, 6, 9, 10, 12, 14, 15 </a:t>
            </a:r>
            <a:r>
              <a:rPr lang="en-CA"/>
              <a:t>plus </a:t>
            </a:r>
            <a:r>
              <a:rPr lang="en-CA">
                <a:solidFill>
                  <a:srgbClr val="FF0000"/>
                </a:solidFill>
              </a:rPr>
              <a:t>worksheet</a:t>
            </a:r>
          </a:p>
        </p:txBody>
      </p:sp>
      <p:sp>
        <p:nvSpPr>
          <p:cNvPr id="330758" name="AutoShape 7"/>
          <p:cNvSpPr>
            <a:spLocks noChangeArrowheads="1"/>
          </p:cNvSpPr>
          <p:nvPr/>
        </p:nvSpPr>
        <p:spPr bwMode="auto">
          <a:xfrm>
            <a:off x="1219200" y="2209800"/>
            <a:ext cx="6629400" cy="990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9" name="AutoShape 8"/>
          <p:cNvSpPr>
            <a:spLocks noChangeArrowheads="1"/>
          </p:cNvSpPr>
          <p:nvPr/>
        </p:nvSpPr>
        <p:spPr bwMode="auto">
          <a:xfrm>
            <a:off x="1219200" y="4300538"/>
            <a:ext cx="6629400" cy="990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38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1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3280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2803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32804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2805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32806" name="TextBox 12"/>
          <p:cNvSpPr txBox="1">
            <a:spLocks noChangeArrowheads="1"/>
          </p:cNvSpPr>
          <p:nvPr/>
        </p:nvSpPr>
        <p:spPr bwMode="auto">
          <a:xfrm>
            <a:off x="1752600" y="381000"/>
            <a:ext cx="701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3600" b="1" i="1"/>
              <a:t>Subtracting Polynomials</a:t>
            </a:r>
          </a:p>
        </p:txBody>
      </p:sp>
      <p:sp>
        <p:nvSpPr>
          <p:cNvPr id="332807" name="Text Box 8"/>
          <p:cNvSpPr txBox="1">
            <a:spLocks noChangeArrowheads="1"/>
          </p:cNvSpPr>
          <p:nvPr/>
        </p:nvSpPr>
        <p:spPr bwMode="auto">
          <a:xfrm>
            <a:off x="304800" y="1219200"/>
            <a:ext cx="8610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Subtracting polynomials is the same concept as adding polynomials, except you must distribute the subtraction sign through the second set of brackets.</a:t>
            </a:r>
          </a:p>
        </p:txBody>
      </p:sp>
      <p:sp>
        <p:nvSpPr>
          <p:cNvPr id="332808" name="Text Box 9"/>
          <p:cNvSpPr txBox="1">
            <a:spLocks noChangeArrowheads="1"/>
          </p:cNvSpPr>
          <p:nvPr/>
        </p:nvSpPr>
        <p:spPr bwMode="auto">
          <a:xfrm>
            <a:off x="76200" y="24384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Examples:</a:t>
            </a:r>
          </a:p>
        </p:txBody>
      </p:sp>
      <p:sp>
        <p:nvSpPr>
          <p:cNvPr id="332809" name="Text Box 13"/>
          <p:cNvSpPr txBox="1">
            <a:spLocks noChangeArrowheads="1"/>
          </p:cNvSpPr>
          <p:nvPr/>
        </p:nvSpPr>
        <p:spPr bwMode="auto">
          <a:xfrm>
            <a:off x="3886200" y="2346325"/>
            <a:ext cx="48768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CA" sz="2000"/>
              <a:t>Remove Brackets – </a:t>
            </a:r>
            <a:r>
              <a:rPr lang="en-CA" sz="2000">
                <a:solidFill>
                  <a:srgbClr val="FF0000"/>
                </a:solidFill>
              </a:rPr>
              <a:t>Careful with the subtraction symbol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CA" sz="2000"/>
              <a:t>Reorder to groups of like terms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CA" sz="2000"/>
              <a:t>Perform the appropriate operation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CA" sz="2000"/>
              <a:t>Write in standard form</a:t>
            </a:r>
          </a:p>
        </p:txBody>
      </p:sp>
      <p:sp>
        <p:nvSpPr>
          <p:cNvPr id="332810" name="AutoShape 14"/>
          <p:cNvSpPr>
            <a:spLocks noChangeArrowheads="1"/>
          </p:cNvSpPr>
          <p:nvPr/>
        </p:nvSpPr>
        <p:spPr bwMode="auto">
          <a:xfrm>
            <a:off x="3733800" y="2286000"/>
            <a:ext cx="5105400" cy="22098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11" name="Text Box 15"/>
          <p:cNvSpPr txBox="1">
            <a:spLocks noChangeArrowheads="1"/>
          </p:cNvSpPr>
          <p:nvPr/>
        </p:nvSpPr>
        <p:spPr bwMode="auto">
          <a:xfrm>
            <a:off x="152400" y="29718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a) (6x</a:t>
            </a:r>
            <a:r>
              <a:rPr lang="en-CA" baseline="30000"/>
              <a:t>2</a:t>
            </a:r>
            <a:r>
              <a:rPr lang="en-CA"/>
              <a:t>-5x) - (2x</a:t>
            </a:r>
            <a:r>
              <a:rPr lang="en-CA" baseline="30000"/>
              <a:t>2</a:t>
            </a:r>
            <a:r>
              <a:rPr lang="en-CA"/>
              <a:t>-8x)</a:t>
            </a:r>
          </a:p>
        </p:txBody>
      </p:sp>
      <p:sp>
        <p:nvSpPr>
          <p:cNvPr id="332812" name="Rectangle 16"/>
          <p:cNvSpPr>
            <a:spLocks noChangeArrowheads="1"/>
          </p:cNvSpPr>
          <p:nvPr/>
        </p:nvSpPr>
        <p:spPr bwMode="auto">
          <a:xfrm>
            <a:off x="457200" y="3352800"/>
            <a:ext cx="2686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CA"/>
              <a:t>= 6x</a:t>
            </a:r>
            <a:r>
              <a:rPr lang="en-CA" baseline="30000"/>
              <a:t>2</a:t>
            </a:r>
            <a:r>
              <a:rPr lang="en-CA"/>
              <a:t> - 5x - 2x</a:t>
            </a:r>
            <a:r>
              <a:rPr lang="en-CA" baseline="30000"/>
              <a:t>2</a:t>
            </a:r>
            <a:r>
              <a:rPr lang="en-CA"/>
              <a:t> + 8x</a:t>
            </a:r>
          </a:p>
        </p:txBody>
      </p:sp>
      <p:sp>
        <p:nvSpPr>
          <p:cNvPr id="332813" name="Rectangle 17"/>
          <p:cNvSpPr>
            <a:spLocks noChangeArrowheads="1"/>
          </p:cNvSpPr>
          <p:nvPr/>
        </p:nvSpPr>
        <p:spPr bwMode="auto">
          <a:xfrm>
            <a:off x="450850" y="3733800"/>
            <a:ext cx="2686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CA"/>
              <a:t>= 6x</a:t>
            </a:r>
            <a:r>
              <a:rPr lang="en-CA" baseline="30000"/>
              <a:t>2</a:t>
            </a:r>
            <a:r>
              <a:rPr lang="en-CA"/>
              <a:t> - 2x</a:t>
            </a:r>
            <a:r>
              <a:rPr lang="en-CA" baseline="30000"/>
              <a:t>2</a:t>
            </a:r>
            <a:r>
              <a:rPr lang="en-CA"/>
              <a:t> - 5x + 8x</a:t>
            </a:r>
          </a:p>
        </p:txBody>
      </p:sp>
      <p:sp>
        <p:nvSpPr>
          <p:cNvPr id="332814" name="Rectangle 18"/>
          <p:cNvSpPr>
            <a:spLocks noChangeArrowheads="1"/>
          </p:cNvSpPr>
          <p:nvPr/>
        </p:nvSpPr>
        <p:spPr bwMode="auto">
          <a:xfrm>
            <a:off x="457200" y="4038600"/>
            <a:ext cx="1470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CA" b="1">
                <a:solidFill>
                  <a:srgbClr val="FF0000"/>
                </a:solidFill>
              </a:rPr>
              <a:t>= 4x</a:t>
            </a:r>
            <a:r>
              <a:rPr lang="en-CA" b="1" baseline="30000">
                <a:solidFill>
                  <a:srgbClr val="FF0000"/>
                </a:solidFill>
              </a:rPr>
              <a:t>2</a:t>
            </a:r>
            <a:r>
              <a:rPr lang="en-CA" b="1">
                <a:solidFill>
                  <a:srgbClr val="FF0000"/>
                </a:solidFill>
              </a:rPr>
              <a:t> + 3x</a:t>
            </a:r>
          </a:p>
        </p:txBody>
      </p:sp>
      <p:sp>
        <p:nvSpPr>
          <p:cNvPr id="332815" name="Text Box 19"/>
          <p:cNvSpPr txBox="1">
            <a:spLocks noChangeArrowheads="1"/>
          </p:cNvSpPr>
          <p:nvPr/>
        </p:nvSpPr>
        <p:spPr bwMode="auto">
          <a:xfrm>
            <a:off x="228600" y="49530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000"/>
              <a:t>b) (7x</a:t>
            </a:r>
            <a:r>
              <a:rPr lang="en-CA" sz="2000" baseline="30000"/>
              <a:t>3</a:t>
            </a:r>
            <a:r>
              <a:rPr lang="en-CA" sz="2000"/>
              <a:t>- 2x</a:t>
            </a:r>
            <a:r>
              <a:rPr lang="en-CA" sz="2000" baseline="30000"/>
              <a:t>2</a:t>
            </a:r>
            <a:r>
              <a:rPr lang="en-CA" sz="2000"/>
              <a:t> + 5x) - (-3x</a:t>
            </a:r>
            <a:r>
              <a:rPr lang="en-CA" sz="2000" baseline="30000"/>
              <a:t>3</a:t>
            </a:r>
            <a:r>
              <a:rPr lang="en-CA" sz="2000"/>
              <a:t>+ 6x</a:t>
            </a:r>
            <a:r>
              <a:rPr lang="en-CA" sz="2000" baseline="30000"/>
              <a:t>2</a:t>
            </a:r>
            <a:r>
              <a:rPr lang="en-CA" sz="2000"/>
              <a:t> – 2x)</a:t>
            </a:r>
          </a:p>
        </p:txBody>
      </p:sp>
      <p:sp>
        <p:nvSpPr>
          <p:cNvPr id="332816" name="Text Box 20"/>
          <p:cNvSpPr txBox="1">
            <a:spLocks noChangeArrowheads="1"/>
          </p:cNvSpPr>
          <p:nvPr/>
        </p:nvSpPr>
        <p:spPr bwMode="auto">
          <a:xfrm>
            <a:off x="228600" y="5318125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000"/>
              <a:t>= 7x</a:t>
            </a:r>
            <a:r>
              <a:rPr lang="en-CA" sz="2000" baseline="30000"/>
              <a:t>3</a:t>
            </a:r>
            <a:r>
              <a:rPr lang="en-CA" sz="2000"/>
              <a:t>- 2x</a:t>
            </a:r>
            <a:r>
              <a:rPr lang="en-CA" sz="2000" baseline="30000"/>
              <a:t>2</a:t>
            </a:r>
            <a:r>
              <a:rPr lang="en-CA" sz="2000"/>
              <a:t> + 5x +3x</a:t>
            </a:r>
            <a:r>
              <a:rPr lang="en-CA" sz="2000" baseline="30000"/>
              <a:t>3</a:t>
            </a:r>
            <a:r>
              <a:rPr lang="en-CA" sz="2000"/>
              <a:t>- 6x</a:t>
            </a:r>
            <a:r>
              <a:rPr lang="en-CA" sz="2000" baseline="30000"/>
              <a:t>2</a:t>
            </a:r>
            <a:r>
              <a:rPr lang="en-CA" sz="2000"/>
              <a:t> + 2x</a:t>
            </a:r>
          </a:p>
        </p:txBody>
      </p:sp>
      <p:sp>
        <p:nvSpPr>
          <p:cNvPr id="332817" name="Text Box 21"/>
          <p:cNvSpPr txBox="1">
            <a:spLocks noChangeArrowheads="1"/>
          </p:cNvSpPr>
          <p:nvPr/>
        </p:nvSpPr>
        <p:spPr bwMode="auto">
          <a:xfrm>
            <a:off x="228600" y="5622925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000"/>
              <a:t>= 7x</a:t>
            </a:r>
            <a:r>
              <a:rPr lang="en-CA" sz="2000" baseline="30000"/>
              <a:t>3</a:t>
            </a:r>
            <a:r>
              <a:rPr lang="en-CA" sz="2000"/>
              <a:t>+3x</a:t>
            </a:r>
            <a:r>
              <a:rPr lang="en-CA" sz="2000" baseline="30000"/>
              <a:t>3</a:t>
            </a:r>
            <a:r>
              <a:rPr lang="en-CA" sz="2000"/>
              <a:t> - 2x</a:t>
            </a:r>
            <a:r>
              <a:rPr lang="en-CA" sz="2000" baseline="30000"/>
              <a:t>2</a:t>
            </a:r>
            <a:r>
              <a:rPr lang="en-CA" sz="2000"/>
              <a:t> - 6x</a:t>
            </a:r>
            <a:r>
              <a:rPr lang="en-CA" sz="2000" baseline="30000"/>
              <a:t>2</a:t>
            </a:r>
            <a:r>
              <a:rPr lang="en-CA" sz="2000"/>
              <a:t> + 5x+ 2x</a:t>
            </a:r>
          </a:p>
        </p:txBody>
      </p:sp>
      <p:sp>
        <p:nvSpPr>
          <p:cNvPr id="332818" name="Text Box 22"/>
          <p:cNvSpPr txBox="1">
            <a:spLocks noChangeArrowheads="1"/>
          </p:cNvSpPr>
          <p:nvPr/>
        </p:nvSpPr>
        <p:spPr bwMode="auto">
          <a:xfrm>
            <a:off x="228600" y="5943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200" b="1">
                <a:solidFill>
                  <a:srgbClr val="FF0000"/>
                </a:solidFill>
              </a:rPr>
              <a:t>= 10x</a:t>
            </a:r>
            <a:r>
              <a:rPr lang="en-CA" sz="3200" b="1" baseline="30000">
                <a:solidFill>
                  <a:srgbClr val="FF0000"/>
                </a:solidFill>
              </a:rPr>
              <a:t>3</a:t>
            </a:r>
            <a:r>
              <a:rPr lang="en-CA" sz="3200" b="1">
                <a:solidFill>
                  <a:srgbClr val="FF0000"/>
                </a:solidFill>
              </a:rPr>
              <a:t>- 8x</a:t>
            </a:r>
            <a:r>
              <a:rPr lang="en-CA" sz="3200" b="1" baseline="30000">
                <a:solidFill>
                  <a:srgbClr val="FF0000"/>
                </a:solidFill>
              </a:rPr>
              <a:t>2</a:t>
            </a:r>
            <a:r>
              <a:rPr lang="en-CA" sz="3200" b="1">
                <a:solidFill>
                  <a:srgbClr val="FF0000"/>
                </a:solidFill>
              </a:rPr>
              <a:t> + 7x</a:t>
            </a:r>
          </a:p>
        </p:txBody>
      </p:sp>
      <p:sp>
        <p:nvSpPr>
          <p:cNvPr id="332819" name="Rectangle 19"/>
          <p:cNvSpPr>
            <a:spLocks noChangeArrowheads="1"/>
          </p:cNvSpPr>
          <p:nvPr/>
        </p:nvSpPr>
        <p:spPr bwMode="auto">
          <a:xfrm>
            <a:off x="6369050" y="6396038"/>
            <a:ext cx="2774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hlinkClick r:id="rId4" action="ppaction://hlinkfile"/>
              </a:rPr>
              <a:t>Polynomial 11.mp4 </a:t>
            </a:r>
            <a:endParaRPr lang="en-US"/>
          </a:p>
        </p:txBody>
      </p:sp>
      <p:sp>
        <p:nvSpPr>
          <p:cNvPr id="332820" name="TextBox 20"/>
          <p:cNvSpPr txBox="1">
            <a:spLocks noChangeArrowheads="1"/>
          </p:cNvSpPr>
          <p:nvPr/>
        </p:nvSpPr>
        <p:spPr bwMode="auto">
          <a:xfrm>
            <a:off x="1981200" y="64008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YouTube Channel </a:t>
            </a:r>
            <a:r>
              <a:rPr lang="en-US" b="1" i="1">
                <a:solidFill>
                  <a:srgbClr val="FF0000"/>
                </a:solidFill>
              </a:rPr>
              <a:t>Huphupapps</a:t>
            </a:r>
          </a:p>
        </p:txBody>
      </p:sp>
    </p:spTree>
    <p:extLst>
      <p:ext uri="{BB962C8B-B14F-4D97-AF65-F5344CB8AC3E}">
        <p14:creationId xmlns:p14="http://schemas.microsoft.com/office/powerpoint/2010/main" val="1593734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49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3485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4851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3485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4853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34854" name="TextBox 12"/>
          <p:cNvSpPr txBox="1">
            <a:spLocks noChangeArrowheads="1"/>
          </p:cNvSpPr>
          <p:nvPr/>
        </p:nvSpPr>
        <p:spPr bwMode="auto">
          <a:xfrm>
            <a:off x="1752600" y="381000"/>
            <a:ext cx="701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3600" b="1" i="1"/>
              <a:t>Subtracting Polynomials with tiles</a:t>
            </a:r>
          </a:p>
        </p:txBody>
      </p:sp>
      <p:sp>
        <p:nvSpPr>
          <p:cNvPr id="334855" name="Text Box 8"/>
          <p:cNvSpPr txBox="1">
            <a:spLocks noChangeArrowheads="1"/>
          </p:cNvSpPr>
          <p:nvPr/>
        </p:nvSpPr>
        <p:spPr bwMode="auto">
          <a:xfrm>
            <a:off x="304800" y="1219200"/>
            <a:ext cx="861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Must use the additive inverse to change the second set of brackets</a:t>
            </a:r>
          </a:p>
        </p:txBody>
      </p:sp>
      <p:sp>
        <p:nvSpPr>
          <p:cNvPr id="334856" name="Text Box 9"/>
          <p:cNvSpPr txBox="1">
            <a:spLocks noChangeArrowheads="1"/>
          </p:cNvSpPr>
          <p:nvPr/>
        </p:nvSpPr>
        <p:spPr bwMode="auto">
          <a:xfrm>
            <a:off x="0" y="1676400"/>
            <a:ext cx="3048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Examples:</a:t>
            </a:r>
          </a:p>
          <a:p>
            <a:pPr>
              <a:spcBef>
                <a:spcPct val="50000"/>
              </a:spcBef>
            </a:pPr>
            <a:endParaRPr lang="en-CA"/>
          </a:p>
        </p:txBody>
      </p:sp>
      <p:sp>
        <p:nvSpPr>
          <p:cNvPr id="334857" name="Text Box 10"/>
          <p:cNvSpPr txBox="1">
            <a:spLocks noChangeArrowheads="1"/>
          </p:cNvSpPr>
          <p:nvPr/>
        </p:nvSpPr>
        <p:spPr bwMode="auto">
          <a:xfrm>
            <a:off x="152400" y="21336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a) (3x</a:t>
            </a:r>
            <a:r>
              <a:rPr lang="en-CA" baseline="30000"/>
              <a:t>2</a:t>
            </a:r>
            <a:r>
              <a:rPr lang="en-CA"/>
              <a:t>- 2x) - (-2x</a:t>
            </a:r>
            <a:r>
              <a:rPr lang="en-CA" baseline="30000"/>
              <a:t>2</a:t>
            </a:r>
            <a:r>
              <a:rPr lang="en-CA"/>
              <a:t> -5x)</a:t>
            </a:r>
          </a:p>
        </p:txBody>
      </p:sp>
      <p:sp>
        <p:nvSpPr>
          <p:cNvPr id="334858" name="Rectangle 11"/>
          <p:cNvSpPr>
            <a:spLocks noChangeArrowheads="1"/>
          </p:cNvSpPr>
          <p:nvPr/>
        </p:nvSpPr>
        <p:spPr bwMode="auto">
          <a:xfrm>
            <a:off x="3429000" y="2057400"/>
            <a:ext cx="6858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4859" name="Rectangle 12"/>
          <p:cNvSpPr>
            <a:spLocks noChangeArrowheads="1"/>
          </p:cNvSpPr>
          <p:nvPr/>
        </p:nvSpPr>
        <p:spPr bwMode="auto">
          <a:xfrm>
            <a:off x="4191000" y="2057400"/>
            <a:ext cx="6858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4860" name="Rectangle 13"/>
          <p:cNvSpPr>
            <a:spLocks noChangeArrowheads="1"/>
          </p:cNvSpPr>
          <p:nvPr/>
        </p:nvSpPr>
        <p:spPr bwMode="auto">
          <a:xfrm>
            <a:off x="4953000" y="2057400"/>
            <a:ext cx="6858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4861" name="Rectangle 14"/>
          <p:cNvSpPr>
            <a:spLocks noChangeArrowheads="1"/>
          </p:cNvSpPr>
          <p:nvPr/>
        </p:nvSpPr>
        <p:spPr bwMode="auto">
          <a:xfrm>
            <a:off x="3429000" y="2743200"/>
            <a:ext cx="685800" cy="609600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4862" name="Rectangle 15"/>
          <p:cNvSpPr>
            <a:spLocks noChangeArrowheads="1"/>
          </p:cNvSpPr>
          <p:nvPr/>
        </p:nvSpPr>
        <p:spPr bwMode="auto">
          <a:xfrm>
            <a:off x="4191000" y="2743200"/>
            <a:ext cx="685800" cy="609600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4863" name="Rectangle 16"/>
          <p:cNvSpPr>
            <a:spLocks noChangeArrowheads="1"/>
          </p:cNvSpPr>
          <p:nvPr/>
        </p:nvSpPr>
        <p:spPr bwMode="auto">
          <a:xfrm>
            <a:off x="5715000" y="2057400"/>
            <a:ext cx="152400" cy="609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64" name="Rectangle 17"/>
          <p:cNvSpPr>
            <a:spLocks noChangeArrowheads="1"/>
          </p:cNvSpPr>
          <p:nvPr/>
        </p:nvSpPr>
        <p:spPr bwMode="auto">
          <a:xfrm>
            <a:off x="5943600" y="2057400"/>
            <a:ext cx="152400" cy="609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65" name="Rectangle 18"/>
          <p:cNvSpPr>
            <a:spLocks noChangeArrowheads="1"/>
          </p:cNvSpPr>
          <p:nvPr/>
        </p:nvSpPr>
        <p:spPr bwMode="auto">
          <a:xfrm>
            <a:off x="5715000" y="27432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4866" name="Rectangle 19"/>
          <p:cNvSpPr>
            <a:spLocks noChangeArrowheads="1"/>
          </p:cNvSpPr>
          <p:nvPr/>
        </p:nvSpPr>
        <p:spPr bwMode="auto">
          <a:xfrm>
            <a:off x="5943600" y="27432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4867" name="Rectangle 20"/>
          <p:cNvSpPr>
            <a:spLocks noChangeArrowheads="1"/>
          </p:cNvSpPr>
          <p:nvPr/>
        </p:nvSpPr>
        <p:spPr bwMode="auto">
          <a:xfrm>
            <a:off x="6172200" y="27432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4868" name="Rectangle 21"/>
          <p:cNvSpPr>
            <a:spLocks noChangeArrowheads="1"/>
          </p:cNvSpPr>
          <p:nvPr/>
        </p:nvSpPr>
        <p:spPr bwMode="auto">
          <a:xfrm>
            <a:off x="6400800" y="27432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4869" name="Rectangle 22"/>
          <p:cNvSpPr>
            <a:spLocks noChangeArrowheads="1"/>
          </p:cNvSpPr>
          <p:nvPr/>
        </p:nvSpPr>
        <p:spPr bwMode="auto">
          <a:xfrm>
            <a:off x="6629400" y="27432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4870" name="Line 23"/>
          <p:cNvSpPr>
            <a:spLocks noChangeShapeType="1"/>
          </p:cNvSpPr>
          <p:nvPr/>
        </p:nvSpPr>
        <p:spPr bwMode="auto">
          <a:xfrm>
            <a:off x="3048000" y="4191000"/>
            <a:ext cx="38862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71" name="Rectangle 24"/>
          <p:cNvSpPr>
            <a:spLocks noChangeArrowheads="1"/>
          </p:cNvSpPr>
          <p:nvPr/>
        </p:nvSpPr>
        <p:spPr bwMode="auto">
          <a:xfrm>
            <a:off x="3429000" y="4267200"/>
            <a:ext cx="6858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4872" name="Rectangle 29"/>
          <p:cNvSpPr>
            <a:spLocks noChangeArrowheads="1"/>
          </p:cNvSpPr>
          <p:nvPr/>
        </p:nvSpPr>
        <p:spPr bwMode="auto">
          <a:xfrm>
            <a:off x="7315200" y="42672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4873" name="Rectangle 30"/>
          <p:cNvSpPr>
            <a:spLocks noChangeArrowheads="1"/>
          </p:cNvSpPr>
          <p:nvPr/>
        </p:nvSpPr>
        <p:spPr bwMode="auto">
          <a:xfrm>
            <a:off x="7543800" y="42672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4874" name="Rectangle 31"/>
          <p:cNvSpPr>
            <a:spLocks noChangeArrowheads="1"/>
          </p:cNvSpPr>
          <p:nvPr/>
        </p:nvSpPr>
        <p:spPr bwMode="auto">
          <a:xfrm>
            <a:off x="7772400" y="42672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4875" name="Text Box 32"/>
          <p:cNvSpPr txBox="1">
            <a:spLocks noChangeArrowheads="1"/>
          </p:cNvSpPr>
          <p:nvPr/>
        </p:nvSpPr>
        <p:spPr bwMode="auto">
          <a:xfrm>
            <a:off x="609600" y="4267200"/>
            <a:ext cx="2667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200" b="1">
                <a:solidFill>
                  <a:srgbClr val="FF0000"/>
                </a:solidFill>
              </a:rPr>
              <a:t>5x</a:t>
            </a:r>
            <a:r>
              <a:rPr lang="en-CA" sz="3200" b="1" baseline="30000">
                <a:solidFill>
                  <a:srgbClr val="FF0000"/>
                </a:solidFill>
              </a:rPr>
              <a:t>2</a:t>
            </a:r>
            <a:r>
              <a:rPr lang="en-CA" sz="3200" b="1">
                <a:solidFill>
                  <a:srgbClr val="FF0000"/>
                </a:solidFill>
              </a:rPr>
              <a:t> + 3x</a:t>
            </a:r>
          </a:p>
        </p:txBody>
      </p:sp>
      <p:sp>
        <p:nvSpPr>
          <p:cNvPr id="334876" name="Line 33"/>
          <p:cNvSpPr>
            <a:spLocks noChangeShapeType="1"/>
          </p:cNvSpPr>
          <p:nvPr/>
        </p:nvSpPr>
        <p:spPr bwMode="auto">
          <a:xfrm>
            <a:off x="2286000" y="4572000"/>
            <a:ext cx="990600" cy="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77" name="Oval 34"/>
          <p:cNvSpPr>
            <a:spLocks noChangeArrowheads="1"/>
          </p:cNvSpPr>
          <p:nvPr/>
        </p:nvSpPr>
        <p:spPr bwMode="auto">
          <a:xfrm>
            <a:off x="1828800" y="2057400"/>
            <a:ext cx="1447800" cy="762000"/>
          </a:xfrm>
          <a:prstGeom prst="ellips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78" name="AutoShape 35"/>
          <p:cNvSpPr>
            <a:spLocks noChangeArrowheads="1"/>
          </p:cNvSpPr>
          <p:nvPr/>
        </p:nvSpPr>
        <p:spPr bwMode="auto">
          <a:xfrm rot="5400000">
            <a:off x="2628900" y="2705100"/>
            <a:ext cx="533400" cy="762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noFill/>
          <a:ln w="28575" cap="sq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79" name="Text Box 36"/>
          <p:cNvSpPr txBox="1">
            <a:spLocks noChangeArrowheads="1"/>
          </p:cNvSpPr>
          <p:nvPr/>
        </p:nvSpPr>
        <p:spPr bwMode="auto">
          <a:xfrm>
            <a:off x="914400" y="2895600"/>
            <a:ext cx="1371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Additive Inverse</a:t>
            </a:r>
          </a:p>
        </p:txBody>
      </p:sp>
      <p:sp>
        <p:nvSpPr>
          <p:cNvPr id="334880" name="Rectangle 37"/>
          <p:cNvSpPr>
            <a:spLocks noChangeArrowheads="1"/>
          </p:cNvSpPr>
          <p:nvPr/>
        </p:nvSpPr>
        <p:spPr bwMode="auto">
          <a:xfrm>
            <a:off x="4191000" y="4267200"/>
            <a:ext cx="6858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4881" name="Rectangle 38"/>
          <p:cNvSpPr>
            <a:spLocks noChangeArrowheads="1"/>
          </p:cNvSpPr>
          <p:nvPr/>
        </p:nvSpPr>
        <p:spPr bwMode="auto">
          <a:xfrm>
            <a:off x="4953000" y="4267200"/>
            <a:ext cx="6858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4882" name="Rectangle 39"/>
          <p:cNvSpPr>
            <a:spLocks noChangeArrowheads="1"/>
          </p:cNvSpPr>
          <p:nvPr/>
        </p:nvSpPr>
        <p:spPr bwMode="auto">
          <a:xfrm>
            <a:off x="5715000" y="4267200"/>
            <a:ext cx="685800" cy="609600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4883" name="Rectangle 40"/>
          <p:cNvSpPr>
            <a:spLocks noChangeArrowheads="1"/>
          </p:cNvSpPr>
          <p:nvPr/>
        </p:nvSpPr>
        <p:spPr bwMode="auto">
          <a:xfrm>
            <a:off x="6477000" y="4267200"/>
            <a:ext cx="685800" cy="609600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4884" name="Rectangle 36"/>
          <p:cNvSpPr>
            <a:spLocks noChangeArrowheads="1"/>
          </p:cNvSpPr>
          <p:nvPr/>
        </p:nvSpPr>
        <p:spPr bwMode="auto">
          <a:xfrm>
            <a:off x="6353175" y="6396038"/>
            <a:ext cx="2790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hlinkClick r:id="rId4" action="ppaction://hlinkfile"/>
              </a:rPr>
              <a:t>Polynomial 12.mp4 </a:t>
            </a:r>
            <a:endParaRPr lang="en-US"/>
          </a:p>
        </p:txBody>
      </p:sp>
      <p:sp>
        <p:nvSpPr>
          <p:cNvPr id="334885" name="TextBox 37"/>
          <p:cNvSpPr txBox="1">
            <a:spLocks noChangeArrowheads="1"/>
          </p:cNvSpPr>
          <p:nvPr/>
        </p:nvSpPr>
        <p:spPr bwMode="auto">
          <a:xfrm>
            <a:off x="1981200" y="64008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YouTube Channel </a:t>
            </a:r>
            <a:r>
              <a:rPr lang="en-US" b="1" i="1">
                <a:solidFill>
                  <a:srgbClr val="FF0000"/>
                </a:solidFill>
              </a:rPr>
              <a:t>Huphupapps</a:t>
            </a:r>
          </a:p>
        </p:txBody>
      </p:sp>
    </p:spTree>
    <p:extLst>
      <p:ext uri="{BB962C8B-B14F-4D97-AF65-F5344CB8AC3E}">
        <p14:creationId xmlns:p14="http://schemas.microsoft.com/office/powerpoint/2010/main" val="3808882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7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3689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6899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3690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6901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36902" name="TextBox 12"/>
          <p:cNvSpPr txBox="1">
            <a:spLocks noChangeArrowheads="1"/>
          </p:cNvSpPr>
          <p:nvPr/>
        </p:nvSpPr>
        <p:spPr bwMode="auto">
          <a:xfrm>
            <a:off x="1752600" y="381000"/>
            <a:ext cx="701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3600" b="1" i="1"/>
              <a:t>Subtracting Polynomials Vertically</a:t>
            </a:r>
          </a:p>
        </p:txBody>
      </p:sp>
      <p:sp>
        <p:nvSpPr>
          <p:cNvPr id="336903" name="Text Box 8"/>
          <p:cNvSpPr txBox="1">
            <a:spLocks noChangeArrowheads="1"/>
          </p:cNvSpPr>
          <p:nvPr/>
        </p:nvSpPr>
        <p:spPr bwMode="auto">
          <a:xfrm>
            <a:off x="304800" y="1219200"/>
            <a:ext cx="8610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Subtracting polynomials vertically is the same as adding the additive inverse.</a:t>
            </a:r>
          </a:p>
        </p:txBody>
      </p:sp>
      <p:sp>
        <p:nvSpPr>
          <p:cNvPr id="336904" name="Text Box 9"/>
          <p:cNvSpPr txBox="1">
            <a:spLocks noChangeArrowheads="1"/>
          </p:cNvSpPr>
          <p:nvPr/>
        </p:nvSpPr>
        <p:spPr bwMode="auto">
          <a:xfrm>
            <a:off x="0" y="1935163"/>
            <a:ext cx="304800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Examples:</a:t>
            </a:r>
          </a:p>
          <a:p>
            <a:pPr>
              <a:spcBef>
                <a:spcPct val="50000"/>
              </a:spcBef>
            </a:pPr>
            <a:endParaRPr lang="en-CA"/>
          </a:p>
        </p:txBody>
      </p:sp>
      <p:sp>
        <p:nvSpPr>
          <p:cNvPr id="336905" name="Text Box 10"/>
          <p:cNvSpPr txBox="1">
            <a:spLocks noChangeArrowheads="1"/>
          </p:cNvSpPr>
          <p:nvPr/>
        </p:nvSpPr>
        <p:spPr bwMode="auto">
          <a:xfrm>
            <a:off x="152400" y="2392363"/>
            <a:ext cx="541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a) (5x</a:t>
            </a:r>
            <a:r>
              <a:rPr lang="en-CA" baseline="30000"/>
              <a:t>2 </a:t>
            </a:r>
            <a:r>
              <a:rPr lang="en-CA"/>
              <a:t>- 7x + 4) - (2x</a:t>
            </a:r>
            <a:r>
              <a:rPr lang="en-CA" baseline="30000"/>
              <a:t>2</a:t>
            </a:r>
            <a:r>
              <a:rPr lang="en-CA"/>
              <a:t> +2x + 5)</a:t>
            </a:r>
          </a:p>
        </p:txBody>
      </p:sp>
      <p:sp>
        <p:nvSpPr>
          <p:cNvPr id="336906" name="Rectangle 11"/>
          <p:cNvSpPr>
            <a:spLocks noChangeArrowheads="1"/>
          </p:cNvSpPr>
          <p:nvPr/>
        </p:nvSpPr>
        <p:spPr bwMode="auto">
          <a:xfrm>
            <a:off x="5349875" y="2136775"/>
            <a:ext cx="2346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 sz="3600"/>
              <a:t>5x</a:t>
            </a:r>
            <a:r>
              <a:rPr lang="en-CA" sz="3600" baseline="30000"/>
              <a:t>2</a:t>
            </a:r>
            <a:r>
              <a:rPr lang="en-CA" sz="3600"/>
              <a:t> - 7x + 4</a:t>
            </a:r>
          </a:p>
        </p:txBody>
      </p:sp>
      <p:sp>
        <p:nvSpPr>
          <p:cNvPr id="336907" name="Rectangle 12"/>
          <p:cNvSpPr>
            <a:spLocks noChangeArrowheads="1"/>
          </p:cNvSpPr>
          <p:nvPr/>
        </p:nvSpPr>
        <p:spPr bwMode="auto">
          <a:xfrm>
            <a:off x="5181600" y="2593975"/>
            <a:ext cx="2393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3600"/>
              <a:t>-2x</a:t>
            </a:r>
            <a:r>
              <a:rPr lang="en-CA" sz="3600" baseline="30000"/>
              <a:t>2</a:t>
            </a:r>
            <a:r>
              <a:rPr lang="en-CA" sz="3600"/>
              <a:t> - 2x - 5</a:t>
            </a:r>
          </a:p>
        </p:txBody>
      </p:sp>
      <p:sp>
        <p:nvSpPr>
          <p:cNvPr id="336908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0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4400"/>
              <a:t>+</a:t>
            </a:r>
          </a:p>
        </p:txBody>
      </p:sp>
      <p:sp>
        <p:nvSpPr>
          <p:cNvPr id="336909" name="Line 14"/>
          <p:cNvSpPr>
            <a:spLocks noChangeShapeType="1"/>
          </p:cNvSpPr>
          <p:nvPr/>
        </p:nvSpPr>
        <p:spPr bwMode="auto">
          <a:xfrm>
            <a:off x="5029200" y="3276600"/>
            <a:ext cx="28956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10" name="Rectangle 15"/>
          <p:cNvSpPr>
            <a:spLocks noChangeArrowheads="1"/>
          </p:cNvSpPr>
          <p:nvPr/>
        </p:nvSpPr>
        <p:spPr bwMode="auto">
          <a:xfrm>
            <a:off x="5334000" y="3321050"/>
            <a:ext cx="2241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 sz="3600" b="1">
                <a:solidFill>
                  <a:srgbClr val="FF0000"/>
                </a:solidFill>
              </a:rPr>
              <a:t>3x</a:t>
            </a:r>
            <a:r>
              <a:rPr lang="en-CA" sz="3600" b="1" baseline="30000">
                <a:solidFill>
                  <a:srgbClr val="FF0000"/>
                </a:solidFill>
              </a:rPr>
              <a:t>2</a:t>
            </a:r>
            <a:r>
              <a:rPr lang="en-CA" sz="3600" b="1">
                <a:solidFill>
                  <a:srgbClr val="FF0000"/>
                </a:solidFill>
              </a:rPr>
              <a:t> - 9x - 1</a:t>
            </a:r>
          </a:p>
        </p:txBody>
      </p:sp>
      <p:sp>
        <p:nvSpPr>
          <p:cNvPr id="336911" name="Oval 22"/>
          <p:cNvSpPr>
            <a:spLocks noChangeArrowheads="1"/>
          </p:cNvSpPr>
          <p:nvPr/>
        </p:nvSpPr>
        <p:spPr bwMode="auto">
          <a:xfrm>
            <a:off x="2209800" y="2209800"/>
            <a:ext cx="2133600" cy="914400"/>
          </a:xfrm>
          <a:prstGeom prst="ellips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12" name="AutoShape 23"/>
          <p:cNvSpPr>
            <a:spLocks noChangeArrowheads="1"/>
          </p:cNvSpPr>
          <p:nvPr/>
        </p:nvSpPr>
        <p:spPr bwMode="auto">
          <a:xfrm rot="5400000">
            <a:off x="3314700" y="2705100"/>
            <a:ext cx="533400" cy="1371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noFill/>
          <a:ln w="28575" cap="sq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13" name="Text Box 24"/>
          <p:cNvSpPr txBox="1">
            <a:spLocks noChangeArrowheads="1"/>
          </p:cNvSpPr>
          <p:nvPr/>
        </p:nvSpPr>
        <p:spPr bwMode="auto">
          <a:xfrm>
            <a:off x="1295400" y="3216275"/>
            <a:ext cx="1371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Additive Inverse</a:t>
            </a:r>
          </a:p>
        </p:txBody>
      </p:sp>
    </p:spTree>
    <p:extLst>
      <p:ext uri="{BB962C8B-B14F-4D97-AF65-F5344CB8AC3E}">
        <p14:creationId xmlns:p14="http://schemas.microsoft.com/office/powerpoint/2010/main" val="2789441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7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3689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6899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3690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6901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36902" name="TextBox 12"/>
          <p:cNvSpPr txBox="1">
            <a:spLocks noChangeArrowheads="1"/>
          </p:cNvSpPr>
          <p:nvPr/>
        </p:nvSpPr>
        <p:spPr bwMode="auto">
          <a:xfrm>
            <a:off x="1752600" y="381000"/>
            <a:ext cx="701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3600" b="1" i="1" dirty="0" smtClean="0"/>
              <a:t>Activity</a:t>
            </a:r>
            <a:endParaRPr lang="en-CA" sz="3600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1091021" y="2505194"/>
            <a:ext cx="70111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/>
              <a:t>Adding and Subtracting Polynomials Math Lib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4037462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29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413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4131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0413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4133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539656" name="Text Box 8"/>
          <p:cNvSpPr txBox="1">
            <a:spLocks noChangeArrowheads="1"/>
          </p:cNvSpPr>
          <p:nvPr/>
        </p:nvSpPr>
        <p:spPr bwMode="auto">
          <a:xfrm>
            <a:off x="304800" y="1295400"/>
            <a:ext cx="8305800" cy="11874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CA">
                <a:cs typeface="+mn-cs"/>
              </a:rPr>
              <a:t>An expression having one or more terms is called a </a:t>
            </a:r>
            <a:r>
              <a:rPr lang="en-CA" b="1" i="1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polynomial</a:t>
            </a:r>
            <a:r>
              <a:rPr lang="en-CA">
                <a:cs typeface="+mn-cs"/>
              </a:rPr>
              <a:t>. In a polynomial, the variable must have whole number exponents. There are 3 key types of polynomials.</a:t>
            </a:r>
          </a:p>
        </p:txBody>
      </p:sp>
      <p:sp>
        <p:nvSpPr>
          <p:cNvPr id="304135" name="Text Box 9"/>
          <p:cNvSpPr txBox="1">
            <a:spLocks noChangeArrowheads="1"/>
          </p:cNvSpPr>
          <p:nvPr/>
        </p:nvSpPr>
        <p:spPr bwMode="auto">
          <a:xfrm>
            <a:off x="685800" y="2590800"/>
            <a:ext cx="66294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800" b="1" i="1">
                <a:solidFill>
                  <a:srgbClr val="FF0000"/>
                </a:solidFill>
              </a:rPr>
              <a:t>Monomial </a:t>
            </a:r>
            <a:r>
              <a:rPr lang="en-CA" sz="2800"/>
              <a:t>-  has 1 term</a:t>
            </a:r>
          </a:p>
          <a:p>
            <a:pPr>
              <a:spcBef>
                <a:spcPct val="50000"/>
              </a:spcBef>
            </a:pPr>
            <a:r>
              <a:rPr lang="en-CA" sz="2800"/>
              <a:t>Eg. 4x</a:t>
            </a:r>
            <a:r>
              <a:rPr lang="en-CA" sz="2800" baseline="30000"/>
              <a:t>3</a:t>
            </a:r>
            <a:r>
              <a:rPr lang="en-CA" sz="2800"/>
              <a:t>,</a:t>
            </a:r>
            <a:r>
              <a:rPr lang="en-CA" sz="2800" baseline="30000"/>
              <a:t>      </a:t>
            </a:r>
            <a:r>
              <a:rPr lang="en-CA" sz="2800"/>
              <a:t>-2y,      4xy</a:t>
            </a:r>
            <a:r>
              <a:rPr lang="en-CA" sz="2800" baseline="30000"/>
              <a:t>2</a:t>
            </a:r>
            <a:r>
              <a:rPr lang="en-CA" sz="2800"/>
              <a:t>z,      10</a:t>
            </a:r>
          </a:p>
        </p:txBody>
      </p:sp>
      <p:sp>
        <p:nvSpPr>
          <p:cNvPr id="304136" name="AutoShape 13"/>
          <p:cNvSpPr>
            <a:spLocks noChangeArrowheads="1"/>
          </p:cNvSpPr>
          <p:nvPr/>
        </p:nvSpPr>
        <p:spPr bwMode="auto">
          <a:xfrm>
            <a:off x="381000" y="2590800"/>
            <a:ext cx="8077200" cy="12192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37" name="Text Box 14"/>
          <p:cNvSpPr txBox="1">
            <a:spLocks noChangeArrowheads="1"/>
          </p:cNvSpPr>
          <p:nvPr/>
        </p:nvSpPr>
        <p:spPr bwMode="auto">
          <a:xfrm>
            <a:off x="685800" y="3962400"/>
            <a:ext cx="66294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800" b="1" i="1">
                <a:solidFill>
                  <a:srgbClr val="FF0000"/>
                </a:solidFill>
              </a:rPr>
              <a:t>Binomial </a:t>
            </a:r>
            <a:r>
              <a:rPr lang="en-CA" sz="2800"/>
              <a:t>-  has 2 term</a:t>
            </a:r>
          </a:p>
          <a:p>
            <a:pPr>
              <a:spcBef>
                <a:spcPct val="50000"/>
              </a:spcBef>
            </a:pPr>
            <a:r>
              <a:rPr lang="en-CA" sz="2800"/>
              <a:t>Eg. 2x</a:t>
            </a:r>
            <a:r>
              <a:rPr lang="en-CA" sz="2800" baseline="30000"/>
              <a:t>3 </a:t>
            </a:r>
            <a:r>
              <a:rPr lang="en-CA" sz="2800"/>
              <a:t>+ 4y,</a:t>
            </a:r>
            <a:r>
              <a:rPr lang="en-CA" sz="2800" baseline="30000"/>
              <a:t>      </a:t>
            </a:r>
            <a:r>
              <a:rPr lang="en-CA" sz="2800"/>
              <a:t>3x - 1</a:t>
            </a:r>
          </a:p>
        </p:txBody>
      </p:sp>
      <p:sp>
        <p:nvSpPr>
          <p:cNvPr id="304138" name="AutoShape 15"/>
          <p:cNvSpPr>
            <a:spLocks noChangeArrowheads="1"/>
          </p:cNvSpPr>
          <p:nvPr/>
        </p:nvSpPr>
        <p:spPr bwMode="auto">
          <a:xfrm>
            <a:off x="381000" y="3962400"/>
            <a:ext cx="8077200" cy="12192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39" name="Text Box 16"/>
          <p:cNvSpPr txBox="1">
            <a:spLocks noChangeArrowheads="1"/>
          </p:cNvSpPr>
          <p:nvPr/>
        </p:nvSpPr>
        <p:spPr bwMode="auto">
          <a:xfrm>
            <a:off x="685800" y="5334000"/>
            <a:ext cx="66294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800" b="1" i="1">
                <a:solidFill>
                  <a:srgbClr val="FF0000"/>
                </a:solidFill>
              </a:rPr>
              <a:t>Trinomial </a:t>
            </a:r>
            <a:r>
              <a:rPr lang="en-CA" sz="2800"/>
              <a:t>-  has 3 term</a:t>
            </a:r>
          </a:p>
          <a:p>
            <a:pPr>
              <a:spcBef>
                <a:spcPct val="50000"/>
              </a:spcBef>
            </a:pPr>
            <a:r>
              <a:rPr lang="en-CA" sz="2800"/>
              <a:t>Eg. 4x</a:t>
            </a:r>
            <a:r>
              <a:rPr lang="en-CA" sz="2800" baseline="30000"/>
              <a:t>3</a:t>
            </a:r>
            <a:r>
              <a:rPr lang="en-CA" sz="2800"/>
              <a:t>+ 2x - 7,      x</a:t>
            </a:r>
            <a:r>
              <a:rPr lang="en-CA" sz="2800" baseline="30000"/>
              <a:t>2 </a:t>
            </a:r>
            <a:r>
              <a:rPr lang="en-CA" sz="2800"/>
              <a:t>+ 5x +6</a:t>
            </a:r>
          </a:p>
        </p:txBody>
      </p:sp>
      <p:sp>
        <p:nvSpPr>
          <p:cNvPr id="304140" name="AutoShape 17"/>
          <p:cNvSpPr>
            <a:spLocks noChangeArrowheads="1"/>
          </p:cNvSpPr>
          <p:nvPr/>
        </p:nvSpPr>
        <p:spPr bwMode="auto">
          <a:xfrm>
            <a:off x="381000" y="5334000"/>
            <a:ext cx="8077200" cy="12192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41" name="TextBox 12"/>
          <p:cNvSpPr txBox="1">
            <a:spLocks noChangeArrowheads="1"/>
          </p:cNvSpPr>
          <p:nvPr/>
        </p:nvSpPr>
        <p:spPr bwMode="auto">
          <a:xfrm>
            <a:off x="1752600" y="3810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3200" b="1" i="1"/>
              <a:t>Identifying key concepts - Polynomials</a:t>
            </a:r>
          </a:p>
        </p:txBody>
      </p:sp>
      <p:sp>
        <p:nvSpPr>
          <p:cNvPr id="304142" name="Rectangle 14"/>
          <p:cNvSpPr>
            <a:spLocks noChangeArrowheads="1"/>
          </p:cNvSpPr>
          <p:nvPr/>
        </p:nvSpPr>
        <p:spPr bwMode="auto">
          <a:xfrm>
            <a:off x="5867400" y="2057400"/>
            <a:ext cx="2636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hlinkClick r:id="rId4" action="ppaction://hlinkfile"/>
              </a:rPr>
              <a:t>Polynomial 4.mp4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5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5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3894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947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38948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Assessment</a:t>
            </a:r>
          </a:p>
        </p:txBody>
      </p:sp>
      <p:sp>
        <p:nvSpPr>
          <p:cNvPr id="338949" name="Text Box 6"/>
          <p:cNvSpPr txBox="1">
            <a:spLocks noChangeArrowheads="1"/>
          </p:cNvSpPr>
          <p:nvPr/>
        </p:nvSpPr>
        <p:spPr bwMode="auto">
          <a:xfrm>
            <a:off x="1219200" y="2319338"/>
            <a:ext cx="6629400" cy="469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4400"/>
              <a:t>Pages </a:t>
            </a:r>
          </a:p>
          <a:p>
            <a:pPr algn="ctr">
              <a:spcBef>
                <a:spcPct val="50000"/>
              </a:spcBef>
            </a:pPr>
            <a:r>
              <a:rPr lang="en-CA" sz="4400"/>
              <a:t>234</a:t>
            </a:r>
            <a:endParaRPr lang="en-CA" sz="3200"/>
          </a:p>
          <a:p>
            <a:pPr algn="ctr">
              <a:spcBef>
                <a:spcPct val="50000"/>
              </a:spcBef>
            </a:pPr>
            <a:r>
              <a:rPr lang="en-CA" sz="4400"/>
              <a:t>Numbers  </a:t>
            </a:r>
          </a:p>
          <a:p>
            <a:pPr algn="ctr">
              <a:spcBef>
                <a:spcPct val="50000"/>
              </a:spcBef>
            </a:pPr>
            <a:endParaRPr lang="en-CA" sz="2800"/>
          </a:p>
          <a:p>
            <a:pPr algn="ctr">
              <a:spcBef>
                <a:spcPct val="50000"/>
              </a:spcBef>
            </a:pPr>
            <a:r>
              <a:rPr lang="en-CA" sz="3200"/>
              <a:t>4, 8, 9, 12, 13, 15, 16 </a:t>
            </a:r>
            <a:r>
              <a:rPr lang="en-CA"/>
              <a:t>plus </a:t>
            </a:r>
            <a:r>
              <a:rPr lang="en-CA">
                <a:solidFill>
                  <a:srgbClr val="FF0000"/>
                </a:solidFill>
              </a:rPr>
              <a:t>worksheet</a:t>
            </a:r>
          </a:p>
          <a:p>
            <a:pPr algn="ctr">
              <a:spcBef>
                <a:spcPct val="50000"/>
              </a:spcBef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338950" name="AutoShape 7"/>
          <p:cNvSpPr>
            <a:spLocks noChangeArrowheads="1"/>
          </p:cNvSpPr>
          <p:nvPr/>
        </p:nvSpPr>
        <p:spPr bwMode="auto">
          <a:xfrm>
            <a:off x="1219200" y="2209800"/>
            <a:ext cx="6629400" cy="990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51" name="AutoShape 8"/>
          <p:cNvSpPr>
            <a:spLocks noChangeArrowheads="1"/>
          </p:cNvSpPr>
          <p:nvPr/>
        </p:nvSpPr>
        <p:spPr bwMode="auto">
          <a:xfrm>
            <a:off x="1219200" y="4300538"/>
            <a:ext cx="6629400" cy="990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78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3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40994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0995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4099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0997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40998" name="TextBox 12"/>
          <p:cNvSpPr txBox="1">
            <a:spLocks noChangeArrowheads="1"/>
          </p:cNvSpPr>
          <p:nvPr/>
        </p:nvSpPr>
        <p:spPr bwMode="auto">
          <a:xfrm>
            <a:off x="1752600" y="3810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3200" b="1" i="1"/>
              <a:t>Multiplying Polynomials by a constant</a:t>
            </a:r>
          </a:p>
        </p:txBody>
      </p:sp>
      <p:sp>
        <p:nvSpPr>
          <p:cNvPr id="340999" name="Text Box 8"/>
          <p:cNvSpPr txBox="1">
            <a:spLocks noChangeArrowheads="1"/>
          </p:cNvSpPr>
          <p:nvPr/>
        </p:nvSpPr>
        <p:spPr bwMode="auto">
          <a:xfrm>
            <a:off x="304800" y="1219200"/>
            <a:ext cx="86106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To multiply polynomials we need to use the distributive property. </a:t>
            </a:r>
          </a:p>
          <a:p>
            <a:pPr algn="ctr">
              <a:spcBef>
                <a:spcPct val="50000"/>
              </a:spcBef>
            </a:pPr>
            <a:r>
              <a:rPr lang="en-CA"/>
              <a:t>Steps: </a:t>
            </a:r>
          </a:p>
          <a:p>
            <a:pPr algn="ctr">
              <a:spcBef>
                <a:spcPct val="50000"/>
              </a:spcBef>
              <a:buFont typeface="Wingdings" charset="0"/>
              <a:buChar char="Ø"/>
            </a:pPr>
            <a:r>
              <a:rPr lang="en-CA"/>
              <a:t> Multiply the </a:t>
            </a:r>
            <a:r>
              <a:rPr lang="en-CA" b="1" i="1"/>
              <a:t>coefficients</a:t>
            </a:r>
          </a:p>
          <a:p>
            <a:pPr algn="ctr">
              <a:spcBef>
                <a:spcPct val="50000"/>
              </a:spcBef>
              <a:buFont typeface="Wingdings" charset="0"/>
              <a:buChar char="Ø"/>
            </a:pPr>
            <a:r>
              <a:rPr lang="en-CA"/>
              <a:t> Multiply the </a:t>
            </a:r>
            <a:r>
              <a:rPr lang="en-CA" b="1" i="1"/>
              <a:t>variables</a:t>
            </a:r>
            <a:r>
              <a:rPr lang="en-CA"/>
              <a:t> using exponent laws</a:t>
            </a:r>
          </a:p>
        </p:txBody>
      </p:sp>
      <p:sp>
        <p:nvSpPr>
          <p:cNvPr id="341000" name="AutoShape 19"/>
          <p:cNvSpPr>
            <a:spLocks noChangeArrowheads="1"/>
          </p:cNvSpPr>
          <p:nvPr/>
        </p:nvSpPr>
        <p:spPr bwMode="auto">
          <a:xfrm>
            <a:off x="152400" y="1828800"/>
            <a:ext cx="8839200" cy="1752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1001" name="Text Box 20"/>
          <p:cNvSpPr txBox="1">
            <a:spLocks noChangeArrowheads="1"/>
          </p:cNvSpPr>
          <p:nvPr/>
        </p:nvSpPr>
        <p:spPr bwMode="auto">
          <a:xfrm>
            <a:off x="228600" y="3886200"/>
            <a:ext cx="85344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Examples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CA"/>
              <a:t>4(3x)		b) 3(2x + 4)	          c) -2(-n</a:t>
            </a:r>
            <a:r>
              <a:rPr lang="en-CA" baseline="30000"/>
              <a:t>2</a:t>
            </a:r>
            <a:r>
              <a:rPr lang="en-CA"/>
              <a:t> + 2n - 1)</a:t>
            </a:r>
          </a:p>
        </p:txBody>
      </p:sp>
      <p:sp>
        <p:nvSpPr>
          <p:cNvPr id="341002" name="Text Box 21"/>
          <p:cNvSpPr txBox="1">
            <a:spLocks noChangeArrowheads="1"/>
          </p:cNvSpPr>
          <p:nvPr/>
        </p:nvSpPr>
        <p:spPr bwMode="auto">
          <a:xfrm>
            <a:off x="381000" y="48006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b="1"/>
              <a:t>   =12x</a:t>
            </a:r>
          </a:p>
        </p:txBody>
      </p:sp>
      <p:sp>
        <p:nvSpPr>
          <p:cNvPr id="341003" name="Text Box 22"/>
          <p:cNvSpPr txBox="1">
            <a:spLocks noChangeArrowheads="1"/>
          </p:cNvSpPr>
          <p:nvPr/>
        </p:nvSpPr>
        <p:spPr bwMode="auto">
          <a:xfrm>
            <a:off x="2971800" y="48006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   =3(2x) + 3(4)</a:t>
            </a:r>
          </a:p>
        </p:txBody>
      </p:sp>
      <p:sp>
        <p:nvSpPr>
          <p:cNvPr id="341004" name="Text Box 23"/>
          <p:cNvSpPr txBox="1">
            <a:spLocks noChangeArrowheads="1"/>
          </p:cNvSpPr>
          <p:nvPr/>
        </p:nvSpPr>
        <p:spPr bwMode="auto">
          <a:xfrm>
            <a:off x="2971800" y="51816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   =6x + 12</a:t>
            </a:r>
          </a:p>
        </p:txBody>
      </p:sp>
      <p:sp>
        <p:nvSpPr>
          <p:cNvPr id="341005" name="Text Box 24"/>
          <p:cNvSpPr txBox="1">
            <a:spLocks noChangeArrowheads="1"/>
          </p:cNvSpPr>
          <p:nvPr/>
        </p:nvSpPr>
        <p:spPr bwMode="auto">
          <a:xfrm>
            <a:off x="5486400" y="48006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   = -2(-n</a:t>
            </a:r>
            <a:r>
              <a:rPr lang="en-CA" baseline="30000"/>
              <a:t>2</a:t>
            </a:r>
            <a:r>
              <a:rPr lang="en-CA"/>
              <a:t>) + -2(2n) - -2(1)</a:t>
            </a:r>
          </a:p>
        </p:txBody>
      </p:sp>
      <p:sp>
        <p:nvSpPr>
          <p:cNvPr id="341006" name="Text Box 25"/>
          <p:cNvSpPr txBox="1">
            <a:spLocks noChangeArrowheads="1"/>
          </p:cNvSpPr>
          <p:nvPr/>
        </p:nvSpPr>
        <p:spPr bwMode="auto">
          <a:xfrm>
            <a:off x="5715000" y="51816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= 2n</a:t>
            </a:r>
            <a:r>
              <a:rPr lang="en-CA" baseline="30000"/>
              <a:t>2</a:t>
            </a:r>
            <a:r>
              <a:rPr lang="en-CA"/>
              <a:t> – 4n + 2</a:t>
            </a:r>
          </a:p>
        </p:txBody>
      </p:sp>
    </p:spTree>
    <p:extLst>
      <p:ext uri="{BB962C8B-B14F-4D97-AF65-F5344CB8AC3E}">
        <p14:creationId xmlns:p14="http://schemas.microsoft.com/office/powerpoint/2010/main" val="3556346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1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4304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3043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43044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3045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43046" name="TextBox 12"/>
          <p:cNvSpPr txBox="1">
            <a:spLocks noChangeArrowheads="1"/>
          </p:cNvSpPr>
          <p:nvPr/>
        </p:nvSpPr>
        <p:spPr bwMode="auto">
          <a:xfrm>
            <a:off x="1752600" y="152400"/>
            <a:ext cx="7010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3200" b="1" i="1"/>
              <a:t>Multiplying Polynomials by a constant using tiles</a:t>
            </a:r>
          </a:p>
        </p:txBody>
      </p:sp>
      <p:sp>
        <p:nvSpPr>
          <p:cNvPr id="343047" name="Text Box 10"/>
          <p:cNvSpPr txBox="1">
            <a:spLocks noChangeArrowheads="1"/>
          </p:cNvSpPr>
          <p:nvPr/>
        </p:nvSpPr>
        <p:spPr bwMode="auto">
          <a:xfrm>
            <a:off x="228600" y="1295400"/>
            <a:ext cx="85344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Examples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CA"/>
              <a:t>4(3x)		b) 3(2x + 4)	          c) -2(-n</a:t>
            </a:r>
            <a:r>
              <a:rPr lang="en-CA" baseline="30000"/>
              <a:t>2</a:t>
            </a:r>
            <a:r>
              <a:rPr lang="en-CA"/>
              <a:t> + 2n - 1)</a:t>
            </a:r>
          </a:p>
        </p:txBody>
      </p:sp>
      <p:sp>
        <p:nvSpPr>
          <p:cNvPr id="343048" name="Text Box 11"/>
          <p:cNvSpPr txBox="1">
            <a:spLocks noChangeArrowheads="1"/>
          </p:cNvSpPr>
          <p:nvPr/>
        </p:nvSpPr>
        <p:spPr bwMode="auto">
          <a:xfrm>
            <a:off x="304800" y="60960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b="1"/>
              <a:t>   =12x</a:t>
            </a:r>
          </a:p>
        </p:txBody>
      </p:sp>
      <p:sp>
        <p:nvSpPr>
          <p:cNvPr id="343049" name="Text Box 13"/>
          <p:cNvSpPr txBox="1">
            <a:spLocks noChangeArrowheads="1"/>
          </p:cNvSpPr>
          <p:nvPr/>
        </p:nvSpPr>
        <p:spPr bwMode="auto">
          <a:xfrm>
            <a:off x="2971800" y="60960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b="1"/>
              <a:t>   =6x + 12</a:t>
            </a:r>
          </a:p>
        </p:txBody>
      </p:sp>
      <p:sp>
        <p:nvSpPr>
          <p:cNvPr id="343050" name="Text Box 15"/>
          <p:cNvSpPr txBox="1">
            <a:spLocks noChangeArrowheads="1"/>
          </p:cNvSpPr>
          <p:nvPr/>
        </p:nvSpPr>
        <p:spPr bwMode="auto">
          <a:xfrm>
            <a:off x="5867400" y="60198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b="1"/>
              <a:t>= 2n</a:t>
            </a:r>
            <a:r>
              <a:rPr lang="en-CA" b="1" baseline="30000"/>
              <a:t>2</a:t>
            </a:r>
            <a:r>
              <a:rPr lang="en-CA" b="1"/>
              <a:t> – 4n + 2</a:t>
            </a:r>
          </a:p>
        </p:txBody>
      </p:sp>
      <p:sp>
        <p:nvSpPr>
          <p:cNvPr id="343051" name="Line 28"/>
          <p:cNvSpPr>
            <a:spLocks noChangeShapeType="1"/>
          </p:cNvSpPr>
          <p:nvPr/>
        </p:nvSpPr>
        <p:spPr bwMode="auto">
          <a:xfrm>
            <a:off x="609600" y="3048000"/>
            <a:ext cx="0" cy="2362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52" name="Line 29"/>
          <p:cNvSpPr>
            <a:spLocks noChangeShapeType="1"/>
          </p:cNvSpPr>
          <p:nvPr/>
        </p:nvSpPr>
        <p:spPr bwMode="auto">
          <a:xfrm>
            <a:off x="304800" y="3276600"/>
            <a:ext cx="1447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53" name="Rectangle 30"/>
          <p:cNvSpPr>
            <a:spLocks noChangeArrowheads="1"/>
          </p:cNvSpPr>
          <p:nvPr/>
        </p:nvSpPr>
        <p:spPr bwMode="auto">
          <a:xfrm>
            <a:off x="152400" y="33528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3x</a:t>
            </a:r>
          </a:p>
        </p:txBody>
      </p:sp>
      <p:sp>
        <p:nvSpPr>
          <p:cNvPr id="343054" name="Rectangle 31"/>
          <p:cNvSpPr>
            <a:spLocks noChangeArrowheads="1"/>
          </p:cNvSpPr>
          <p:nvPr/>
        </p:nvSpPr>
        <p:spPr bwMode="auto">
          <a:xfrm>
            <a:off x="838200" y="2819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4</a:t>
            </a:r>
          </a:p>
        </p:txBody>
      </p:sp>
      <p:sp>
        <p:nvSpPr>
          <p:cNvPr id="343055" name="Line 44"/>
          <p:cNvSpPr>
            <a:spLocks noChangeShapeType="1"/>
          </p:cNvSpPr>
          <p:nvPr/>
        </p:nvSpPr>
        <p:spPr bwMode="auto">
          <a:xfrm>
            <a:off x="3276600" y="3048000"/>
            <a:ext cx="0" cy="2362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56" name="Line 45"/>
          <p:cNvSpPr>
            <a:spLocks noChangeShapeType="1"/>
          </p:cNvSpPr>
          <p:nvPr/>
        </p:nvSpPr>
        <p:spPr bwMode="auto">
          <a:xfrm>
            <a:off x="2971800" y="3276600"/>
            <a:ext cx="1143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57" name="Rectangle 46"/>
          <p:cNvSpPr>
            <a:spLocks noChangeArrowheads="1"/>
          </p:cNvSpPr>
          <p:nvPr/>
        </p:nvSpPr>
        <p:spPr bwMode="auto">
          <a:xfrm rot="-5400000">
            <a:off x="2565400" y="4064000"/>
            <a:ext cx="96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2x + 4</a:t>
            </a:r>
          </a:p>
        </p:txBody>
      </p:sp>
      <p:sp>
        <p:nvSpPr>
          <p:cNvPr id="343058" name="Rectangle 47"/>
          <p:cNvSpPr>
            <a:spLocks noChangeArrowheads="1"/>
          </p:cNvSpPr>
          <p:nvPr/>
        </p:nvSpPr>
        <p:spPr bwMode="auto">
          <a:xfrm>
            <a:off x="3505200" y="2819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3</a:t>
            </a:r>
          </a:p>
        </p:txBody>
      </p:sp>
      <p:sp>
        <p:nvSpPr>
          <p:cNvPr id="343059" name="Line 71"/>
          <p:cNvSpPr>
            <a:spLocks noChangeShapeType="1"/>
          </p:cNvSpPr>
          <p:nvPr/>
        </p:nvSpPr>
        <p:spPr bwMode="auto">
          <a:xfrm>
            <a:off x="5791200" y="3048000"/>
            <a:ext cx="0" cy="2362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0" name="Line 72"/>
          <p:cNvSpPr>
            <a:spLocks noChangeShapeType="1"/>
          </p:cNvSpPr>
          <p:nvPr/>
        </p:nvSpPr>
        <p:spPr bwMode="auto">
          <a:xfrm>
            <a:off x="5486400" y="3276600"/>
            <a:ext cx="1447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1" name="Rectangle 73"/>
          <p:cNvSpPr>
            <a:spLocks noChangeArrowheads="1"/>
          </p:cNvSpPr>
          <p:nvPr/>
        </p:nvSpPr>
        <p:spPr bwMode="auto">
          <a:xfrm rot="-5400000">
            <a:off x="4624388" y="4087813"/>
            <a:ext cx="157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CA"/>
              <a:t>-n</a:t>
            </a:r>
            <a:r>
              <a:rPr lang="en-CA" baseline="30000"/>
              <a:t>2</a:t>
            </a:r>
            <a:r>
              <a:rPr lang="en-CA"/>
              <a:t> + 2n - 1</a:t>
            </a:r>
          </a:p>
        </p:txBody>
      </p:sp>
      <p:sp>
        <p:nvSpPr>
          <p:cNvPr id="343062" name="Rectangle 74"/>
          <p:cNvSpPr>
            <a:spLocks noChangeArrowheads="1"/>
          </p:cNvSpPr>
          <p:nvPr/>
        </p:nvSpPr>
        <p:spPr bwMode="auto">
          <a:xfrm>
            <a:off x="6019800" y="28194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-2</a:t>
            </a:r>
          </a:p>
        </p:txBody>
      </p:sp>
      <p:sp>
        <p:nvSpPr>
          <p:cNvPr id="343063" name="Oval 91"/>
          <p:cNvSpPr>
            <a:spLocks noChangeArrowheads="1"/>
          </p:cNvSpPr>
          <p:nvPr/>
        </p:nvSpPr>
        <p:spPr bwMode="auto">
          <a:xfrm>
            <a:off x="6019800" y="2819400"/>
            <a:ext cx="533400" cy="457200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3064" name="Line 92"/>
          <p:cNvSpPr>
            <a:spLocks noChangeShapeType="1"/>
          </p:cNvSpPr>
          <p:nvPr/>
        </p:nvSpPr>
        <p:spPr bwMode="auto">
          <a:xfrm>
            <a:off x="6629400" y="3048000"/>
            <a:ext cx="9144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5" name="Text Box 93"/>
          <p:cNvSpPr txBox="1">
            <a:spLocks noChangeArrowheads="1"/>
          </p:cNvSpPr>
          <p:nvPr/>
        </p:nvSpPr>
        <p:spPr bwMode="auto">
          <a:xfrm>
            <a:off x="7696200" y="2667000"/>
            <a:ext cx="1447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1400" b="1"/>
              <a:t>Change to the additive inverse due to the </a:t>
            </a:r>
            <a:r>
              <a:rPr lang="en-CA" sz="1400" b="1">
                <a:solidFill>
                  <a:srgbClr val="FF0000"/>
                </a:solidFill>
              </a:rPr>
              <a:t>-2</a:t>
            </a:r>
          </a:p>
        </p:txBody>
      </p:sp>
      <p:sp>
        <p:nvSpPr>
          <p:cNvPr id="343066" name="Rectangle 99"/>
          <p:cNvSpPr>
            <a:spLocks noChangeArrowheads="1"/>
          </p:cNvSpPr>
          <p:nvPr/>
        </p:nvSpPr>
        <p:spPr bwMode="auto">
          <a:xfrm>
            <a:off x="609600" y="3276600"/>
            <a:ext cx="990600" cy="2133600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67" name="Rectangle 100"/>
          <p:cNvSpPr>
            <a:spLocks noChangeArrowheads="1"/>
          </p:cNvSpPr>
          <p:nvPr/>
        </p:nvSpPr>
        <p:spPr bwMode="auto">
          <a:xfrm>
            <a:off x="685800" y="33528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68" name="Rectangle 101"/>
          <p:cNvSpPr>
            <a:spLocks noChangeArrowheads="1"/>
          </p:cNvSpPr>
          <p:nvPr/>
        </p:nvSpPr>
        <p:spPr bwMode="auto">
          <a:xfrm>
            <a:off x="685800" y="40386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69" name="Rectangle 102"/>
          <p:cNvSpPr>
            <a:spLocks noChangeArrowheads="1"/>
          </p:cNvSpPr>
          <p:nvPr/>
        </p:nvSpPr>
        <p:spPr bwMode="auto">
          <a:xfrm>
            <a:off x="685800" y="47244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70" name="Rectangle 103"/>
          <p:cNvSpPr>
            <a:spLocks noChangeArrowheads="1"/>
          </p:cNvSpPr>
          <p:nvPr/>
        </p:nvSpPr>
        <p:spPr bwMode="auto">
          <a:xfrm>
            <a:off x="914400" y="33528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71" name="Rectangle 104"/>
          <p:cNvSpPr>
            <a:spLocks noChangeArrowheads="1"/>
          </p:cNvSpPr>
          <p:nvPr/>
        </p:nvSpPr>
        <p:spPr bwMode="auto">
          <a:xfrm>
            <a:off x="914400" y="40386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72" name="Rectangle 105"/>
          <p:cNvSpPr>
            <a:spLocks noChangeArrowheads="1"/>
          </p:cNvSpPr>
          <p:nvPr/>
        </p:nvSpPr>
        <p:spPr bwMode="auto">
          <a:xfrm>
            <a:off x="914400" y="47244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73" name="Rectangle 106"/>
          <p:cNvSpPr>
            <a:spLocks noChangeArrowheads="1"/>
          </p:cNvSpPr>
          <p:nvPr/>
        </p:nvSpPr>
        <p:spPr bwMode="auto">
          <a:xfrm>
            <a:off x="1143000" y="33528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74" name="Rectangle 107"/>
          <p:cNvSpPr>
            <a:spLocks noChangeArrowheads="1"/>
          </p:cNvSpPr>
          <p:nvPr/>
        </p:nvSpPr>
        <p:spPr bwMode="auto">
          <a:xfrm>
            <a:off x="1143000" y="40386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75" name="Rectangle 108"/>
          <p:cNvSpPr>
            <a:spLocks noChangeArrowheads="1"/>
          </p:cNvSpPr>
          <p:nvPr/>
        </p:nvSpPr>
        <p:spPr bwMode="auto">
          <a:xfrm>
            <a:off x="1143000" y="47244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76" name="Rectangle 109"/>
          <p:cNvSpPr>
            <a:spLocks noChangeArrowheads="1"/>
          </p:cNvSpPr>
          <p:nvPr/>
        </p:nvSpPr>
        <p:spPr bwMode="auto">
          <a:xfrm>
            <a:off x="1371600" y="33528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77" name="Rectangle 110"/>
          <p:cNvSpPr>
            <a:spLocks noChangeArrowheads="1"/>
          </p:cNvSpPr>
          <p:nvPr/>
        </p:nvSpPr>
        <p:spPr bwMode="auto">
          <a:xfrm>
            <a:off x="1371600" y="40386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78" name="Rectangle 111"/>
          <p:cNvSpPr>
            <a:spLocks noChangeArrowheads="1"/>
          </p:cNvSpPr>
          <p:nvPr/>
        </p:nvSpPr>
        <p:spPr bwMode="auto">
          <a:xfrm>
            <a:off x="1371600" y="47244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79" name="Rectangle 112"/>
          <p:cNvSpPr>
            <a:spLocks noChangeArrowheads="1"/>
          </p:cNvSpPr>
          <p:nvPr/>
        </p:nvSpPr>
        <p:spPr bwMode="auto">
          <a:xfrm>
            <a:off x="3276600" y="3276600"/>
            <a:ext cx="838200" cy="2362200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80" name="Rectangle 113"/>
          <p:cNvSpPr>
            <a:spLocks noChangeArrowheads="1"/>
          </p:cNvSpPr>
          <p:nvPr/>
        </p:nvSpPr>
        <p:spPr bwMode="auto">
          <a:xfrm>
            <a:off x="3352800" y="33528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81" name="Rectangle 114"/>
          <p:cNvSpPr>
            <a:spLocks noChangeArrowheads="1"/>
          </p:cNvSpPr>
          <p:nvPr/>
        </p:nvSpPr>
        <p:spPr bwMode="auto">
          <a:xfrm>
            <a:off x="3352800" y="40386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82" name="Rectangle 115"/>
          <p:cNvSpPr>
            <a:spLocks noChangeArrowheads="1"/>
          </p:cNvSpPr>
          <p:nvPr/>
        </p:nvSpPr>
        <p:spPr bwMode="auto">
          <a:xfrm>
            <a:off x="3581400" y="33528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83" name="Rectangle 116"/>
          <p:cNvSpPr>
            <a:spLocks noChangeArrowheads="1"/>
          </p:cNvSpPr>
          <p:nvPr/>
        </p:nvSpPr>
        <p:spPr bwMode="auto">
          <a:xfrm>
            <a:off x="3581400" y="40386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84" name="Rectangle 117"/>
          <p:cNvSpPr>
            <a:spLocks noChangeArrowheads="1"/>
          </p:cNvSpPr>
          <p:nvPr/>
        </p:nvSpPr>
        <p:spPr bwMode="auto">
          <a:xfrm>
            <a:off x="3810000" y="33528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85" name="Rectangle 118"/>
          <p:cNvSpPr>
            <a:spLocks noChangeArrowheads="1"/>
          </p:cNvSpPr>
          <p:nvPr/>
        </p:nvSpPr>
        <p:spPr bwMode="auto">
          <a:xfrm>
            <a:off x="3810000" y="40386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86" name="Rectangle 119"/>
          <p:cNvSpPr>
            <a:spLocks noChangeArrowheads="1"/>
          </p:cNvSpPr>
          <p:nvPr/>
        </p:nvSpPr>
        <p:spPr bwMode="auto">
          <a:xfrm>
            <a:off x="3352800" y="4724400"/>
            <a:ext cx="1524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87" name="Rectangle 120"/>
          <p:cNvSpPr>
            <a:spLocks noChangeArrowheads="1"/>
          </p:cNvSpPr>
          <p:nvPr/>
        </p:nvSpPr>
        <p:spPr bwMode="auto">
          <a:xfrm>
            <a:off x="3352800" y="4953000"/>
            <a:ext cx="1524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88" name="Rectangle 121"/>
          <p:cNvSpPr>
            <a:spLocks noChangeArrowheads="1"/>
          </p:cNvSpPr>
          <p:nvPr/>
        </p:nvSpPr>
        <p:spPr bwMode="auto">
          <a:xfrm>
            <a:off x="3352800" y="5181600"/>
            <a:ext cx="1524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89" name="Rectangle 122"/>
          <p:cNvSpPr>
            <a:spLocks noChangeArrowheads="1"/>
          </p:cNvSpPr>
          <p:nvPr/>
        </p:nvSpPr>
        <p:spPr bwMode="auto">
          <a:xfrm>
            <a:off x="3352800" y="5410200"/>
            <a:ext cx="1524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90" name="Rectangle 123"/>
          <p:cNvSpPr>
            <a:spLocks noChangeArrowheads="1"/>
          </p:cNvSpPr>
          <p:nvPr/>
        </p:nvSpPr>
        <p:spPr bwMode="auto">
          <a:xfrm>
            <a:off x="3581400" y="4724400"/>
            <a:ext cx="1524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91" name="Rectangle 124"/>
          <p:cNvSpPr>
            <a:spLocks noChangeArrowheads="1"/>
          </p:cNvSpPr>
          <p:nvPr/>
        </p:nvSpPr>
        <p:spPr bwMode="auto">
          <a:xfrm>
            <a:off x="3581400" y="4953000"/>
            <a:ext cx="1524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92" name="Rectangle 125"/>
          <p:cNvSpPr>
            <a:spLocks noChangeArrowheads="1"/>
          </p:cNvSpPr>
          <p:nvPr/>
        </p:nvSpPr>
        <p:spPr bwMode="auto">
          <a:xfrm>
            <a:off x="3581400" y="5181600"/>
            <a:ext cx="1524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93" name="Rectangle 126"/>
          <p:cNvSpPr>
            <a:spLocks noChangeArrowheads="1"/>
          </p:cNvSpPr>
          <p:nvPr/>
        </p:nvSpPr>
        <p:spPr bwMode="auto">
          <a:xfrm>
            <a:off x="3581400" y="5410200"/>
            <a:ext cx="1524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94" name="Rectangle 127"/>
          <p:cNvSpPr>
            <a:spLocks noChangeArrowheads="1"/>
          </p:cNvSpPr>
          <p:nvPr/>
        </p:nvSpPr>
        <p:spPr bwMode="auto">
          <a:xfrm>
            <a:off x="3810000" y="4724400"/>
            <a:ext cx="1524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95" name="Rectangle 128"/>
          <p:cNvSpPr>
            <a:spLocks noChangeArrowheads="1"/>
          </p:cNvSpPr>
          <p:nvPr/>
        </p:nvSpPr>
        <p:spPr bwMode="auto">
          <a:xfrm>
            <a:off x="3810000" y="4953000"/>
            <a:ext cx="1524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96" name="Rectangle 129"/>
          <p:cNvSpPr>
            <a:spLocks noChangeArrowheads="1"/>
          </p:cNvSpPr>
          <p:nvPr/>
        </p:nvSpPr>
        <p:spPr bwMode="auto">
          <a:xfrm>
            <a:off x="3810000" y="5181600"/>
            <a:ext cx="1524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97" name="Rectangle 130"/>
          <p:cNvSpPr>
            <a:spLocks noChangeArrowheads="1"/>
          </p:cNvSpPr>
          <p:nvPr/>
        </p:nvSpPr>
        <p:spPr bwMode="auto">
          <a:xfrm>
            <a:off x="3810000" y="5410200"/>
            <a:ext cx="1524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98" name="Rectangle 131"/>
          <p:cNvSpPr>
            <a:spLocks noChangeArrowheads="1"/>
          </p:cNvSpPr>
          <p:nvPr/>
        </p:nvSpPr>
        <p:spPr bwMode="auto">
          <a:xfrm>
            <a:off x="5791200" y="3276600"/>
            <a:ext cx="1295400" cy="2438400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099" name="Rectangle 132"/>
          <p:cNvSpPr>
            <a:spLocks noChangeArrowheads="1"/>
          </p:cNvSpPr>
          <p:nvPr/>
        </p:nvSpPr>
        <p:spPr bwMode="auto">
          <a:xfrm>
            <a:off x="5867400" y="4038600"/>
            <a:ext cx="152400" cy="6096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100" name="Rectangle 133"/>
          <p:cNvSpPr>
            <a:spLocks noChangeArrowheads="1"/>
          </p:cNvSpPr>
          <p:nvPr/>
        </p:nvSpPr>
        <p:spPr bwMode="auto">
          <a:xfrm>
            <a:off x="5867400" y="4724400"/>
            <a:ext cx="152400" cy="6096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101" name="Rectangle 134"/>
          <p:cNvSpPr>
            <a:spLocks noChangeArrowheads="1"/>
          </p:cNvSpPr>
          <p:nvPr/>
        </p:nvSpPr>
        <p:spPr bwMode="auto">
          <a:xfrm>
            <a:off x="5867400" y="5410200"/>
            <a:ext cx="1524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102" name="Rectangle 135"/>
          <p:cNvSpPr>
            <a:spLocks noChangeArrowheads="1"/>
          </p:cNvSpPr>
          <p:nvPr/>
        </p:nvSpPr>
        <p:spPr bwMode="auto">
          <a:xfrm>
            <a:off x="5867400" y="3429000"/>
            <a:ext cx="5334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103" name="Rectangle 136"/>
          <p:cNvSpPr>
            <a:spLocks noChangeArrowheads="1"/>
          </p:cNvSpPr>
          <p:nvPr/>
        </p:nvSpPr>
        <p:spPr bwMode="auto">
          <a:xfrm>
            <a:off x="6553200" y="4038600"/>
            <a:ext cx="152400" cy="6096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104" name="Rectangle 137"/>
          <p:cNvSpPr>
            <a:spLocks noChangeArrowheads="1"/>
          </p:cNvSpPr>
          <p:nvPr/>
        </p:nvSpPr>
        <p:spPr bwMode="auto">
          <a:xfrm>
            <a:off x="6553200" y="4724400"/>
            <a:ext cx="152400" cy="6096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105" name="Rectangle 138"/>
          <p:cNvSpPr>
            <a:spLocks noChangeArrowheads="1"/>
          </p:cNvSpPr>
          <p:nvPr/>
        </p:nvSpPr>
        <p:spPr bwMode="auto">
          <a:xfrm>
            <a:off x="6553200" y="5410200"/>
            <a:ext cx="1524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3106" name="Rectangle 139"/>
          <p:cNvSpPr>
            <a:spLocks noChangeArrowheads="1"/>
          </p:cNvSpPr>
          <p:nvPr/>
        </p:nvSpPr>
        <p:spPr bwMode="auto">
          <a:xfrm>
            <a:off x="6553200" y="3429000"/>
            <a:ext cx="5334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14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89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4509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5091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4509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5093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45094" name="TextBox 12"/>
          <p:cNvSpPr txBox="1">
            <a:spLocks noChangeArrowheads="1"/>
          </p:cNvSpPr>
          <p:nvPr/>
        </p:nvSpPr>
        <p:spPr bwMode="auto">
          <a:xfrm>
            <a:off x="1752600" y="228600"/>
            <a:ext cx="7010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800" b="1" i="1"/>
              <a:t>Dividing Polynomials by a constant / monomial</a:t>
            </a:r>
          </a:p>
        </p:txBody>
      </p:sp>
      <p:sp>
        <p:nvSpPr>
          <p:cNvPr id="345095" name="Text Box 8"/>
          <p:cNvSpPr txBox="1">
            <a:spLocks noChangeArrowheads="1"/>
          </p:cNvSpPr>
          <p:nvPr/>
        </p:nvSpPr>
        <p:spPr bwMode="auto">
          <a:xfrm>
            <a:off x="304800" y="1219200"/>
            <a:ext cx="86106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When dividing a polynomial by a constant or a monomial </a:t>
            </a:r>
          </a:p>
          <a:p>
            <a:pPr algn="ctr">
              <a:spcBef>
                <a:spcPct val="50000"/>
              </a:spcBef>
            </a:pPr>
            <a:r>
              <a:rPr lang="en-CA"/>
              <a:t>Steps: </a:t>
            </a:r>
          </a:p>
          <a:p>
            <a:pPr algn="ctr">
              <a:spcBef>
                <a:spcPct val="50000"/>
              </a:spcBef>
              <a:buFont typeface="Wingdings" charset="0"/>
              <a:buChar char="Ø"/>
            </a:pPr>
            <a:r>
              <a:rPr lang="en-CA"/>
              <a:t> Divide each term of the polynomial by the constant /monomial</a:t>
            </a:r>
            <a:endParaRPr lang="en-CA" b="1" i="1"/>
          </a:p>
        </p:txBody>
      </p:sp>
      <p:sp>
        <p:nvSpPr>
          <p:cNvPr id="345096" name="AutoShape 9"/>
          <p:cNvSpPr>
            <a:spLocks noChangeArrowheads="1"/>
          </p:cNvSpPr>
          <p:nvPr/>
        </p:nvSpPr>
        <p:spPr bwMode="auto">
          <a:xfrm>
            <a:off x="152400" y="1828800"/>
            <a:ext cx="8839200" cy="10668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097" name="Text Box 10"/>
          <p:cNvSpPr txBox="1">
            <a:spLocks noChangeArrowheads="1"/>
          </p:cNvSpPr>
          <p:nvPr/>
        </p:nvSpPr>
        <p:spPr bwMode="auto">
          <a:xfrm>
            <a:off x="228600" y="2971800"/>
            <a:ext cx="85344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Examples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CA" u="sng"/>
              <a:t>4s</a:t>
            </a:r>
            <a:r>
              <a:rPr lang="en-CA" u="sng" baseline="30000"/>
              <a:t>2</a:t>
            </a:r>
            <a:r>
              <a:rPr lang="en-CA" u="sng"/>
              <a:t> - 8</a:t>
            </a:r>
            <a:r>
              <a:rPr lang="en-CA"/>
              <a:t>		b) </a:t>
            </a:r>
            <a:r>
              <a:rPr lang="en-CA" u="sng"/>
              <a:t>-3m</a:t>
            </a:r>
            <a:r>
              <a:rPr lang="en-CA" u="sng" baseline="30000"/>
              <a:t>2</a:t>
            </a:r>
            <a:r>
              <a:rPr lang="en-CA" u="sng"/>
              <a:t>n + 15mn - 21mn</a:t>
            </a:r>
            <a:r>
              <a:rPr lang="en-CA" u="sng" baseline="30000"/>
              <a:t>2</a:t>
            </a:r>
            <a:r>
              <a:rPr lang="en-CA"/>
              <a:t>	</a:t>
            </a:r>
          </a:p>
        </p:txBody>
      </p:sp>
      <p:sp>
        <p:nvSpPr>
          <p:cNvPr id="345098" name="Text Box 11"/>
          <p:cNvSpPr txBox="1">
            <a:spLocks noChangeArrowheads="1"/>
          </p:cNvSpPr>
          <p:nvPr/>
        </p:nvSpPr>
        <p:spPr bwMode="auto">
          <a:xfrm>
            <a:off x="838200" y="38862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  4</a:t>
            </a:r>
          </a:p>
        </p:txBody>
      </p:sp>
      <p:sp>
        <p:nvSpPr>
          <p:cNvPr id="345099" name="Rectangle 16"/>
          <p:cNvSpPr>
            <a:spLocks noChangeArrowheads="1"/>
          </p:cNvSpPr>
          <p:nvPr/>
        </p:nvSpPr>
        <p:spPr bwMode="auto">
          <a:xfrm>
            <a:off x="541338" y="4343400"/>
            <a:ext cx="1211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= </a:t>
            </a:r>
            <a:r>
              <a:rPr lang="en-CA" u="sng"/>
              <a:t>4s</a:t>
            </a:r>
            <a:r>
              <a:rPr lang="en-CA" u="sng" baseline="30000"/>
              <a:t>2</a:t>
            </a:r>
            <a:r>
              <a:rPr lang="en-CA"/>
              <a:t> - </a:t>
            </a:r>
            <a:r>
              <a:rPr lang="en-CA" u="sng"/>
              <a:t>8</a:t>
            </a:r>
          </a:p>
        </p:txBody>
      </p:sp>
      <p:sp>
        <p:nvSpPr>
          <p:cNvPr id="345100" name="Text Box 17"/>
          <p:cNvSpPr txBox="1">
            <a:spLocks noChangeArrowheads="1"/>
          </p:cNvSpPr>
          <p:nvPr/>
        </p:nvSpPr>
        <p:spPr bwMode="auto">
          <a:xfrm>
            <a:off x="685800" y="46482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  4</a:t>
            </a:r>
          </a:p>
        </p:txBody>
      </p:sp>
      <p:sp>
        <p:nvSpPr>
          <p:cNvPr id="345101" name="Text Box 18"/>
          <p:cNvSpPr txBox="1">
            <a:spLocks noChangeArrowheads="1"/>
          </p:cNvSpPr>
          <p:nvPr/>
        </p:nvSpPr>
        <p:spPr bwMode="auto">
          <a:xfrm>
            <a:off x="1219200" y="46482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  4</a:t>
            </a:r>
          </a:p>
        </p:txBody>
      </p:sp>
      <p:sp>
        <p:nvSpPr>
          <p:cNvPr id="345102" name="Text Box 19"/>
          <p:cNvSpPr txBox="1">
            <a:spLocks noChangeArrowheads="1"/>
          </p:cNvSpPr>
          <p:nvPr/>
        </p:nvSpPr>
        <p:spPr bwMode="auto">
          <a:xfrm>
            <a:off x="609600" y="51054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b="1">
                <a:solidFill>
                  <a:srgbClr val="FF0000"/>
                </a:solidFill>
              </a:rPr>
              <a:t>= s</a:t>
            </a:r>
            <a:r>
              <a:rPr lang="en-CA" b="1" baseline="30000">
                <a:solidFill>
                  <a:srgbClr val="FF0000"/>
                </a:solidFill>
              </a:rPr>
              <a:t>2</a:t>
            </a:r>
            <a:r>
              <a:rPr lang="en-CA" b="1">
                <a:solidFill>
                  <a:srgbClr val="FF0000"/>
                </a:solidFill>
              </a:rPr>
              <a:t> - 2</a:t>
            </a:r>
          </a:p>
        </p:txBody>
      </p:sp>
      <p:sp>
        <p:nvSpPr>
          <p:cNvPr id="345103" name="Text Box 20"/>
          <p:cNvSpPr txBox="1">
            <a:spLocks noChangeArrowheads="1"/>
          </p:cNvSpPr>
          <p:nvPr/>
        </p:nvSpPr>
        <p:spPr bwMode="auto">
          <a:xfrm>
            <a:off x="4343400" y="38862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  -3mn</a:t>
            </a:r>
          </a:p>
        </p:txBody>
      </p:sp>
      <p:sp>
        <p:nvSpPr>
          <p:cNvPr id="345104" name="Rectangle 21"/>
          <p:cNvSpPr>
            <a:spLocks noChangeArrowheads="1"/>
          </p:cNvSpPr>
          <p:nvPr/>
        </p:nvSpPr>
        <p:spPr bwMode="auto">
          <a:xfrm>
            <a:off x="3200400" y="4267200"/>
            <a:ext cx="299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 u="sng"/>
              <a:t>-3m</a:t>
            </a:r>
            <a:r>
              <a:rPr lang="en-CA" u="sng" baseline="30000"/>
              <a:t>2</a:t>
            </a:r>
            <a:r>
              <a:rPr lang="en-CA" u="sng"/>
              <a:t>n </a:t>
            </a:r>
            <a:r>
              <a:rPr lang="en-CA"/>
              <a:t>+ </a:t>
            </a:r>
            <a:r>
              <a:rPr lang="en-CA" u="sng"/>
              <a:t>15mn</a:t>
            </a:r>
            <a:r>
              <a:rPr lang="en-CA"/>
              <a:t> - </a:t>
            </a:r>
            <a:r>
              <a:rPr lang="en-CA" u="sng"/>
              <a:t>21mn</a:t>
            </a:r>
            <a:r>
              <a:rPr lang="en-CA" u="sng" baseline="30000"/>
              <a:t>2</a:t>
            </a:r>
          </a:p>
        </p:txBody>
      </p:sp>
      <p:sp>
        <p:nvSpPr>
          <p:cNvPr id="345105" name="Text Box 22"/>
          <p:cNvSpPr txBox="1">
            <a:spLocks noChangeArrowheads="1"/>
          </p:cNvSpPr>
          <p:nvPr/>
        </p:nvSpPr>
        <p:spPr bwMode="auto">
          <a:xfrm>
            <a:off x="3124200" y="45720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  -3mn</a:t>
            </a:r>
          </a:p>
        </p:txBody>
      </p:sp>
      <p:sp>
        <p:nvSpPr>
          <p:cNvPr id="345106" name="Text Box 23"/>
          <p:cNvSpPr txBox="1">
            <a:spLocks noChangeArrowheads="1"/>
          </p:cNvSpPr>
          <p:nvPr/>
        </p:nvSpPr>
        <p:spPr bwMode="auto">
          <a:xfrm>
            <a:off x="4114800" y="45720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  -3mn</a:t>
            </a:r>
          </a:p>
        </p:txBody>
      </p:sp>
      <p:sp>
        <p:nvSpPr>
          <p:cNvPr id="345107" name="Text Box 24"/>
          <p:cNvSpPr txBox="1">
            <a:spLocks noChangeArrowheads="1"/>
          </p:cNvSpPr>
          <p:nvPr/>
        </p:nvSpPr>
        <p:spPr bwMode="auto">
          <a:xfrm>
            <a:off x="5181600" y="45720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  -3mn</a:t>
            </a:r>
          </a:p>
        </p:txBody>
      </p:sp>
      <p:sp>
        <p:nvSpPr>
          <p:cNvPr id="345108" name="Text Box 25"/>
          <p:cNvSpPr txBox="1">
            <a:spLocks noChangeArrowheads="1"/>
          </p:cNvSpPr>
          <p:nvPr/>
        </p:nvSpPr>
        <p:spPr bwMode="auto">
          <a:xfrm>
            <a:off x="3124200" y="50292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= m – 5 + 7n</a:t>
            </a:r>
          </a:p>
        </p:txBody>
      </p:sp>
      <p:sp>
        <p:nvSpPr>
          <p:cNvPr id="345109" name="Text Box 26"/>
          <p:cNvSpPr txBox="1">
            <a:spLocks noChangeArrowheads="1"/>
          </p:cNvSpPr>
          <p:nvPr/>
        </p:nvSpPr>
        <p:spPr bwMode="auto">
          <a:xfrm>
            <a:off x="3124200" y="54864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b="1">
                <a:solidFill>
                  <a:srgbClr val="FF0000"/>
                </a:solidFill>
              </a:rPr>
              <a:t>= m + 7n - 5</a:t>
            </a:r>
          </a:p>
        </p:txBody>
      </p:sp>
    </p:spTree>
    <p:extLst>
      <p:ext uri="{BB962C8B-B14F-4D97-AF65-F5344CB8AC3E}">
        <p14:creationId xmlns:p14="http://schemas.microsoft.com/office/powerpoint/2010/main" val="514508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7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4713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7139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4714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7141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47142" name="TextBox 12"/>
          <p:cNvSpPr txBox="1">
            <a:spLocks noChangeArrowheads="1"/>
          </p:cNvSpPr>
          <p:nvPr/>
        </p:nvSpPr>
        <p:spPr bwMode="auto">
          <a:xfrm>
            <a:off x="1752600" y="152400"/>
            <a:ext cx="7010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3200" b="1" i="1"/>
              <a:t>Dividing Polynomials by a constant</a:t>
            </a:r>
            <a:r>
              <a:rPr lang="en-CA" sz="3200"/>
              <a:t> or </a:t>
            </a:r>
            <a:r>
              <a:rPr lang="en-CA" sz="3200" b="1" i="1"/>
              <a:t>monomial using tiles</a:t>
            </a:r>
          </a:p>
        </p:txBody>
      </p:sp>
      <p:sp>
        <p:nvSpPr>
          <p:cNvPr id="347143" name="Text Box 8"/>
          <p:cNvSpPr txBox="1">
            <a:spLocks noChangeArrowheads="1"/>
          </p:cNvSpPr>
          <p:nvPr/>
        </p:nvSpPr>
        <p:spPr bwMode="auto">
          <a:xfrm>
            <a:off x="228600" y="12954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Examples		</a:t>
            </a:r>
          </a:p>
        </p:txBody>
      </p:sp>
      <p:sp>
        <p:nvSpPr>
          <p:cNvPr id="347144" name="Text Box 9"/>
          <p:cNvSpPr txBox="1">
            <a:spLocks noChangeArrowheads="1"/>
          </p:cNvSpPr>
          <p:nvPr/>
        </p:nvSpPr>
        <p:spPr bwMode="auto">
          <a:xfrm>
            <a:off x="5943600" y="4800600"/>
            <a:ext cx="2514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4400" b="1">
                <a:solidFill>
                  <a:srgbClr val="FF0000"/>
                </a:solidFill>
              </a:rPr>
              <a:t>= x + 4</a:t>
            </a:r>
          </a:p>
        </p:txBody>
      </p:sp>
      <p:sp>
        <p:nvSpPr>
          <p:cNvPr id="347145" name="Line 15"/>
          <p:cNvSpPr>
            <a:spLocks noChangeShapeType="1"/>
          </p:cNvSpPr>
          <p:nvPr/>
        </p:nvSpPr>
        <p:spPr bwMode="auto">
          <a:xfrm>
            <a:off x="6172200" y="2667000"/>
            <a:ext cx="0" cy="1828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146" name="Line 16"/>
          <p:cNvSpPr>
            <a:spLocks noChangeShapeType="1"/>
          </p:cNvSpPr>
          <p:nvPr/>
        </p:nvSpPr>
        <p:spPr bwMode="auto">
          <a:xfrm>
            <a:off x="5867400" y="2895600"/>
            <a:ext cx="2286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147" name="Rectangle 17"/>
          <p:cNvSpPr>
            <a:spLocks noChangeArrowheads="1"/>
          </p:cNvSpPr>
          <p:nvPr/>
        </p:nvSpPr>
        <p:spPr bwMode="auto">
          <a:xfrm rot="-5400000">
            <a:off x="5394325" y="341312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2x</a:t>
            </a:r>
          </a:p>
        </p:txBody>
      </p:sp>
      <p:sp>
        <p:nvSpPr>
          <p:cNvPr id="347148" name="Rectangle 18"/>
          <p:cNvSpPr>
            <a:spLocks noChangeArrowheads="1"/>
          </p:cNvSpPr>
          <p:nvPr/>
        </p:nvSpPr>
        <p:spPr bwMode="auto">
          <a:xfrm>
            <a:off x="6477000" y="2209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CA"/>
              <a:t>x + 4</a:t>
            </a:r>
          </a:p>
        </p:txBody>
      </p:sp>
      <p:sp>
        <p:nvSpPr>
          <p:cNvPr id="347149" name="Rectangle 65"/>
          <p:cNvSpPr>
            <a:spLocks noChangeArrowheads="1"/>
          </p:cNvSpPr>
          <p:nvPr/>
        </p:nvSpPr>
        <p:spPr bwMode="auto">
          <a:xfrm>
            <a:off x="6400800" y="13716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 u="sng"/>
              <a:t>2x</a:t>
            </a:r>
            <a:r>
              <a:rPr lang="en-CA" u="sng" baseline="30000"/>
              <a:t>2</a:t>
            </a:r>
            <a:r>
              <a:rPr lang="en-CA" u="sng"/>
              <a:t> + 8x</a:t>
            </a:r>
          </a:p>
        </p:txBody>
      </p:sp>
      <p:sp>
        <p:nvSpPr>
          <p:cNvPr id="347150" name="Text Box 66"/>
          <p:cNvSpPr txBox="1">
            <a:spLocks noChangeArrowheads="1"/>
          </p:cNvSpPr>
          <p:nvPr/>
        </p:nvSpPr>
        <p:spPr bwMode="auto">
          <a:xfrm>
            <a:off x="6248400" y="16764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      2x</a:t>
            </a:r>
          </a:p>
        </p:txBody>
      </p:sp>
      <p:sp>
        <p:nvSpPr>
          <p:cNvPr id="347151" name="Rectangle 67"/>
          <p:cNvSpPr>
            <a:spLocks noChangeArrowheads="1"/>
          </p:cNvSpPr>
          <p:nvPr/>
        </p:nvSpPr>
        <p:spPr bwMode="auto">
          <a:xfrm>
            <a:off x="5943600" y="29718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52" name="Rectangle 68"/>
          <p:cNvSpPr>
            <a:spLocks noChangeArrowheads="1"/>
          </p:cNvSpPr>
          <p:nvPr/>
        </p:nvSpPr>
        <p:spPr bwMode="auto">
          <a:xfrm>
            <a:off x="5943600" y="37338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53" name="Rectangle 71"/>
          <p:cNvSpPr>
            <a:spLocks noChangeArrowheads="1"/>
          </p:cNvSpPr>
          <p:nvPr/>
        </p:nvSpPr>
        <p:spPr bwMode="auto">
          <a:xfrm>
            <a:off x="6324600" y="2667000"/>
            <a:ext cx="6858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54" name="Rectangle 72"/>
          <p:cNvSpPr>
            <a:spLocks noChangeArrowheads="1"/>
          </p:cNvSpPr>
          <p:nvPr/>
        </p:nvSpPr>
        <p:spPr bwMode="auto">
          <a:xfrm>
            <a:off x="7239000" y="2667000"/>
            <a:ext cx="1524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55" name="Rectangle 73"/>
          <p:cNvSpPr>
            <a:spLocks noChangeArrowheads="1"/>
          </p:cNvSpPr>
          <p:nvPr/>
        </p:nvSpPr>
        <p:spPr bwMode="auto">
          <a:xfrm>
            <a:off x="7467600" y="2667000"/>
            <a:ext cx="1524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56" name="Rectangle 74"/>
          <p:cNvSpPr>
            <a:spLocks noChangeArrowheads="1"/>
          </p:cNvSpPr>
          <p:nvPr/>
        </p:nvSpPr>
        <p:spPr bwMode="auto">
          <a:xfrm>
            <a:off x="7696200" y="2667000"/>
            <a:ext cx="1524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57" name="Rectangle 75"/>
          <p:cNvSpPr>
            <a:spLocks noChangeArrowheads="1"/>
          </p:cNvSpPr>
          <p:nvPr/>
        </p:nvSpPr>
        <p:spPr bwMode="auto">
          <a:xfrm>
            <a:off x="7924800" y="2667000"/>
            <a:ext cx="1524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58" name="Rectangle 76"/>
          <p:cNvSpPr>
            <a:spLocks noChangeArrowheads="1"/>
          </p:cNvSpPr>
          <p:nvPr/>
        </p:nvSpPr>
        <p:spPr bwMode="auto">
          <a:xfrm>
            <a:off x="6172200" y="2895600"/>
            <a:ext cx="2057400" cy="1600200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59" name="Rectangle 77"/>
          <p:cNvSpPr>
            <a:spLocks noChangeArrowheads="1"/>
          </p:cNvSpPr>
          <p:nvPr/>
        </p:nvSpPr>
        <p:spPr bwMode="auto">
          <a:xfrm>
            <a:off x="7239000" y="2971800"/>
            <a:ext cx="152400" cy="609600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60" name="Rectangle 78"/>
          <p:cNvSpPr>
            <a:spLocks noChangeArrowheads="1"/>
          </p:cNvSpPr>
          <p:nvPr/>
        </p:nvSpPr>
        <p:spPr bwMode="auto">
          <a:xfrm>
            <a:off x="7239000" y="3733800"/>
            <a:ext cx="152400" cy="609600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61" name="Rectangle 79"/>
          <p:cNvSpPr>
            <a:spLocks noChangeArrowheads="1"/>
          </p:cNvSpPr>
          <p:nvPr/>
        </p:nvSpPr>
        <p:spPr bwMode="auto">
          <a:xfrm>
            <a:off x="7467600" y="2971800"/>
            <a:ext cx="152400" cy="609600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62" name="Rectangle 80"/>
          <p:cNvSpPr>
            <a:spLocks noChangeArrowheads="1"/>
          </p:cNvSpPr>
          <p:nvPr/>
        </p:nvSpPr>
        <p:spPr bwMode="auto">
          <a:xfrm>
            <a:off x="7467600" y="3733800"/>
            <a:ext cx="152400" cy="609600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63" name="Rectangle 81"/>
          <p:cNvSpPr>
            <a:spLocks noChangeArrowheads="1"/>
          </p:cNvSpPr>
          <p:nvPr/>
        </p:nvSpPr>
        <p:spPr bwMode="auto">
          <a:xfrm>
            <a:off x="7696200" y="2971800"/>
            <a:ext cx="152400" cy="609600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64" name="Rectangle 82"/>
          <p:cNvSpPr>
            <a:spLocks noChangeArrowheads="1"/>
          </p:cNvSpPr>
          <p:nvPr/>
        </p:nvSpPr>
        <p:spPr bwMode="auto">
          <a:xfrm>
            <a:off x="7696200" y="3733800"/>
            <a:ext cx="152400" cy="609600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65" name="Rectangle 83"/>
          <p:cNvSpPr>
            <a:spLocks noChangeArrowheads="1"/>
          </p:cNvSpPr>
          <p:nvPr/>
        </p:nvSpPr>
        <p:spPr bwMode="auto">
          <a:xfrm>
            <a:off x="7924800" y="2971800"/>
            <a:ext cx="152400" cy="609600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66" name="Rectangle 84"/>
          <p:cNvSpPr>
            <a:spLocks noChangeArrowheads="1"/>
          </p:cNvSpPr>
          <p:nvPr/>
        </p:nvSpPr>
        <p:spPr bwMode="auto">
          <a:xfrm>
            <a:off x="7924800" y="3733800"/>
            <a:ext cx="152400" cy="609600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67" name="Rectangle 85"/>
          <p:cNvSpPr>
            <a:spLocks noChangeArrowheads="1"/>
          </p:cNvSpPr>
          <p:nvPr/>
        </p:nvSpPr>
        <p:spPr bwMode="auto">
          <a:xfrm>
            <a:off x="6324600" y="2971800"/>
            <a:ext cx="685800" cy="609600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68" name="Rectangle 86"/>
          <p:cNvSpPr>
            <a:spLocks noChangeArrowheads="1"/>
          </p:cNvSpPr>
          <p:nvPr/>
        </p:nvSpPr>
        <p:spPr bwMode="auto">
          <a:xfrm>
            <a:off x="6324600" y="3733800"/>
            <a:ext cx="685800" cy="609600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69" name="Line 87"/>
          <p:cNvSpPr>
            <a:spLocks noChangeShapeType="1"/>
          </p:cNvSpPr>
          <p:nvPr/>
        </p:nvSpPr>
        <p:spPr bwMode="auto">
          <a:xfrm>
            <a:off x="1752600" y="3048000"/>
            <a:ext cx="0" cy="1828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170" name="Line 88"/>
          <p:cNvSpPr>
            <a:spLocks noChangeShapeType="1"/>
          </p:cNvSpPr>
          <p:nvPr/>
        </p:nvSpPr>
        <p:spPr bwMode="auto">
          <a:xfrm>
            <a:off x="1447800" y="3276600"/>
            <a:ext cx="2286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171" name="Rectangle 89"/>
          <p:cNvSpPr>
            <a:spLocks noChangeArrowheads="1"/>
          </p:cNvSpPr>
          <p:nvPr/>
        </p:nvSpPr>
        <p:spPr bwMode="auto">
          <a:xfrm rot="-5400000">
            <a:off x="1127125" y="37496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2</a:t>
            </a:r>
          </a:p>
        </p:txBody>
      </p:sp>
      <p:sp>
        <p:nvSpPr>
          <p:cNvPr id="347172" name="Rectangle 90"/>
          <p:cNvSpPr>
            <a:spLocks noChangeArrowheads="1"/>
          </p:cNvSpPr>
          <p:nvPr/>
        </p:nvSpPr>
        <p:spPr bwMode="auto">
          <a:xfrm>
            <a:off x="2057400" y="2209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CA"/>
              <a:t>x</a:t>
            </a:r>
            <a:r>
              <a:rPr lang="en-CA" baseline="30000"/>
              <a:t>2</a:t>
            </a:r>
            <a:r>
              <a:rPr lang="en-CA"/>
              <a:t> + 4x</a:t>
            </a:r>
          </a:p>
        </p:txBody>
      </p:sp>
      <p:sp>
        <p:nvSpPr>
          <p:cNvPr id="347173" name="Rectangle 91"/>
          <p:cNvSpPr>
            <a:spLocks noChangeArrowheads="1"/>
          </p:cNvSpPr>
          <p:nvPr/>
        </p:nvSpPr>
        <p:spPr bwMode="auto">
          <a:xfrm>
            <a:off x="1981200" y="13716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 u="sng"/>
              <a:t>2x</a:t>
            </a:r>
            <a:r>
              <a:rPr lang="en-CA" u="sng" baseline="30000"/>
              <a:t>2</a:t>
            </a:r>
            <a:r>
              <a:rPr lang="en-CA" u="sng"/>
              <a:t> + 8x</a:t>
            </a:r>
          </a:p>
        </p:txBody>
      </p:sp>
      <p:sp>
        <p:nvSpPr>
          <p:cNvPr id="347174" name="Text Box 92"/>
          <p:cNvSpPr txBox="1">
            <a:spLocks noChangeArrowheads="1"/>
          </p:cNvSpPr>
          <p:nvPr/>
        </p:nvSpPr>
        <p:spPr bwMode="auto">
          <a:xfrm>
            <a:off x="1828800" y="16764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        2</a:t>
            </a:r>
          </a:p>
        </p:txBody>
      </p:sp>
      <p:sp>
        <p:nvSpPr>
          <p:cNvPr id="347175" name="Rectangle 93"/>
          <p:cNvSpPr>
            <a:spLocks noChangeArrowheads="1"/>
          </p:cNvSpPr>
          <p:nvPr/>
        </p:nvSpPr>
        <p:spPr bwMode="auto">
          <a:xfrm>
            <a:off x="1524000" y="3657600"/>
            <a:ext cx="1524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76" name="Rectangle 94"/>
          <p:cNvSpPr>
            <a:spLocks noChangeArrowheads="1"/>
          </p:cNvSpPr>
          <p:nvPr/>
        </p:nvSpPr>
        <p:spPr bwMode="auto">
          <a:xfrm>
            <a:off x="1524000" y="4343400"/>
            <a:ext cx="1524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77" name="Rectangle 95"/>
          <p:cNvSpPr>
            <a:spLocks noChangeArrowheads="1"/>
          </p:cNvSpPr>
          <p:nvPr/>
        </p:nvSpPr>
        <p:spPr bwMode="auto">
          <a:xfrm>
            <a:off x="1905000" y="2590800"/>
            <a:ext cx="6096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78" name="Rectangle 96"/>
          <p:cNvSpPr>
            <a:spLocks noChangeArrowheads="1"/>
          </p:cNvSpPr>
          <p:nvPr/>
        </p:nvSpPr>
        <p:spPr bwMode="auto">
          <a:xfrm>
            <a:off x="2819400" y="2667000"/>
            <a:ext cx="1524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79" name="Rectangle 97"/>
          <p:cNvSpPr>
            <a:spLocks noChangeArrowheads="1"/>
          </p:cNvSpPr>
          <p:nvPr/>
        </p:nvSpPr>
        <p:spPr bwMode="auto">
          <a:xfrm>
            <a:off x="3048000" y="2667000"/>
            <a:ext cx="1524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80" name="Rectangle 98"/>
          <p:cNvSpPr>
            <a:spLocks noChangeArrowheads="1"/>
          </p:cNvSpPr>
          <p:nvPr/>
        </p:nvSpPr>
        <p:spPr bwMode="auto">
          <a:xfrm>
            <a:off x="3276600" y="2667000"/>
            <a:ext cx="1524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81" name="Rectangle 99"/>
          <p:cNvSpPr>
            <a:spLocks noChangeArrowheads="1"/>
          </p:cNvSpPr>
          <p:nvPr/>
        </p:nvSpPr>
        <p:spPr bwMode="auto">
          <a:xfrm>
            <a:off x="3505200" y="2667000"/>
            <a:ext cx="1524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82" name="Rectangle 100"/>
          <p:cNvSpPr>
            <a:spLocks noChangeArrowheads="1"/>
          </p:cNvSpPr>
          <p:nvPr/>
        </p:nvSpPr>
        <p:spPr bwMode="auto">
          <a:xfrm>
            <a:off x="1752600" y="3276600"/>
            <a:ext cx="2057400" cy="1600200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83" name="Rectangle 118"/>
          <p:cNvSpPr>
            <a:spLocks noChangeArrowheads="1"/>
          </p:cNvSpPr>
          <p:nvPr/>
        </p:nvSpPr>
        <p:spPr bwMode="auto">
          <a:xfrm>
            <a:off x="2819400" y="3352800"/>
            <a:ext cx="152400" cy="609600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84" name="Rectangle 119"/>
          <p:cNvSpPr>
            <a:spLocks noChangeArrowheads="1"/>
          </p:cNvSpPr>
          <p:nvPr/>
        </p:nvSpPr>
        <p:spPr bwMode="auto">
          <a:xfrm>
            <a:off x="2819400" y="4114800"/>
            <a:ext cx="152400" cy="609600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85" name="Rectangle 120"/>
          <p:cNvSpPr>
            <a:spLocks noChangeArrowheads="1"/>
          </p:cNvSpPr>
          <p:nvPr/>
        </p:nvSpPr>
        <p:spPr bwMode="auto">
          <a:xfrm>
            <a:off x="3048000" y="3352800"/>
            <a:ext cx="152400" cy="609600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86" name="Rectangle 121"/>
          <p:cNvSpPr>
            <a:spLocks noChangeArrowheads="1"/>
          </p:cNvSpPr>
          <p:nvPr/>
        </p:nvSpPr>
        <p:spPr bwMode="auto">
          <a:xfrm>
            <a:off x="3048000" y="4114800"/>
            <a:ext cx="152400" cy="609600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87" name="Rectangle 122"/>
          <p:cNvSpPr>
            <a:spLocks noChangeArrowheads="1"/>
          </p:cNvSpPr>
          <p:nvPr/>
        </p:nvSpPr>
        <p:spPr bwMode="auto">
          <a:xfrm>
            <a:off x="3276600" y="3352800"/>
            <a:ext cx="152400" cy="609600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88" name="Rectangle 123"/>
          <p:cNvSpPr>
            <a:spLocks noChangeArrowheads="1"/>
          </p:cNvSpPr>
          <p:nvPr/>
        </p:nvSpPr>
        <p:spPr bwMode="auto">
          <a:xfrm>
            <a:off x="3276600" y="4114800"/>
            <a:ext cx="152400" cy="609600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89" name="Rectangle 124"/>
          <p:cNvSpPr>
            <a:spLocks noChangeArrowheads="1"/>
          </p:cNvSpPr>
          <p:nvPr/>
        </p:nvSpPr>
        <p:spPr bwMode="auto">
          <a:xfrm>
            <a:off x="3505200" y="3352800"/>
            <a:ext cx="152400" cy="609600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90" name="Rectangle 125"/>
          <p:cNvSpPr>
            <a:spLocks noChangeArrowheads="1"/>
          </p:cNvSpPr>
          <p:nvPr/>
        </p:nvSpPr>
        <p:spPr bwMode="auto">
          <a:xfrm>
            <a:off x="3505200" y="4114800"/>
            <a:ext cx="152400" cy="609600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91" name="Rectangle 126"/>
          <p:cNvSpPr>
            <a:spLocks noChangeArrowheads="1"/>
          </p:cNvSpPr>
          <p:nvPr/>
        </p:nvSpPr>
        <p:spPr bwMode="auto">
          <a:xfrm>
            <a:off x="1905000" y="3352800"/>
            <a:ext cx="685800" cy="609600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92" name="Rectangle 127"/>
          <p:cNvSpPr>
            <a:spLocks noChangeArrowheads="1"/>
          </p:cNvSpPr>
          <p:nvPr/>
        </p:nvSpPr>
        <p:spPr bwMode="auto">
          <a:xfrm>
            <a:off x="1905000" y="4114800"/>
            <a:ext cx="685800" cy="609600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93" name="Text Box 128"/>
          <p:cNvSpPr txBox="1">
            <a:spLocks noChangeArrowheads="1"/>
          </p:cNvSpPr>
          <p:nvPr/>
        </p:nvSpPr>
        <p:spPr bwMode="auto">
          <a:xfrm>
            <a:off x="1676400" y="5029200"/>
            <a:ext cx="2514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4400" b="1">
                <a:solidFill>
                  <a:srgbClr val="FF0000"/>
                </a:solidFill>
              </a:rPr>
              <a:t>= x</a:t>
            </a:r>
            <a:r>
              <a:rPr lang="en-CA" sz="4400" b="1" baseline="30000">
                <a:solidFill>
                  <a:srgbClr val="FF0000"/>
                </a:solidFill>
              </a:rPr>
              <a:t>2</a:t>
            </a:r>
            <a:r>
              <a:rPr lang="en-CA" sz="4400" b="1">
                <a:solidFill>
                  <a:srgbClr val="FF0000"/>
                </a:solidFill>
              </a:rPr>
              <a:t>+ 4x</a:t>
            </a:r>
          </a:p>
        </p:txBody>
      </p:sp>
    </p:spTree>
    <p:extLst>
      <p:ext uri="{BB962C8B-B14F-4D97-AF65-F5344CB8AC3E}">
        <p14:creationId xmlns:p14="http://schemas.microsoft.com/office/powerpoint/2010/main" val="1880067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5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4918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9187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49188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Assessment</a:t>
            </a:r>
          </a:p>
        </p:txBody>
      </p:sp>
      <p:sp>
        <p:nvSpPr>
          <p:cNvPr id="349189" name="Text Box 6"/>
          <p:cNvSpPr txBox="1">
            <a:spLocks noChangeArrowheads="1"/>
          </p:cNvSpPr>
          <p:nvPr/>
        </p:nvSpPr>
        <p:spPr bwMode="auto">
          <a:xfrm>
            <a:off x="1219200" y="2319338"/>
            <a:ext cx="6629400" cy="414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4400"/>
              <a:t>Pages </a:t>
            </a:r>
          </a:p>
          <a:p>
            <a:pPr algn="ctr">
              <a:spcBef>
                <a:spcPct val="50000"/>
              </a:spcBef>
            </a:pPr>
            <a:r>
              <a:rPr lang="en-CA" sz="4400"/>
              <a:t>246 - 247</a:t>
            </a:r>
            <a:endParaRPr lang="en-CA" sz="3200"/>
          </a:p>
          <a:p>
            <a:pPr algn="ctr">
              <a:spcBef>
                <a:spcPct val="50000"/>
              </a:spcBef>
            </a:pPr>
            <a:r>
              <a:rPr lang="en-CA" sz="4400"/>
              <a:t>Numbers  </a:t>
            </a:r>
          </a:p>
          <a:p>
            <a:pPr algn="ctr">
              <a:spcBef>
                <a:spcPct val="50000"/>
              </a:spcBef>
            </a:pPr>
            <a:endParaRPr lang="en-CA" sz="2800"/>
          </a:p>
          <a:p>
            <a:pPr algn="ctr">
              <a:spcBef>
                <a:spcPct val="50000"/>
              </a:spcBef>
            </a:pPr>
            <a:r>
              <a:rPr lang="en-CA" sz="3200"/>
              <a:t>3, 4, 6, 15, 16 </a:t>
            </a:r>
            <a:r>
              <a:rPr lang="en-CA"/>
              <a:t>plus </a:t>
            </a:r>
            <a:r>
              <a:rPr lang="en-CA">
                <a:solidFill>
                  <a:srgbClr val="FF0000"/>
                </a:solidFill>
              </a:rPr>
              <a:t>worksheet</a:t>
            </a:r>
          </a:p>
        </p:txBody>
      </p:sp>
      <p:sp>
        <p:nvSpPr>
          <p:cNvPr id="349190" name="AutoShape 7"/>
          <p:cNvSpPr>
            <a:spLocks noChangeArrowheads="1"/>
          </p:cNvSpPr>
          <p:nvPr/>
        </p:nvSpPr>
        <p:spPr bwMode="auto">
          <a:xfrm>
            <a:off x="1219200" y="2209800"/>
            <a:ext cx="6629400" cy="990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191" name="AutoShape 8"/>
          <p:cNvSpPr>
            <a:spLocks noChangeArrowheads="1"/>
          </p:cNvSpPr>
          <p:nvPr/>
        </p:nvSpPr>
        <p:spPr bwMode="auto">
          <a:xfrm>
            <a:off x="1219200" y="4300538"/>
            <a:ext cx="6629400" cy="990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32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3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51234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1235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5123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1237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51238" name="TextBox 12"/>
          <p:cNvSpPr txBox="1">
            <a:spLocks noChangeArrowheads="1"/>
          </p:cNvSpPr>
          <p:nvPr/>
        </p:nvSpPr>
        <p:spPr bwMode="auto">
          <a:xfrm>
            <a:off x="1752600" y="3810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3200" b="1" i="1"/>
              <a:t>Multiplying Polynomials by a monomial</a:t>
            </a:r>
          </a:p>
        </p:txBody>
      </p:sp>
      <p:sp>
        <p:nvSpPr>
          <p:cNvPr id="351239" name="Text Box 8"/>
          <p:cNvSpPr txBox="1">
            <a:spLocks noChangeArrowheads="1"/>
          </p:cNvSpPr>
          <p:nvPr/>
        </p:nvSpPr>
        <p:spPr bwMode="auto">
          <a:xfrm>
            <a:off x="304800" y="1219200"/>
            <a:ext cx="86106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To multiply polynomials we need to use the distributive property. </a:t>
            </a:r>
          </a:p>
          <a:p>
            <a:pPr algn="ctr">
              <a:spcBef>
                <a:spcPct val="50000"/>
              </a:spcBef>
            </a:pPr>
            <a:r>
              <a:rPr lang="en-CA"/>
              <a:t>Steps: </a:t>
            </a:r>
          </a:p>
          <a:p>
            <a:pPr algn="ctr">
              <a:spcBef>
                <a:spcPct val="50000"/>
              </a:spcBef>
              <a:buFont typeface="Wingdings" charset="0"/>
              <a:buChar char="Ø"/>
            </a:pPr>
            <a:r>
              <a:rPr lang="en-CA"/>
              <a:t> Multiply the </a:t>
            </a:r>
            <a:r>
              <a:rPr lang="en-CA" b="1" i="1"/>
              <a:t>monomial by monomial</a:t>
            </a:r>
          </a:p>
          <a:p>
            <a:pPr algn="ctr">
              <a:spcBef>
                <a:spcPct val="50000"/>
              </a:spcBef>
              <a:buFont typeface="Wingdings" charset="0"/>
              <a:buChar char="Ø"/>
            </a:pPr>
            <a:r>
              <a:rPr lang="en-CA"/>
              <a:t> Multiply the </a:t>
            </a:r>
            <a:r>
              <a:rPr lang="en-CA" b="1" i="1"/>
              <a:t>variables</a:t>
            </a:r>
            <a:r>
              <a:rPr lang="en-CA"/>
              <a:t> using exponent laws</a:t>
            </a:r>
          </a:p>
        </p:txBody>
      </p:sp>
      <p:sp>
        <p:nvSpPr>
          <p:cNvPr id="351240" name="AutoShape 9"/>
          <p:cNvSpPr>
            <a:spLocks noChangeArrowheads="1"/>
          </p:cNvSpPr>
          <p:nvPr/>
        </p:nvSpPr>
        <p:spPr bwMode="auto">
          <a:xfrm>
            <a:off x="152400" y="1828800"/>
            <a:ext cx="8839200" cy="1752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41" name="Text Box 10"/>
          <p:cNvSpPr txBox="1">
            <a:spLocks noChangeArrowheads="1"/>
          </p:cNvSpPr>
          <p:nvPr/>
        </p:nvSpPr>
        <p:spPr bwMode="auto">
          <a:xfrm>
            <a:off x="228600" y="3886200"/>
            <a:ext cx="85344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Examples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CA"/>
              <a:t>4x(3x)	   b) 3x(2x + 4)	    c) -2n(-n</a:t>
            </a:r>
            <a:r>
              <a:rPr lang="en-CA" baseline="30000"/>
              <a:t>2</a:t>
            </a:r>
            <a:r>
              <a:rPr lang="en-CA"/>
              <a:t> + 2n - 1)</a:t>
            </a:r>
          </a:p>
        </p:txBody>
      </p:sp>
      <p:sp>
        <p:nvSpPr>
          <p:cNvPr id="351242" name="Text Box 11"/>
          <p:cNvSpPr txBox="1">
            <a:spLocks noChangeArrowheads="1"/>
          </p:cNvSpPr>
          <p:nvPr/>
        </p:nvSpPr>
        <p:spPr bwMode="auto">
          <a:xfrm>
            <a:off x="381000" y="48006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b="1"/>
              <a:t>   =12x</a:t>
            </a:r>
            <a:r>
              <a:rPr lang="en-CA" b="1" baseline="30000"/>
              <a:t>2</a:t>
            </a:r>
          </a:p>
        </p:txBody>
      </p:sp>
      <p:sp>
        <p:nvSpPr>
          <p:cNvPr id="351243" name="Text Box 12"/>
          <p:cNvSpPr txBox="1">
            <a:spLocks noChangeArrowheads="1"/>
          </p:cNvSpPr>
          <p:nvPr/>
        </p:nvSpPr>
        <p:spPr bwMode="auto">
          <a:xfrm>
            <a:off x="2209800" y="48006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   =3x(2x) + 3x(4)</a:t>
            </a:r>
          </a:p>
        </p:txBody>
      </p:sp>
      <p:sp>
        <p:nvSpPr>
          <p:cNvPr id="351244" name="Text Box 13"/>
          <p:cNvSpPr txBox="1">
            <a:spLocks noChangeArrowheads="1"/>
          </p:cNvSpPr>
          <p:nvPr/>
        </p:nvSpPr>
        <p:spPr bwMode="auto">
          <a:xfrm>
            <a:off x="2209800" y="51816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b="1"/>
              <a:t>   = 6x</a:t>
            </a:r>
            <a:r>
              <a:rPr lang="en-CA" b="1" baseline="30000"/>
              <a:t>2</a:t>
            </a:r>
            <a:r>
              <a:rPr lang="en-CA" b="1"/>
              <a:t> + 12x</a:t>
            </a:r>
          </a:p>
        </p:txBody>
      </p:sp>
      <p:sp>
        <p:nvSpPr>
          <p:cNvPr id="351245" name="Text Box 14"/>
          <p:cNvSpPr txBox="1">
            <a:spLocks noChangeArrowheads="1"/>
          </p:cNvSpPr>
          <p:nvPr/>
        </p:nvSpPr>
        <p:spPr bwMode="auto">
          <a:xfrm>
            <a:off x="4876800" y="48006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   = -2n(-n</a:t>
            </a:r>
            <a:r>
              <a:rPr lang="en-CA" baseline="30000"/>
              <a:t>2</a:t>
            </a:r>
            <a:r>
              <a:rPr lang="en-CA"/>
              <a:t>) + -2n(2n) - -2n(1)</a:t>
            </a:r>
          </a:p>
        </p:txBody>
      </p:sp>
      <p:sp>
        <p:nvSpPr>
          <p:cNvPr id="351246" name="Text Box 15"/>
          <p:cNvSpPr txBox="1">
            <a:spLocks noChangeArrowheads="1"/>
          </p:cNvSpPr>
          <p:nvPr/>
        </p:nvSpPr>
        <p:spPr bwMode="auto">
          <a:xfrm>
            <a:off x="5181600" y="5181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b="1"/>
              <a:t>= 2n</a:t>
            </a:r>
            <a:r>
              <a:rPr lang="en-CA" b="1" baseline="30000"/>
              <a:t>3</a:t>
            </a:r>
            <a:r>
              <a:rPr lang="en-CA" b="1"/>
              <a:t> – 4n</a:t>
            </a:r>
            <a:r>
              <a:rPr lang="en-CA" b="1" baseline="30000"/>
              <a:t>2</a:t>
            </a:r>
            <a:r>
              <a:rPr lang="en-CA" b="1"/>
              <a:t> + 2n</a:t>
            </a:r>
          </a:p>
        </p:txBody>
      </p:sp>
    </p:spTree>
    <p:extLst>
      <p:ext uri="{BB962C8B-B14F-4D97-AF65-F5344CB8AC3E}">
        <p14:creationId xmlns:p14="http://schemas.microsoft.com/office/powerpoint/2010/main" val="293225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1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5328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3283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53284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3285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53286" name="TextBox 12"/>
          <p:cNvSpPr txBox="1">
            <a:spLocks noChangeArrowheads="1"/>
          </p:cNvSpPr>
          <p:nvPr/>
        </p:nvSpPr>
        <p:spPr bwMode="auto">
          <a:xfrm>
            <a:off x="1752600" y="152400"/>
            <a:ext cx="7010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3200" b="1" i="1"/>
              <a:t>Multiplying Polynomials by a monomial using tiles</a:t>
            </a:r>
          </a:p>
        </p:txBody>
      </p:sp>
      <p:sp>
        <p:nvSpPr>
          <p:cNvPr id="353287" name="Text Box 8"/>
          <p:cNvSpPr txBox="1">
            <a:spLocks noChangeArrowheads="1"/>
          </p:cNvSpPr>
          <p:nvPr/>
        </p:nvSpPr>
        <p:spPr bwMode="auto">
          <a:xfrm>
            <a:off x="228600" y="1295400"/>
            <a:ext cx="85344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Examples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CA"/>
              <a:t>2x(3x + 4)</a:t>
            </a:r>
          </a:p>
        </p:txBody>
      </p:sp>
      <p:sp>
        <p:nvSpPr>
          <p:cNvPr id="353288" name="Text Box 9"/>
          <p:cNvSpPr txBox="1">
            <a:spLocks noChangeArrowheads="1"/>
          </p:cNvSpPr>
          <p:nvPr/>
        </p:nvSpPr>
        <p:spPr bwMode="auto">
          <a:xfrm>
            <a:off x="2057400" y="4800600"/>
            <a:ext cx="3352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4000" b="1">
                <a:solidFill>
                  <a:srgbClr val="FF0000"/>
                </a:solidFill>
              </a:rPr>
              <a:t>   = 6x</a:t>
            </a:r>
            <a:r>
              <a:rPr lang="en-CA" sz="4000" b="1" baseline="30000">
                <a:solidFill>
                  <a:srgbClr val="FF0000"/>
                </a:solidFill>
              </a:rPr>
              <a:t>2</a:t>
            </a:r>
            <a:r>
              <a:rPr lang="en-CA" sz="4000" b="1">
                <a:solidFill>
                  <a:srgbClr val="FF0000"/>
                </a:solidFill>
              </a:rPr>
              <a:t> + 8x</a:t>
            </a:r>
          </a:p>
        </p:txBody>
      </p:sp>
      <p:sp>
        <p:nvSpPr>
          <p:cNvPr id="353289" name="Line 15"/>
          <p:cNvSpPr>
            <a:spLocks noChangeShapeType="1"/>
          </p:cNvSpPr>
          <p:nvPr/>
        </p:nvSpPr>
        <p:spPr bwMode="auto">
          <a:xfrm>
            <a:off x="2133600" y="2743200"/>
            <a:ext cx="0" cy="1752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90" name="Line 16"/>
          <p:cNvSpPr>
            <a:spLocks noChangeShapeType="1"/>
          </p:cNvSpPr>
          <p:nvPr/>
        </p:nvSpPr>
        <p:spPr bwMode="auto">
          <a:xfrm>
            <a:off x="1828800" y="2971800"/>
            <a:ext cx="3352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91" name="Rectangle 17"/>
          <p:cNvSpPr>
            <a:spLocks noChangeArrowheads="1"/>
          </p:cNvSpPr>
          <p:nvPr/>
        </p:nvSpPr>
        <p:spPr bwMode="auto">
          <a:xfrm rot="-5400000">
            <a:off x="1279525" y="32766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2x</a:t>
            </a:r>
          </a:p>
        </p:txBody>
      </p:sp>
      <p:sp>
        <p:nvSpPr>
          <p:cNvPr id="353292" name="Rectangle 18"/>
          <p:cNvSpPr>
            <a:spLocks noChangeArrowheads="1"/>
          </p:cNvSpPr>
          <p:nvPr/>
        </p:nvSpPr>
        <p:spPr bwMode="auto">
          <a:xfrm>
            <a:off x="2209800" y="2209800"/>
            <a:ext cx="96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3x + 4</a:t>
            </a:r>
          </a:p>
        </p:txBody>
      </p:sp>
      <p:sp>
        <p:nvSpPr>
          <p:cNvPr id="353293" name="Rectangle 65"/>
          <p:cNvSpPr>
            <a:spLocks noChangeArrowheads="1"/>
          </p:cNvSpPr>
          <p:nvPr/>
        </p:nvSpPr>
        <p:spPr bwMode="auto">
          <a:xfrm>
            <a:off x="1905000" y="30480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3294" name="Rectangle 66"/>
          <p:cNvSpPr>
            <a:spLocks noChangeArrowheads="1"/>
          </p:cNvSpPr>
          <p:nvPr/>
        </p:nvSpPr>
        <p:spPr bwMode="auto">
          <a:xfrm>
            <a:off x="1905000" y="37338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3295" name="Rectangle 67"/>
          <p:cNvSpPr>
            <a:spLocks noChangeArrowheads="1"/>
          </p:cNvSpPr>
          <p:nvPr/>
        </p:nvSpPr>
        <p:spPr bwMode="auto">
          <a:xfrm>
            <a:off x="2209800" y="2743200"/>
            <a:ext cx="6096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3296" name="Rectangle 68"/>
          <p:cNvSpPr>
            <a:spLocks noChangeArrowheads="1"/>
          </p:cNvSpPr>
          <p:nvPr/>
        </p:nvSpPr>
        <p:spPr bwMode="auto">
          <a:xfrm>
            <a:off x="2895600" y="2743200"/>
            <a:ext cx="6096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3297" name="Rectangle 69"/>
          <p:cNvSpPr>
            <a:spLocks noChangeArrowheads="1"/>
          </p:cNvSpPr>
          <p:nvPr/>
        </p:nvSpPr>
        <p:spPr bwMode="auto">
          <a:xfrm>
            <a:off x="3581400" y="2743200"/>
            <a:ext cx="6096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3298" name="Rectangle 70"/>
          <p:cNvSpPr>
            <a:spLocks noChangeArrowheads="1"/>
          </p:cNvSpPr>
          <p:nvPr/>
        </p:nvSpPr>
        <p:spPr bwMode="auto">
          <a:xfrm>
            <a:off x="4267200" y="2743200"/>
            <a:ext cx="1524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3299" name="Rectangle 71"/>
          <p:cNvSpPr>
            <a:spLocks noChangeArrowheads="1"/>
          </p:cNvSpPr>
          <p:nvPr/>
        </p:nvSpPr>
        <p:spPr bwMode="auto">
          <a:xfrm>
            <a:off x="4495800" y="2743200"/>
            <a:ext cx="1524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3300" name="Rectangle 72"/>
          <p:cNvSpPr>
            <a:spLocks noChangeArrowheads="1"/>
          </p:cNvSpPr>
          <p:nvPr/>
        </p:nvSpPr>
        <p:spPr bwMode="auto">
          <a:xfrm>
            <a:off x="4724400" y="2743200"/>
            <a:ext cx="1524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3301" name="Rectangle 73"/>
          <p:cNvSpPr>
            <a:spLocks noChangeArrowheads="1"/>
          </p:cNvSpPr>
          <p:nvPr/>
        </p:nvSpPr>
        <p:spPr bwMode="auto">
          <a:xfrm>
            <a:off x="4953000" y="2743200"/>
            <a:ext cx="1524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3302" name="Rectangle 89"/>
          <p:cNvSpPr>
            <a:spLocks noChangeArrowheads="1"/>
          </p:cNvSpPr>
          <p:nvPr/>
        </p:nvSpPr>
        <p:spPr bwMode="auto">
          <a:xfrm>
            <a:off x="2133600" y="2971800"/>
            <a:ext cx="3124200" cy="1524000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3303" name="Rectangle 90"/>
          <p:cNvSpPr>
            <a:spLocks noChangeArrowheads="1"/>
          </p:cNvSpPr>
          <p:nvPr/>
        </p:nvSpPr>
        <p:spPr bwMode="auto">
          <a:xfrm>
            <a:off x="2209800" y="3048000"/>
            <a:ext cx="6096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3304" name="Rectangle 91"/>
          <p:cNvSpPr>
            <a:spLocks noChangeArrowheads="1"/>
          </p:cNvSpPr>
          <p:nvPr/>
        </p:nvSpPr>
        <p:spPr bwMode="auto">
          <a:xfrm>
            <a:off x="2209800" y="3733800"/>
            <a:ext cx="6096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3305" name="Rectangle 92"/>
          <p:cNvSpPr>
            <a:spLocks noChangeArrowheads="1"/>
          </p:cNvSpPr>
          <p:nvPr/>
        </p:nvSpPr>
        <p:spPr bwMode="auto">
          <a:xfrm>
            <a:off x="2895600" y="3048000"/>
            <a:ext cx="6096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3306" name="Rectangle 93"/>
          <p:cNvSpPr>
            <a:spLocks noChangeArrowheads="1"/>
          </p:cNvSpPr>
          <p:nvPr/>
        </p:nvSpPr>
        <p:spPr bwMode="auto">
          <a:xfrm>
            <a:off x="2895600" y="3733800"/>
            <a:ext cx="6096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3307" name="Rectangle 94"/>
          <p:cNvSpPr>
            <a:spLocks noChangeArrowheads="1"/>
          </p:cNvSpPr>
          <p:nvPr/>
        </p:nvSpPr>
        <p:spPr bwMode="auto">
          <a:xfrm>
            <a:off x="3581400" y="3048000"/>
            <a:ext cx="6096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3308" name="Rectangle 95"/>
          <p:cNvSpPr>
            <a:spLocks noChangeArrowheads="1"/>
          </p:cNvSpPr>
          <p:nvPr/>
        </p:nvSpPr>
        <p:spPr bwMode="auto">
          <a:xfrm>
            <a:off x="3581400" y="3733800"/>
            <a:ext cx="6096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3309" name="Rectangle 96"/>
          <p:cNvSpPr>
            <a:spLocks noChangeArrowheads="1"/>
          </p:cNvSpPr>
          <p:nvPr/>
        </p:nvSpPr>
        <p:spPr bwMode="auto">
          <a:xfrm>
            <a:off x="4267200" y="30480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3310" name="Rectangle 97"/>
          <p:cNvSpPr>
            <a:spLocks noChangeArrowheads="1"/>
          </p:cNvSpPr>
          <p:nvPr/>
        </p:nvSpPr>
        <p:spPr bwMode="auto">
          <a:xfrm>
            <a:off x="4267200" y="37338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3311" name="Rectangle 98"/>
          <p:cNvSpPr>
            <a:spLocks noChangeArrowheads="1"/>
          </p:cNvSpPr>
          <p:nvPr/>
        </p:nvSpPr>
        <p:spPr bwMode="auto">
          <a:xfrm>
            <a:off x="4495800" y="30480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3312" name="Rectangle 99"/>
          <p:cNvSpPr>
            <a:spLocks noChangeArrowheads="1"/>
          </p:cNvSpPr>
          <p:nvPr/>
        </p:nvSpPr>
        <p:spPr bwMode="auto">
          <a:xfrm>
            <a:off x="4495800" y="37338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3313" name="Rectangle 100"/>
          <p:cNvSpPr>
            <a:spLocks noChangeArrowheads="1"/>
          </p:cNvSpPr>
          <p:nvPr/>
        </p:nvSpPr>
        <p:spPr bwMode="auto">
          <a:xfrm>
            <a:off x="4724400" y="30480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3314" name="Rectangle 101"/>
          <p:cNvSpPr>
            <a:spLocks noChangeArrowheads="1"/>
          </p:cNvSpPr>
          <p:nvPr/>
        </p:nvSpPr>
        <p:spPr bwMode="auto">
          <a:xfrm>
            <a:off x="4724400" y="37338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3315" name="Rectangle 102"/>
          <p:cNvSpPr>
            <a:spLocks noChangeArrowheads="1"/>
          </p:cNvSpPr>
          <p:nvPr/>
        </p:nvSpPr>
        <p:spPr bwMode="auto">
          <a:xfrm>
            <a:off x="4953000" y="30480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3316" name="Rectangle 103"/>
          <p:cNvSpPr>
            <a:spLocks noChangeArrowheads="1"/>
          </p:cNvSpPr>
          <p:nvPr/>
        </p:nvSpPr>
        <p:spPr bwMode="auto">
          <a:xfrm>
            <a:off x="4953000" y="3733800"/>
            <a:ext cx="1524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3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29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5533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5331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55332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Assessment</a:t>
            </a:r>
          </a:p>
        </p:txBody>
      </p:sp>
      <p:sp>
        <p:nvSpPr>
          <p:cNvPr id="355333" name="Text Box 6"/>
          <p:cNvSpPr txBox="1">
            <a:spLocks noChangeArrowheads="1"/>
          </p:cNvSpPr>
          <p:nvPr/>
        </p:nvSpPr>
        <p:spPr bwMode="auto">
          <a:xfrm>
            <a:off x="1219200" y="2319338"/>
            <a:ext cx="66294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4400" dirty="0"/>
              <a:t>Pages </a:t>
            </a:r>
          </a:p>
          <a:p>
            <a:pPr algn="ctr">
              <a:spcBef>
                <a:spcPct val="50000"/>
              </a:spcBef>
            </a:pPr>
            <a:r>
              <a:rPr lang="en-CA" sz="4400" dirty="0"/>
              <a:t>255 - 257</a:t>
            </a:r>
            <a:endParaRPr lang="en-CA" sz="3200" dirty="0"/>
          </a:p>
          <a:p>
            <a:pPr algn="ctr">
              <a:spcBef>
                <a:spcPct val="50000"/>
              </a:spcBef>
            </a:pPr>
            <a:r>
              <a:rPr lang="en-CA" sz="4400" dirty="0"/>
              <a:t>Numbers  </a:t>
            </a:r>
          </a:p>
          <a:p>
            <a:pPr algn="ctr">
              <a:spcBef>
                <a:spcPct val="50000"/>
              </a:spcBef>
            </a:pPr>
            <a:r>
              <a:rPr lang="en-CA" sz="3200" dirty="0" smtClean="0"/>
              <a:t>4</a:t>
            </a:r>
            <a:r>
              <a:rPr lang="en-CA" sz="3200" dirty="0"/>
              <a:t>, 6, 7, 11, 12, 16, 19, 22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55334" name="AutoShape 7"/>
          <p:cNvSpPr>
            <a:spLocks noChangeArrowheads="1"/>
          </p:cNvSpPr>
          <p:nvPr/>
        </p:nvSpPr>
        <p:spPr bwMode="auto">
          <a:xfrm>
            <a:off x="1219200" y="2209800"/>
            <a:ext cx="6629400" cy="990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335" name="AutoShape 8"/>
          <p:cNvSpPr>
            <a:spLocks noChangeArrowheads="1"/>
          </p:cNvSpPr>
          <p:nvPr/>
        </p:nvSpPr>
        <p:spPr bwMode="auto">
          <a:xfrm>
            <a:off x="1219200" y="4300538"/>
            <a:ext cx="6629400" cy="990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" y="6177992"/>
            <a:ext cx="909604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Challenge: Person Puzzle – Multiplying polynomials by polynomials 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1543675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7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617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6179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0618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6181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06182" name="Text Box 8"/>
          <p:cNvSpPr txBox="1">
            <a:spLocks noChangeArrowheads="1"/>
          </p:cNvSpPr>
          <p:nvPr/>
        </p:nvSpPr>
        <p:spPr bwMode="auto">
          <a:xfrm>
            <a:off x="304800" y="1219200"/>
            <a:ext cx="8305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Standard form is the proper way to write a polynomial. It means that the polynomial had been written with each term in order of degree – largest to smallest.</a:t>
            </a:r>
          </a:p>
        </p:txBody>
      </p:sp>
      <p:sp>
        <p:nvSpPr>
          <p:cNvPr id="306183" name="Text Box 15"/>
          <p:cNvSpPr txBox="1">
            <a:spLocks noChangeArrowheads="1"/>
          </p:cNvSpPr>
          <p:nvPr/>
        </p:nvSpPr>
        <p:spPr bwMode="auto">
          <a:xfrm>
            <a:off x="304800" y="2743200"/>
            <a:ext cx="8001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1. To find the degree of a </a:t>
            </a:r>
            <a:r>
              <a:rPr lang="en-CA" b="1" i="1" u="sng"/>
              <a:t>single term</a:t>
            </a:r>
            <a:r>
              <a:rPr lang="en-CA"/>
              <a:t> or a monomial</a:t>
            </a:r>
          </a:p>
          <a:p>
            <a:pPr>
              <a:spcBef>
                <a:spcPct val="50000"/>
              </a:spcBef>
            </a:pPr>
            <a:r>
              <a:rPr lang="en-CA"/>
              <a:t>* The degree is the sum of the exponents of the variables.</a:t>
            </a:r>
          </a:p>
        </p:txBody>
      </p:sp>
      <p:sp>
        <p:nvSpPr>
          <p:cNvPr id="306184" name="Text Box 16"/>
          <p:cNvSpPr txBox="1">
            <a:spLocks noChangeArrowheads="1"/>
          </p:cNvSpPr>
          <p:nvPr/>
        </p:nvSpPr>
        <p:spPr bwMode="auto">
          <a:xfrm>
            <a:off x="381000" y="40386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Examples</a:t>
            </a:r>
          </a:p>
        </p:txBody>
      </p:sp>
      <p:sp>
        <p:nvSpPr>
          <p:cNvPr id="306185" name="AutoShape 17"/>
          <p:cNvSpPr>
            <a:spLocks noChangeArrowheads="1"/>
          </p:cNvSpPr>
          <p:nvPr/>
        </p:nvSpPr>
        <p:spPr bwMode="auto">
          <a:xfrm>
            <a:off x="304800" y="2743200"/>
            <a:ext cx="8077200" cy="12192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1714" name="Rectangle 18"/>
          <p:cNvSpPr>
            <a:spLocks noChangeArrowheads="1"/>
          </p:cNvSpPr>
          <p:nvPr/>
        </p:nvSpPr>
        <p:spPr bwMode="auto">
          <a:xfrm>
            <a:off x="381000" y="2286000"/>
            <a:ext cx="13017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1" i="1" u="sng">
                <a:effectLst>
                  <a:outerShdw blurRad="38100" dist="38100" dir="2700000" algn="tl">
                    <a:srgbClr val="DDDDDD"/>
                  </a:outerShdw>
                </a:effectLst>
              </a:rPr>
              <a:t>Degrees:</a:t>
            </a:r>
          </a:p>
        </p:txBody>
      </p:sp>
      <p:sp>
        <p:nvSpPr>
          <p:cNvPr id="306187" name="Text Box 19"/>
          <p:cNvSpPr txBox="1">
            <a:spLocks noChangeArrowheads="1"/>
          </p:cNvSpPr>
          <p:nvPr/>
        </p:nvSpPr>
        <p:spPr bwMode="auto">
          <a:xfrm>
            <a:off x="2209800" y="4038600"/>
            <a:ext cx="28194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8x</a:t>
            </a:r>
            <a:r>
              <a:rPr lang="en-CA" baseline="30000"/>
              <a:t>2</a:t>
            </a:r>
            <a:r>
              <a:rPr lang="en-CA"/>
              <a:t>	degree 2</a:t>
            </a:r>
          </a:p>
          <a:p>
            <a:pPr>
              <a:spcBef>
                <a:spcPct val="50000"/>
              </a:spcBef>
            </a:pPr>
            <a:r>
              <a:rPr lang="en-CA"/>
              <a:t>-3x</a:t>
            </a:r>
            <a:r>
              <a:rPr lang="en-CA" baseline="30000"/>
              <a:t>5</a:t>
            </a:r>
            <a:r>
              <a:rPr lang="en-CA"/>
              <a:t>		5</a:t>
            </a:r>
          </a:p>
          <a:p>
            <a:pPr>
              <a:spcBef>
                <a:spcPct val="50000"/>
              </a:spcBef>
            </a:pPr>
            <a:r>
              <a:rPr lang="en-CA"/>
              <a:t>2xy</a:t>
            </a:r>
            <a:r>
              <a:rPr lang="en-CA" baseline="30000"/>
              <a:t>3</a:t>
            </a:r>
            <a:r>
              <a:rPr lang="en-CA"/>
              <a:t>z</a:t>
            </a:r>
            <a:r>
              <a:rPr lang="en-CA" baseline="30000"/>
              <a:t>2</a:t>
            </a:r>
            <a:r>
              <a:rPr lang="en-CA"/>
              <a:t>		6</a:t>
            </a:r>
          </a:p>
          <a:p>
            <a:pPr>
              <a:spcBef>
                <a:spcPct val="50000"/>
              </a:spcBef>
            </a:pPr>
            <a:r>
              <a:rPr lang="en-CA"/>
              <a:t>-4x		1</a:t>
            </a:r>
          </a:p>
          <a:p>
            <a:pPr>
              <a:spcBef>
                <a:spcPct val="50000"/>
              </a:spcBef>
            </a:pPr>
            <a:r>
              <a:rPr lang="en-CA"/>
              <a:t>7		0</a:t>
            </a:r>
          </a:p>
        </p:txBody>
      </p:sp>
      <p:sp>
        <p:nvSpPr>
          <p:cNvPr id="306188" name="TextBox 12"/>
          <p:cNvSpPr txBox="1">
            <a:spLocks noChangeArrowheads="1"/>
          </p:cNvSpPr>
          <p:nvPr/>
        </p:nvSpPr>
        <p:spPr bwMode="auto">
          <a:xfrm>
            <a:off x="1752600" y="3810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3200" b="1" i="1"/>
              <a:t>Identifying key concepts - Polynomials</a:t>
            </a:r>
          </a:p>
        </p:txBody>
      </p:sp>
      <p:sp>
        <p:nvSpPr>
          <p:cNvPr id="306189" name="Rectangle 13"/>
          <p:cNvSpPr>
            <a:spLocks noChangeArrowheads="1"/>
          </p:cNvSpPr>
          <p:nvPr/>
        </p:nvSpPr>
        <p:spPr bwMode="auto">
          <a:xfrm>
            <a:off x="6507163" y="6396038"/>
            <a:ext cx="2636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hlinkClick r:id="rId4" action="ppaction://hlinkfile"/>
              </a:rPr>
              <a:t>Polynomial 5.mp4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77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5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822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27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0822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29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08230" name="Text Box 9"/>
          <p:cNvSpPr txBox="1">
            <a:spLocks noChangeArrowheads="1"/>
          </p:cNvSpPr>
          <p:nvPr/>
        </p:nvSpPr>
        <p:spPr bwMode="auto">
          <a:xfrm>
            <a:off x="304800" y="1600200"/>
            <a:ext cx="80010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2. To find the degree of a polynomial with more than 1 term, </a:t>
            </a:r>
            <a:r>
              <a:rPr lang="en-CA" i="1" u="sng"/>
              <a:t>but with 1 variable</a:t>
            </a:r>
            <a:r>
              <a:rPr lang="en-CA"/>
              <a:t>.</a:t>
            </a:r>
          </a:p>
          <a:p>
            <a:pPr>
              <a:spcBef>
                <a:spcPct val="50000"/>
              </a:spcBef>
            </a:pPr>
            <a:r>
              <a:rPr lang="en-CA"/>
              <a:t>* The degree is the highest power of the variable in one term.</a:t>
            </a:r>
          </a:p>
        </p:txBody>
      </p:sp>
      <p:sp>
        <p:nvSpPr>
          <p:cNvPr id="308231" name="Text Box 10"/>
          <p:cNvSpPr txBox="1">
            <a:spLocks noChangeArrowheads="1"/>
          </p:cNvSpPr>
          <p:nvPr/>
        </p:nvSpPr>
        <p:spPr bwMode="auto">
          <a:xfrm>
            <a:off x="381000" y="30480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Examples</a:t>
            </a:r>
          </a:p>
        </p:txBody>
      </p:sp>
      <p:sp>
        <p:nvSpPr>
          <p:cNvPr id="308232" name="AutoShape 11"/>
          <p:cNvSpPr>
            <a:spLocks noChangeArrowheads="1"/>
          </p:cNvSpPr>
          <p:nvPr/>
        </p:nvSpPr>
        <p:spPr bwMode="auto">
          <a:xfrm>
            <a:off x="304800" y="1600200"/>
            <a:ext cx="8077200" cy="14478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756" name="Rectangle 12"/>
          <p:cNvSpPr>
            <a:spLocks noChangeArrowheads="1"/>
          </p:cNvSpPr>
          <p:nvPr/>
        </p:nvSpPr>
        <p:spPr bwMode="auto">
          <a:xfrm>
            <a:off x="381000" y="1143000"/>
            <a:ext cx="13017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1" i="1" u="sng">
                <a:effectLst>
                  <a:outerShdw blurRad="38100" dist="38100" dir="2700000" algn="tl">
                    <a:srgbClr val="DDDDDD"/>
                  </a:outerShdw>
                </a:effectLst>
              </a:rPr>
              <a:t>Degrees:</a:t>
            </a:r>
          </a:p>
        </p:txBody>
      </p:sp>
      <p:sp>
        <p:nvSpPr>
          <p:cNvPr id="308234" name="Text Box 13"/>
          <p:cNvSpPr txBox="1">
            <a:spLocks noChangeArrowheads="1"/>
          </p:cNvSpPr>
          <p:nvPr/>
        </p:nvSpPr>
        <p:spPr bwMode="auto">
          <a:xfrm>
            <a:off x="1143000" y="35052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Polynomial		Degree		Standard Form</a:t>
            </a:r>
          </a:p>
        </p:txBody>
      </p:sp>
      <p:sp>
        <p:nvSpPr>
          <p:cNvPr id="308235" name="Text Box 14"/>
          <p:cNvSpPr txBox="1">
            <a:spLocks noChangeArrowheads="1"/>
          </p:cNvSpPr>
          <p:nvPr/>
        </p:nvSpPr>
        <p:spPr bwMode="auto">
          <a:xfrm>
            <a:off x="1143000" y="38100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4x</a:t>
            </a:r>
            <a:r>
              <a:rPr lang="en-CA" baseline="30000"/>
              <a:t>3</a:t>
            </a:r>
            <a:r>
              <a:rPr lang="en-CA"/>
              <a:t> + 2x + 1		3		 4x</a:t>
            </a:r>
            <a:r>
              <a:rPr lang="en-CA" baseline="30000"/>
              <a:t>3</a:t>
            </a:r>
            <a:r>
              <a:rPr lang="en-CA"/>
              <a:t> + 2x + 1</a:t>
            </a:r>
          </a:p>
        </p:txBody>
      </p:sp>
      <p:sp>
        <p:nvSpPr>
          <p:cNvPr id="308236" name="Text Box 15"/>
          <p:cNvSpPr txBox="1">
            <a:spLocks noChangeArrowheads="1"/>
          </p:cNvSpPr>
          <p:nvPr/>
        </p:nvSpPr>
        <p:spPr bwMode="auto">
          <a:xfrm>
            <a:off x="1143000" y="42672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8x - 3x</a:t>
            </a:r>
            <a:r>
              <a:rPr lang="en-CA" baseline="30000"/>
              <a:t>5</a:t>
            </a:r>
            <a:r>
              <a:rPr lang="en-CA"/>
              <a:t> - 7 + 2x</a:t>
            </a:r>
            <a:r>
              <a:rPr lang="en-CA" baseline="30000"/>
              <a:t>3</a:t>
            </a:r>
            <a:r>
              <a:rPr lang="en-CA"/>
              <a:t>	5		-3x</a:t>
            </a:r>
            <a:r>
              <a:rPr lang="en-CA" baseline="30000"/>
              <a:t>5</a:t>
            </a:r>
            <a:r>
              <a:rPr lang="en-CA"/>
              <a:t> + 2x</a:t>
            </a:r>
            <a:r>
              <a:rPr lang="en-CA" baseline="30000"/>
              <a:t>3</a:t>
            </a:r>
            <a:r>
              <a:rPr lang="en-CA"/>
              <a:t> + 8x - 7</a:t>
            </a:r>
          </a:p>
        </p:txBody>
      </p:sp>
      <p:sp>
        <p:nvSpPr>
          <p:cNvPr id="308237" name="Text Box 16"/>
          <p:cNvSpPr txBox="1">
            <a:spLocks noChangeArrowheads="1"/>
          </p:cNvSpPr>
          <p:nvPr/>
        </p:nvSpPr>
        <p:spPr bwMode="auto">
          <a:xfrm>
            <a:off x="1143000" y="47244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2 + 3x - 2x</a:t>
            </a:r>
            <a:r>
              <a:rPr lang="en-CA" baseline="30000"/>
              <a:t>2</a:t>
            </a:r>
            <a:r>
              <a:rPr lang="en-CA"/>
              <a:t> - 4x</a:t>
            </a:r>
            <a:r>
              <a:rPr lang="en-CA" baseline="30000"/>
              <a:t>3</a:t>
            </a:r>
            <a:r>
              <a:rPr lang="en-CA"/>
              <a:t>	3		-4x</a:t>
            </a:r>
            <a:r>
              <a:rPr lang="en-CA" baseline="30000"/>
              <a:t>3</a:t>
            </a:r>
            <a:r>
              <a:rPr lang="en-CA"/>
              <a:t> - 2x</a:t>
            </a:r>
            <a:r>
              <a:rPr lang="en-CA" baseline="30000"/>
              <a:t>2</a:t>
            </a:r>
            <a:r>
              <a:rPr lang="en-CA"/>
              <a:t> + 3x + 2</a:t>
            </a:r>
          </a:p>
        </p:txBody>
      </p:sp>
      <p:sp>
        <p:nvSpPr>
          <p:cNvPr id="308238" name="TextBox 12"/>
          <p:cNvSpPr txBox="1">
            <a:spLocks noChangeArrowheads="1"/>
          </p:cNvSpPr>
          <p:nvPr/>
        </p:nvSpPr>
        <p:spPr bwMode="auto">
          <a:xfrm>
            <a:off x="1752600" y="3810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3200" b="1" i="1"/>
              <a:t>Identifying key concepts - Polynomials</a:t>
            </a:r>
          </a:p>
        </p:txBody>
      </p:sp>
      <p:sp>
        <p:nvSpPr>
          <p:cNvPr id="308239" name="Rectangle 15"/>
          <p:cNvSpPr>
            <a:spLocks noChangeArrowheads="1"/>
          </p:cNvSpPr>
          <p:nvPr/>
        </p:nvSpPr>
        <p:spPr bwMode="auto">
          <a:xfrm>
            <a:off x="6507163" y="6396038"/>
            <a:ext cx="2636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hlinkClick r:id="rId4" action="ppaction://hlinkfile"/>
              </a:rPr>
              <a:t>Polynomial 6.mp4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9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3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0274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275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1027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277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10278" name="Text Box 7"/>
          <p:cNvSpPr txBox="1">
            <a:spLocks noChangeArrowheads="1"/>
          </p:cNvSpPr>
          <p:nvPr/>
        </p:nvSpPr>
        <p:spPr bwMode="auto">
          <a:xfrm>
            <a:off x="457200" y="1600200"/>
            <a:ext cx="81534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 startAt="3"/>
            </a:pPr>
            <a:r>
              <a:rPr lang="en-CA"/>
              <a:t>To determine the degree of a polynomial with </a:t>
            </a:r>
            <a:r>
              <a:rPr lang="en-CA" i="1"/>
              <a:t>2 or more variables</a:t>
            </a:r>
          </a:p>
          <a:p>
            <a:pPr>
              <a:spcBef>
                <a:spcPct val="50000"/>
              </a:spcBef>
            </a:pPr>
            <a:r>
              <a:rPr lang="en-CA"/>
              <a:t>* The degree is the largest sum of the exponents in any one term</a:t>
            </a:r>
          </a:p>
        </p:txBody>
      </p:sp>
      <p:sp>
        <p:nvSpPr>
          <p:cNvPr id="310279" name="Text Box 8"/>
          <p:cNvSpPr txBox="1">
            <a:spLocks noChangeArrowheads="1"/>
          </p:cNvSpPr>
          <p:nvPr/>
        </p:nvSpPr>
        <p:spPr bwMode="auto">
          <a:xfrm>
            <a:off x="533400" y="30480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Examples</a:t>
            </a:r>
          </a:p>
        </p:txBody>
      </p:sp>
      <p:sp>
        <p:nvSpPr>
          <p:cNvPr id="310280" name="AutoShape 9"/>
          <p:cNvSpPr>
            <a:spLocks noChangeArrowheads="1"/>
          </p:cNvSpPr>
          <p:nvPr/>
        </p:nvSpPr>
        <p:spPr bwMode="auto">
          <a:xfrm>
            <a:off x="457200" y="1600200"/>
            <a:ext cx="8077200" cy="14478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5802" name="Rectangle 10"/>
          <p:cNvSpPr>
            <a:spLocks noChangeArrowheads="1"/>
          </p:cNvSpPr>
          <p:nvPr/>
        </p:nvSpPr>
        <p:spPr bwMode="auto">
          <a:xfrm>
            <a:off x="533400" y="1143000"/>
            <a:ext cx="13017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1" i="1" u="sng">
                <a:effectLst>
                  <a:outerShdw blurRad="38100" dist="38100" dir="2700000" algn="tl">
                    <a:srgbClr val="DDDDDD"/>
                  </a:outerShdw>
                </a:effectLst>
              </a:rPr>
              <a:t>Degrees:</a:t>
            </a:r>
          </a:p>
        </p:txBody>
      </p:sp>
      <p:sp>
        <p:nvSpPr>
          <p:cNvPr id="310282" name="Text Box 11"/>
          <p:cNvSpPr txBox="1">
            <a:spLocks noChangeArrowheads="1"/>
          </p:cNvSpPr>
          <p:nvPr/>
        </p:nvSpPr>
        <p:spPr bwMode="auto">
          <a:xfrm>
            <a:off x="1295400" y="35052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Polynomial		Degree		Standard Form</a:t>
            </a:r>
          </a:p>
        </p:txBody>
      </p:sp>
      <p:sp>
        <p:nvSpPr>
          <p:cNvPr id="310283" name="Text Box 12"/>
          <p:cNvSpPr txBox="1">
            <a:spLocks noChangeArrowheads="1"/>
          </p:cNvSpPr>
          <p:nvPr/>
        </p:nvSpPr>
        <p:spPr bwMode="auto">
          <a:xfrm>
            <a:off x="1295400" y="38100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4xy - 2x</a:t>
            </a:r>
            <a:r>
              <a:rPr lang="en-CA" baseline="30000"/>
              <a:t>2</a:t>
            </a:r>
            <a:r>
              <a:rPr lang="en-CA"/>
              <a:t>y + 3xy</a:t>
            </a:r>
            <a:r>
              <a:rPr lang="en-CA" baseline="30000"/>
              <a:t>3</a:t>
            </a:r>
            <a:r>
              <a:rPr lang="en-CA"/>
              <a:t>	4		 3xy</a:t>
            </a:r>
            <a:r>
              <a:rPr lang="en-CA" baseline="30000"/>
              <a:t>3</a:t>
            </a:r>
            <a:r>
              <a:rPr lang="en-CA"/>
              <a:t> - 2x</a:t>
            </a:r>
            <a:r>
              <a:rPr lang="en-CA" baseline="30000"/>
              <a:t>2</a:t>
            </a:r>
            <a:r>
              <a:rPr lang="en-CA"/>
              <a:t>y + 4xy</a:t>
            </a:r>
          </a:p>
        </p:txBody>
      </p:sp>
      <p:sp>
        <p:nvSpPr>
          <p:cNvPr id="310284" name="Text Box 13"/>
          <p:cNvSpPr txBox="1">
            <a:spLocks noChangeArrowheads="1"/>
          </p:cNvSpPr>
          <p:nvPr/>
        </p:nvSpPr>
        <p:spPr bwMode="auto">
          <a:xfrm>
            <a:off x="1295400" y="42672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8 - x</a:t>
            </a:r>
            <a:r>
              <a:rPr lang="en-CA" baseline="30000"/>
              <a:t>2</a:t>
            </a:r>
            <a:r>
              <a:rPr lang="en-CA"/>
              <a:t>y</a:t>
            </a:r>
            <a:r>
              <a:rPr lang="en-CA" baseline="30000"/>
              <a:t>2</a:t>
            </a:r>
            <a:r>
              <a:rPr lang="en-CA"/>
              <a:t> + 5y</a:t>
            </a:r>
            <a:r>
              <a:rPr lang="en-CA" baseline="30000"/>
              <a:t>5</a:t>
            </a:r>
            <a:r>
              <a:rPr lang="en-CA"/>
              <a:t>		5		5y</a:t>
            </a:r>
            <a:r>
              <a:rPr lang="en-CA" baseline="30000"/>
              <a:t>5</a:t>
            </a:r>
            <a:r>
              <a:rPr lang="en-CA"/>
              <a:t> - x</a:t>
            </a:r>
            <a:r>
              <a:rPr lang="en-CA" baseline="30000"/>
              <a:t>2</a:t>
            </a:r>
            <a:r>
              <a:rPr lang="en-CA"/>
              <a:t>y</a:t>
            </a:r>
            <a:r>
              <a:rPr lang="en-CA" baseline="30000"/>
              <a:t>2</a:t>
            </a:r>
            <a:r>
              <a:rPr lang="en-CA"/>
              <a:t> + 8</a:t>
            </a:r>
          </a:p>
        </p:txBody>
      </p:sp>
      <p:sp>
        <p:nvSpPr>
          <p:cNvPr id="310285" name="TextBox 12"/>
          <p:cNvSpPr txBox="1">
            <a:spLocks noChangeArrowheads="1"/>
          </p:cNvSpPr>
          <p:nvPr/>
        </p:nvSpPr>
        <p:spPr bwMode="auto">
          <a:xfrm>
            <a:off x="1752600" y="3810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3200" b="1" i="1"/>
              <a:t>Identifying key concepts - Polynomials</a:t>
            </a:r>
          </a:p>
        </p:txBody>
      </p:sp>
      <p:sp>
        <p:nvSpPr>
          <p:cNvPr id="310286" name="Text Box 16"/>
          <p:cNvSpPr txBox="1">
            <a:spLocks noChangeArrowheads="1"/>
          </p:cNvSpPr>
          <p:nvPr/>
        </p:nvSpPr>
        <p:spPr bwMode="auto">
          <a:xfrm>
            <a:off x="609600" y="5105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/>
              <a:t>ALWAYS leave your final answers in </a:t>
            </a:r>
            <a:r>
              <a:rPr lang="en-CA">
                <a:solidFill>
                  <a:srgbClr val="FF0000"/>
                </a:solidFill>
              </a:rPr>
              <a:t>STANDARD FORM</a:t>
            </a:r>
          </a:p>
        </p:txBody>
      </p:sp>
      <p:sp>
        <p:nvSpPr>
          <p:cNvPr id="310287" name="AutoShape 17"/>
          <p:cNvSpPr>
            <a:spLocks noChangeArrowheads="1"/>
          </p:cNvSpPr>
          <p:nvPr/>
        </p:nvSpPr>
        <p:spPr bwMode="auto">
          <a:xfrm>
            <a:off x="609600" y="5105400"/>
            <a:ext cx="8077200" cy="5334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8" name="Rectangle 16"/>
          <p:cNvSpPr>
            <a:spLocks noChangeArrowheads="1"/>
          </p:cNvSpPr>
          <p:nvPr/>
        </p:nvSpPr>
        <p:spPr bwMode="auto">
          <a:xfrm>
            <a:off x="5943600" y="6396038"/>
            <a:ext cx="26368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hlinkClick r:id="rId4" action="ppaction://hlinkfile"/>
              </a:rPr>
              <a:t>Polynomial 7.mp4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33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1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232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323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12324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325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12326" name="Text Box 7"/>
          <p:cNvSpPr txBox="1">
            <a:spLocks noChangeArrowheads="1"/>
          </p:cNvSpPr>
          <p:nvPr/>
        </p:nvSpPr>
        <p:spPr bwMode="auto">
          <a:xfrm>
            <a:off x="381000" y="13716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Just as you can use tiles to represent equations, we can use tiles to represent polynomials</a:t>
            </a:r>
          </a:p>
        </p:txBody>
      </p:sp>
      <p:sp>
        <p:nvSpPr>
          <p:cNvPr id="312327" name="TextBox 12"/>
          <p:cNvSpPr txBox="1">
            <a:spLocks noChangeArrowheads="1"/>
          </p:cNvSpPr>
          <p:nvPr/>
        </p:nvSpPr>
        <p:spPr bwMode="auto">
          <a:xfrm>
            <a:off x="1752600" y="3810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3200" b="1" i="1"/>
              <a:t>Using Tiles to Model Polynomials</a:t>
            </a:r>
          </a:p>
        </p:txBody>
      </p:sp>
      <p:sp>
        <p:nvSpPr>
          <p:cNvPr id="312328" name="Rectangle 17"/>
          <p:cNvSpPr>
            <a:spLocks noChangeArrowheads="1"/>
          </p:cNvSpPr>
          <p:nvPr/>
        </p:nvSpPr>
        <p:spPr bwMode="auto">
          <a:xfrm>
            <a:off x="838200" y="2286000"/>
            <a:ext cx="1143000" cy="990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329" name="Rectangle 18"/>
          <p:cNvSpPr>
            <a:spLocks noChangeArrowheads="1"/>
          </p:cNvSpPr>
          <p:nvPr/>
        </p:nvSpPr>
        <p:spPr bwMode="auto">
          <a:xfrm>
            <a:off x="3429000" y="2286000"/>
            <a:ext cx="228600" cy="990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330" name="Rectangle 19"/>
          <p:cNvSpPr>
            <a:spLocks noChangeArrowheads="1"/>
          </p:cNvSpPr>
          <p:nvPr/>
        </p:nvSpPr>
        <p:spPr bwMode="auto">
          <a:xfrm>
            <a:off x="5029200" y="2667000"/>
            <a:ext cx="2286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331" name="Text Box 20"/>
          <p:cNvSpPr txBox="1">
            <a:spLocks noChangeArrowheads="1"/>
          </p:cNvSpPr>
          <p:nvPr/>
        </p:nvSpPr>
        <p:spPr bwMode="auto">
          <a:xfrm>
            <a:off x="1981200" y="25146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x</a:t>
            </a:r>
            <a:r>
              <a:rPr lang="en-CA" baseline="30000"/>
              <a:t>2</a:t>
            </a:r>
          </a:p>
        </p:txBody>
      </p:sp>
      <p:sp>
        <p:nvSpPr>
          <p:cNvPr id="312332" name="Text Box 21"/>
          <p:cNvSpPr txBox="1">
            <a:spLocks noChangeArrowheads="1"/>
          </p:cNvSpPr>
          <p:nvPr/>
        </p:nvSpPr>
        <p:spPr bwMode="auto">
          <a:xfrm>
            <a:off x="3657600" y="25146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x</a:t>
            </a:r>
            <a:endParaRPr lang="en-CA" baseline="30000"/>
          </a:p>
        </p:txBody>
      </p:sp>
      <p:sp>
        <p:nvSpPr>
          <p:cNvPr id="312333" name="Text Box 22"/>
          <p:cNvSpPr txBox="1">
            <a:spLocks noChangeArrowheads="1"/>
          </p:cNvSpPr>
          <p:nvPr/>
        </p:nvSpPr>
        <p:spPr bwMode="auto">
          <a:xfrm>
            <a:off x="5257800" y="25146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1</a:t>
            </a:r>
            <a:endParaRPr lang="en-CA" baseline="30000"/>
          </a:p>
        </p:txBody>
      </p:sp>
      <p:sp>
        <p:nvSpPr>
          <p:cNvPr id="312334" name="Text Box 23"/>
          <p:cNvSpPr txBox="1">
            <a:spLocks noChangeArrowheads="1"/>
          </p:cNvSpPr>
          <p:nvPr/>
        </p:nvSpPr>
        <p:spPr bwMode="auto">
          <a:xfrm>
            <a:off x="609600" y="3276600"/>
            <a:ext cx="39624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Example: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CA"/>
              <a:t>-3x</a:t>
            </a:r>
            <a:r>
              <a:rPr lang="en-CA" baseline="30000"/>
              <a:t>2</a:t>
            </a:r>
            <a:r>
              <a:rPr lang="en-CA"/>
              <a:t> – 2x + 5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endParaRPr lang="en-CA"/>
          </a:p>
          <a:p>
            <a:pPr>
              <a:spcBef>
                <a:spcPct val="50000"/>
              </a:spcBef>
              <a:buFontTx/>
              <a:buAutoNum type="alphaLcParenR"/>
            </a:pPr>
            <a:endParaRPr lang="en-CA"/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CA"/>
              <a:t>2m</a:t>
            </a:r>
            <a:r>
              <a:rPr lang="en-CA" baseline="30000"/>
              <a:t>2</a:t>
            </a:r>
            <a:r>
              <a:rPr lang="en-CA"/>
              <a:t> – 5m - 4</a:t>
            </a:r>
          </a:p>
        </p:txBody>
      </p:sp>
      <p:sp>
        <p:nvSpPr>
          <p:cNvPr id="312335" name="Rectangle 25"/>
          <p:cNvSpPr>
            <a:spLocks noChangeArrowheads="1"/>
          </p:cNvSpPr>
          <p:nvPr/>
        </p:nvSpPr>
        <p:spPr bwMode="auto">
          <a:xfrm>
            <a:off x="2819400" y="3657600"/>
            <a:ext cx="1143000" cy="990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36" name="Rectangle 26"/>
          <p:cNvSpPr>
            <a:spLocks noChangeArrowheads="1"/>
          </p:cNvSpPr>
          <p:nvPr/>
        </p:nvSpPr>
        <p:spPr bwMode="auto">
          <a:xfrm>
            <a:off x="4038600" y="3657600"/>
            <a:ext cx="1143000" cy="990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37" name="Rectangle 27"/>
          <p:cNvSpPr>
            <a:spLocks noChangeArrowheads="1"/>
          </p:cNvSpPr>
          <p:nvPr/>
        </p:nvSpPr>
        <p:spPr bwMode="auto">
          <a:xfrm>
            <a:off x="5257800" y="3657600"/>
            <a:ext cx="1143000" cy="990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38" name="Rectangle 29"/>
          <p:cNvSpPr>
            <a:spLocks noChangeArrowheads="1"/>
          </p:cNvSpPr>
          <p:nvPr/>
        </p:nvSpPr>
        <p:spPr bwMode="auto">
          <a:xfrm>
            <a:off x="6553200" y="3657600"/>
            <a:ext cx="228600" cy="990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39" name="Rectangle 30"/>
          <p:cNvSpPr>
            <a:spLocks noChangeArrowheads="1"/>
          </p:cNvSpPr>
          <p:nvPr/>
        </p:nvSpPr>
        <p:spPr bwMode="auto">
          <a:xfrm>
            <a:off x="6858000" y="3657600"/>
            <a:ext cx="228600" cy="990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40" name="Rectangle 31"/>
          <p:cNvSpPr>
            <a:spLocks noChangeArrowheads="1"/>
          </p:cNvSpPr>
          <p:nvPr/>
        </p:nvSpPr>
        <p:spPr bwMode="auto">
          <a:xfrm>
            <a:off x="7162800" y="3657600"/>
            <a:ext cx="228600" cy="990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41" name="Rectangle 32"/>
          <p:cNvSpPr>
            <a:spLocks noChangeArrowheads="1"/>
          </p:cNvSpPr>
          <p:nvPr/>
        </p:nvSpPr>
        <p:spPr bwMode="auto">
          <a:xfrm>
            <a:off x="7467600" y="3657600"/>
            <a:ext cx="2286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342" name="Rectangle 33"/>
          <p:cNvSpPr>
            <a:spLocks noChangeArrowheads="1"/>
          </p:cNvSpPr>
          <p:nvPr/>
        </p:nvSpPr>
        <p:spPr bwMode="auto">
          <a:xfrm>
            <a:off x="7467600" y="3962400"/>
            <a:ext cx="2286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343" name="Rectangle 34"/>
          <p:cNvSpPr>
            <a:spLocks noChangeArrowheads="1"/>
          </p:cNvSpPr>
          <p:nvPr/>
        </p:nvSpPr>
        <p:spPr bwMode="auto">
          <a:xfrm>
            <a:off x="7467600" y="4267200"/>
            <a:ext cx="2286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344" name="Rectangle 35"/>
          <p:cNvSpPr>
            <a:spLocks noChangeArrowheads="1"/>
          </p:cNvSpPr>
          <p:nvPr/>
        </p:nvSpPr>
        <p:spPr bwMode="auto">
          <a:xfrm>
            <a:off x="7772400" y="3657600"/>
            <a:ext cx="2286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345" name="Rectangle 36"/>
          <p:cNvSpPr>
            <a:spLocks noChangeArrowheads="1"/>
          </p:cNvSpPr>
          <p:nvPr/>
        </p:nvSpPr>
        <p:spPr bwMode="auto">
          <a:xfrm>
            <a:off x="7772400" y="3962400"/>
            <a:ext cx="2286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346" name="Rectangle 37"/>
          <p:cNvSpPr>
            <a:spLocks noChangeArrowheads="1"/>
          </p:cNvSpPr>
          <p:nvPr/>
        </p:nvSpPr>
        <p:spPr bwMode="auto">
          <a:xfrm>
            <a:off x="2819400" y="5105400"/>
            <a:ext cx="1143000" cy="990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347" name="Rectangle 38"/>
          <p:cNvSpPr>
            <a:spLocks noChangeArrowheads="1"/>
          </p:cNvSpPr>
          <p:nvPr/>
        </p:nvSpPr>
        <p:spPr bwMode="auto">
          <a:xfrm>
            <a:off x="4038600" y="5105400"/>
            <a:ext cx="1143000" cy="990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348" name="Rectangle 40"/>
          <p:cNvSpPr>
            <a:spLocks noChangeArrowheads="1"/>
          </p:cNvSpPr>
          <p:nvPr/>
        </p:nvSpPr>
        <p:spPr bwMode="auto">
          <a:xfrm>
            <a:off x="5867400" y="5105400"/>
            <a:ext cx="228600" cy="990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49" name="Rectangle 41"/>
          <p:cNvSpPr>
            <a:spLocks noChangeArrowheads="1"/>
          </p:cNvSpPr>
          <p:nvPr/>
        </p:nvSpPr>
        <p:spPr bwMode="auto">
          <a:xfrm>
            <a:off x="6172200" y="5105400"/>
            <a:ext cx="228600" cy="990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50" name="Rectangle 42"/>
          <p:cNvSpPr>
            <a:spLocks noChangeArrowheads="1"/>
          </p:cNvSpPr>
          <p:nvPr/>
        </p:nvSpPr>
        <p:spPr bwMode="auto">
          <a:xfrm>
            <a:off x="6477000" y="5105400"/>
            <a:ext cx="228600" cy="990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51" name="Rectangle 43"/>
          <p:cNvSpPr>
            <a:spLocks noChangeArrowheads="1"/>
          </p:cNvSpPr>
          <p:nvPr/>
        </p:nvSpPr>
        <p:spPr bwMode="auto">
          <a:xfrm>
            <a:off x="6781800" y="5105400"/>
            <a:ext cx="228600" cy="228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52" name="Rectangle 44"/>
          <p:cNvSpPr>
            <a:spLocks noChangeArrowheads="1"/>
          </p:cNvSpPr>
          <p:nvPr/>
        </p:nvSpPr>
        <p:spPr bwMode="auto">
          <a:xfrm>
            <a:off x="6781800" y="5410200"/>
            <a:ext cx="228600" cy="228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53" name="Rectangle 46"/>
          <p:cNvSpPr>
            <a:spLocks noChangeArrowheads="1"/>
          </p:cNvSpPr>
          <p:nvPr/>
        </p:nvSpPr>
        <p:spPr bwMode="auto">
          <a:xfrm>
            <a:off x="7086600" y="5105400"/>
            <a:ext cx="228600" cy="228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54" name="Rectangle 47"/>
          <p:cNvSpPr>
            <a:spLocks noChangeArrowheads="1"/>
          </p:cNvSpPr>
          <p:nvPr/>
        </p:nvSpPr>
        <p:spPr bwMode="auto">
          <a:xfrm>
            <a:off x="7086600" y="5410200"/>
            <a:ext cx="228600" cy="228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55" name="Rectangle 48"/>
          <p:cNvSpPr>
            <a:spLocks noChangeArrowheads="1"/>
          </p:cNvSpPr>
          <p:nvPr/>
        </p:nvSpPr>
        <p:spPr bwMode="auto">
          <a:xfrm>
            <a:off x="5257800" y="5105400"/>
            <a:ext cx="228600" cy="990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56" name="Rectangle 49"/>
          <p:cNvSpPr>
            <a:spLocks noChangeArrowheads="1"/>
          </p:cNvSpPr>
          <p:nvPr/>
        </p:nvSpPr>
        <p:spPr bwMode="auto">
          <a:xfrm>
            <a:off x="5562600" y="5105400"/>
            <a:ext cx="228600" cy="990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57" name="Rectangle 37"/>
          <p:cNvSpPr>
            <a:spLocks noChangeArrowheads="1"/>
          </p:cNvSpPr>
          <p:nvPr/>
        </p:nvSpPr>
        <p:spPr bwMode="auto">
          <a:xfrm>
            <a:off x="6507163" y="6396038"/>
            <a:ext cx="2636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hlinkClick r:id="rId4" action="ppaction://hlinkfile"/>
              </a:rPr>
              <a:t>Polynomial 8.mp4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24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69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1437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4371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14372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Assessment</a:t>
            </a:r>
          </a:p>
        </p:txBody>
      </p:sp>
      <p:sp>
        <p:nvSpPr>
          <p:cNvPr id="314373" name="Text Box 6"/>
          <p:cNvSpPr txBox="1">
            <a:spLocks noChangeArrowheads="1"/>
          </p:cNvSpPr>
          <p:nvPr/>
        </p:nvSpPr>
        <p:spPr bwMode="auto">
          <a:xfrm>
            <a:off x="1219200" y="2319338"/>
            <a:ext cx="6629400" cy="414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4400"/>
              <a:t>Pages </a:t>
            </a:r>
          </a:p>
          <a:p>
            <a:pPr algn="ctr">
              <a:spcBef>
                <a:spcPct val="50000"/>
              </a:spcBef>
            </a:pPr>
            <a:r>
              <a:rPr lang="en-CA" sz="4400"/>
              <a:t>241 - 216</a:t>
            </a:r>
            <a:endParaRPr lang="en-CA" sz="3200"/>
          </a:p>
          <a:p>
            <a:pPr algn="ctr">
              <a:spcBef>
                <a:spcPct val="50000"/>
              </a:spcBef>
            </a:pPr>
            <a:r>
              <a:rPr lang="en-CA" sz="4400"/>
              <a:t>Numbers  </a:t>
            </a:r>
          </a:p>
          <a:p>
            <a:pPr algn="ctr">
              <a:spcBef>
                <a:spcPct val="50000"/>
              </a:spcBef>
            </a:pPr>
            <a:endParaRPr lang="en-CA" sz="2800"/>
          </a:p>
          <a:p>
            <a:pPr algn="ctr">
              <a:spcBef>
                <a:spcPct val="50000"/>
              </a:spcBef>
            </a:pPr>
            <a:r>
              <a:rPr lang="en-CA" sz="3200"/>
              <a:t>4, 5, 6, 9 ,7, 12, 13, 15</a:t>
            </a:r>
            <a:endParaRPr lang="en-CA" sz="1400">
              <a:solidFill>
                <a:srgbClr val="FF0000"/>
              </a:solidFill>
            </a:endParaRPr>
          </a:p>
        </p:txBody>
      </p:sp>
      <p:sp>
        <p:nvSpPr>
          <p:cNvPr id="314374" name="AutoShape 7"/>
          <p:cNvSpPr>
            <a:spLocks noChangeArrowheads="1"/>
          </p:cNvSpPr>
          <p:nvPr/>
        </p:nvSpPr>
        <p:spPr bwMode="auto">
          <a:xfrm>
            <a:off x="1219200" y="2209800"/>
            <a:ext cx="6629400" cy="990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75" name="AutoShape 8"/>
          <p:cNvSpPr>
            <a:spLocks noChangeArrowheads="1"/>
          </p:cNvSpPr>
          <p:nvPr/>
        </p:nvSpPr>
        <p:spPr bwMode="auto">
          <a:xfrm>
            <a:off x="1219200" y="4300538"/>
            <a:ext cx="6629400" cy="990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76" name="AutoShape 9"/>
          <p:cNvSpPr>
            <a:spLocks noChangeArrowheads="1"/>
          </p:cNvSpPr>
          <p:nvPr/>
        </p:nvSpPr>
        <p:spPr bwMode="auto">
          <a:xfrm>
            <a:off x="3429000" y="5943600"/>
            <a:ext cx="762000" cy="533400"/>
          </a:xfrm>
          <a:prstGeom prst="roundRect">
            <a:avLst>
              <a:gd name="adj" fmla="val 16667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77" name="Text Box 10"/>
          <p:cNvSpPr txBox="1">
            <a:spLocks noChangeArrowheads="1"/>
          </p:cNvSpPr>
          <p:nvPr/>
        </p:nvSpPr>
        <p:spPr bwMode="auto">
          <a:xfrm>
            <a:off x="3505200" y="5410200"/>
            <a:ext cx="762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1600"/>
              <a:t>One chart</a:t>
            </a:r>
          </a:p>
        </p:txBody>
      </p:sp>
    </p:spTree>
    <p:extLst>
      <p:ext uri="{BB962C8B-B14F-4D97-AF65-F5344CB8AC3E}">
        <p14:creationId xmlns:p14="http://schemas.microsoft.com/office/powerpoint/2010/main" val="2741389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7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641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6419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1642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6421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16422" name="Text Box 7"/>
          <p:cNvSpPr txBox="1">
            <a:spLocks noChangeArrowheads="1"/>
          </p:cNvSpPr>
          <p:nvPr/>
        </p:nvSpPr>
        <p:spPr bwMode="auto">
          <a:xfrm>
            <a:off x="381000" y="1371600"/>
            <a:ext cx="8153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Just as we needed common denominators in fractions to add and subtract, we also need “ like” terms to add and subtract polynomials.</a:t>
            </a:r>
          </a:p>
        </p:txBody>
      </p:sp>
      <p:sp>
        <p:nvSpPr>
          <p:cNvPr id="316423" name="TextBox 12"/>
          <p:cNvSpPr txBox="1">
            <a:spLocks noChangeArrowheads="1"/>
          </p:cNvSpPr>
          <p:nvPr/>
        </p:nvSpPr>
        <p:spPr bwMode="auto">
          <a:xfrm>
            <a:off x="1752600" y="381000"/>
            <a:ext cx="701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3600" b="1" i="1"/>
              <a:t>Like and Unlike terms</a:t>
            </a:r>
          </a:p>
        </p:txBody>
      </p:sp>
      <p:sp>
        <p:nvSpPr>
          <p:cNvPr id="316424" name="Text Box 38"/>
          <p:cNvSpPr txBox="1">
            <a:spLocks noChangeArrowheads="1"/>
          </p:cNvSpPr>
          <p:nvPr/>
        </p:nvSpPr>
        <p:spPr bwMode="auto">
          <a:xfrm>
            <a:off x="609600" y="26670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Like terms have the exact same variable and exponent</a:t>
            </a:r>
          </a:p>
        </p:txBody>
      </p:sp>
      <p:sp>
        <p:nvSpPr>
          <p:cNvPr id="316425" name="AutoShape 39"/>
          <p:cNvSpPr>
            <a:spLocks noChangeArrowheads="1"/>
          </p:cNvSpPr>
          <p:nvPr/>
        </p:nvSpPr>
        <p:spPr bwMode="auto">
          <a:xfrm>
            <a:off x="228600" y="2667000"/>
            <a:ext cx="8458200" cy="4572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26" name="Text Box 40"/>
          <p:cNvSpPr txBox="1">
            <a:spLocks noChangeArrowheads="1"/>
          </p:cNvSpPr>
          <p:nvPr/>
        </p:nvSpPr>
        <p:spPr bwMode="auto">
          <a:xfrm>
            <a:off x="1905000" y="32004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Examples: 3x , 5x , -3x , ½ x</a:t>
            </a:r>
          </a:p>
        </p:txBody>
      </p:sp>
      <p:sp>
        <p:nvSpPr>
          <p:cNvPr id="316427" name="Text Box 41"/>
          <p:cNvSpPr txBox="1">
            <a:spLocks noChangeArrowheads="1"/>
          </p:cNvSpPr>
          <p:nvPr/>
        </p:nvSpPr>
        <p:spPr bwMode="auto">
          <a:xfrm>
            <a:off x="609600" y="38862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Unlike terms do not have the exact same variable and exponent</a:t>
            </a:r>
          </a:p>
        </p:txBody>
      </p:sp>
      <p:sp>
        <p:nvSpPr>
          <p:cNvPr id="316428" name="AutoShape 42"/>
          <p:cNvSpPr>
            <a:spLocks noChangeArrowheads="1"/>
          </p:cNvSpPr>
          <p:nvPr/>
        </p:nvSpPr>
        <p:spPr bwMode="auto">
          <a:xfrm>
            <a:off x="228600" y="3886200"/>
            <a:ext cx="8458200" cy="4572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29" name="Text Box 43"/>
          <p:cNvSpPr txBox="1">
            <a:spLocks noChangeArrowheads="1"/>
          </p:cNvSpPr>
          <p:nvPr/>
        </p:nvSpPr>
        <p:spPr bwMode="auto">
          <a:xfrm>
            <a:off x="1905000" y="44196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Examples: 3x , 5y , -3x</a:t>
            </a:r>
            <a:r>
              <a:rPr lang="en-CA" baseline="30000"/>
              <a:t>2</a:t>
            </a:r>
            <a:r>
              <a:rPr lang="en-CA"/>
              <a:t> , ½ y</a:t>
            </a:r>
            <a:r>
              <a:rPr lang="en-CA" baseline="30000"/>
              <a:t>3</a:t>
            </a:r>
          </a:p>
        </p:txBody>
      </p:sp>
      <p:sp>
        <p:nvSpPr>
          <p:cNvPr id="316430" name="Text Box 44"/>
          <p:cNvSpPr txBox="1">
            <a:spLocks noChangeArrowheads="1"/>
          </p:cNvSpPr>
          <p:nvPr/>
        </p:nvSpPr>
        <p:spPr bwMode="auto">
          <a:xfrm>
            <a:off x="381000" y="52578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We can easily “see” like terms using tiles</a:t>
            </a:r>
          </a:p>
        </p:txBody>
      </p:sp>
      <p:sp>
        <p:nvSpPr>
          <p:cNvPr id="316431" name="Rectangle 45"/>
          <p:cNvSpPr>
            <a:spLocks noChangeArrowheads="1"/>
          </p:cNvSpPr>
          <p:nvPr/>
        </p:nvSpPr>
        <p:spPr bwMode="auto">
          <a:xfrm>
            <a:off x="838200" y="5791200"/>
            <a:ext cx="1143000" cy="990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6432" name="Rectangle 46"/>
          <p:cNvSpPr>
            <a:spLocks noChangeArrowheads="1"/>
          </p:cNvSpPr>
          <p:nvPr/>
        </p:nvSpPr>
        <p:spPr bwMode="auto">
          <a:xfrm>
            <a:off x="3429000" y="5791200"/>
            <a:ext cx="228600" cy="990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6433" name="Rectangle 47"/>
          <p:cNvSpPr>
            <a:spLocks noChangeArrowheads="1"/>
          </p:cNvSpPr>
          <p:nvPr/>
        </p:nvSpPr>
        <p:spPr bwMode="auto">
          <a:xfrm>
            <a:off x="5029200" y="6248400"/>
            <a:ext cx="2286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6434" name="Text Box 48"/>
          <p:cNvSpPr txBox="1">
            <a:spLocks noChangeArrowheads="1"/>
          </p:cNvSpPr>
          <p:nvPr/>
        </p:nvSpPr>
        <p:spPr bwMode="auto">
          <a:xfrm>
            <a:off x="1981200" y="6096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x</a:t>
            </a:r>
            <a:r>
              <a:rPr lang="en-CA" baseline="30000"/>
              <a:t>2</a:t>
            </a:r>
          </a:p>
        </p:txBody>
      </p:sp>
      <p:sp>
        <p:nvSpPr>
          <p:cNvPr id="316435" name="Text Box 49"/>
          <p:cNvSpPr txBox="1">
            <a:spLocks noChangeArrowheads="1"/>
          </p:cNvSpPr>
          <p:nvPr/>
        </p:nvSpPr>
        <p:spPr bwMode="auto">
          <a:xfrm>
            <a:off x="3657600" y="6096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x</a:t>
            </a:r>
            <a:endParaRPr lang="en-CA" baseline="30000"/>
          </a:p>
        </p:txBody>
      </p:sp>
      <p:sp>
        <p:nvSpPr>
          <p:cNvPr id="316436" name="Text Box 50"/>
          <p:cNvSpPr txBox="1">
            <a:spLocks noChangeArrowheads="1"/>
          </p:cNvSpPr>
          <p:nvPr/>
        </p:nvSpPr>
        <p:spPr bwMode="auto">
          <a:xfrm>
            <a:off x="5257800" y="6096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1</a:t>
            </a:r>
            <a:endParaRPr lang="en-CA" baseline="30000"/>
          </a:p>
        </p:txBody>
      </p:sp>
      <p:sp>
        <p:nvSpPr>
          <p:cNvPr id="316437" name="Text Box 51"/>
          <p:cNvSpPr txBox="1">
            <a:spLocks noChangeArrowheads="1"/>
          </p:cNvSpPr>
          <p:nvPr/>
        </p:nvSpPr>
        <p:spPr bwMode="auto">
          <a:xfrm>
            <a:off x="6096000" y="5867400"/>
            <a:ext cx="2667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Same shapes can be grouped together</a:t>
            </a:r>
          </a:p>
        </p:txBody>
      </p:sp>
      <p:sp>
        <p:nvSpPr>
          <p:cNvPr id="316438" name="Line 52"/>
          <p:cNvSpPr>
            <a:spLocks noChangeShapeType="1"/>
          </p:cNvSpPr>
          <p:nvPr/>
        </p:nvSpPr>
        <p:spPr bwMode="auto">
          <a:xfrm>
            <a:off x="457200" y="5105400"/>
            <a:ext cx="8229600" cy="0"/>
          </a:xfrm>
          <a:prstGeom prst="line">
            <a:avLst/>
          </a:prstGeom>
          <a:noFill/>
          <a:ln w="57150" cap="sq" cmpd="thickThin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39" name="Rectangle 23"/>
          <p:cNvSpPr>
            <a:spLocks noChangeArrowheads="1"/>
          </p:cNvSpPr>
          <p:nvPr/>
        </p:nvSpPr>
        <p:spPr bwMode="auto">
          <a:xfrm>
            <a:off x="6096000" y="533400"/>
            <a:ext cx="2636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hlinkClick r:id="rId4" action="ppaction://hlinkfile"/>
              </a:rPr>
              <a:t>Polynomial 9.mp4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94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5" name="Line 3"/>
          <p:cNvSpPr>
            <a:spLocks noChangeShapeType="1"/>
          </p:cNvSpPr>
          <p:nvPr/>
        </p:nvSpPr>
        <p:spPr bwMode="auto">
          <a:xfrm>
            <a:off x="914400" y="923925"/>
            <a:ext cx="807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846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8467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1846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8469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18470" name="TextBox 12"/>
          <p:cNvSpPr txBox="1">
            <a:spLocks noChangeArrowheads="1"/>
          </p:cNvSpPr>
          <p:nvPr/>
        </p:nvSpPr>
        <p:spPr bwMode="auto">
          <a:xfrm>
            <a:off x="1752600" y="381000"/>
            <a:ext cx="701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3600" b="1" i="1"/>
              <a:t>Like and Unlike terms</a:t>
            </a:r>
          </a:p>
        </p:txBody>
      </p:sp>
      <p:sp>
        <p:nvSpPr>
          <p:cNvPr id="318471" name="Text Box 22"/>
          <p:cNvSpPr txBox="1">
            <a:spLocks noChangeArrowheads="1"/>
          </p:cNvSpPr>
          <p:nvPr/>
        </p:nvSpPr>
        <p:spPr bwMode="auto">
          <a:xfrm>
            <a:off x="228600" y="14478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Examples</a:t>
            </a:r>
          </a:p>
        </p:txBody>
      </p:sp>
      <p:sp>
        <p:nvSpPr>
          <p:cNvPr id="318472" name="Text Box 23"/>
          <p:cNvSpPr txBox="1">
            <a:spLocks noChangeArrowheads="1"/>
          </p:cNvSpPr>
          <p:nvPr/>
        </p:nvSpPr>
        <p:spPr bwMode="auto">
          <a:xfrm>
            <a:off x="304800" y="19050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1. Simplify:</a:t>
            </a:r>
          </a:p>
        </p:txBody>
      </p:sp>
      <p:sp>
        <p:nvSpPr>
          <p:cNvPr id="318473" name="Text Box 24"/>
          <p:cNvSpPr txBox="1">
            <a:spLocks noChangeArrowheads="1"/>
          </p:cNvSpPr>
          <p:nvPr/>
        </p:nvSpPr>
        <p:spPr bwMode="auto">
          <a:xfrm>
            <a:off x="304800" y="2209800"/>
            <a:ext cx="51054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eriod"/>
            </a:pPr>
            <a:r>
              <a:rPr lang="en-CA"/>
              <a:t>2x - 3x = </a:t>
            </a:r>
            <a:r>
              <a:rPr lang="en-CA" b="1"/>
              <a:t>-1x</a:t>
            </a:r>
          </a:p>
          <a:p>
            <a:pPr>
              <a:spcBef>
                <a:spcPct val="50000"/>
              </a:spcBef>
              <a:buFontTx/>
              <a:buAutoNum type="alphaLcPeriod"/>
            </a:pPr>
            <a:r>
              <a:rPr lang="en-CA"/>
              <a:t>4x - 2y + 6x - 3y = </a:t>
            </a:r>
            <a:r>
              <a:rPr lang="en-CA" b="1"/>
              <a:t>10x -5y</a:t>
            </a:r>
          </a:p>
          <a:p>
            <a:pPr>
              <a:spcBef>
                <a:spcPct val="50000"/>
              </a:spcBef>
              <a:buFontTx/>
              <a:buAutoNum type="alphaLcPeriod"/>
            </a:pPr>
            <a:r>
              <a:rPr lang="en-CA"/>
              <a:t>3g – 6 – 2g + 9 = </a:t>
            </a:r>
            <a:r>
              <a:rPr lang="en-CA" b="1"/>
              <a:t>g + 3</a:t>
            </a:r>
          </a:p>
        </p:txBody>
      </p:sp>
      <p:sp>
        <p:nvSpPr>
          <p:cNvPr id="318474" name="Line 25"/>
          <p:cNvSpPr>
            <a:spLocks noChangeShapeType="1"/>
          </p:cNvSpPr>
          <p:nvPr/>
        </p:nvSpPr>
        <p:spPr bwMode="auto">
          <a:xfrm>
            <a:off x="304800" y="4038600"/>
            <a:ext cx="8382000" cy="0"/>
          </a:xfrm>
          <a:prstGeom prst="line">
            <a:avLst/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475" name="Text Box 26"/>
          <p:cNvSpPr txBox="1">
            <a:spLocks noChangeArrowheads="1"/>
          </p:cNvSpPr>
          <p:nvPr/>
        </p:nvSpPr>
        <p:spPr bwMode="auto">
          <a:xfrm>
            <a:off x="304800" y="4114800"/>
            <a:ext cx="861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2. What polynomial is represented by the tiles</a:t>
            </a:r>
          </a:p>
        </p:txBody>
      </p:sp>
      <p:sp>
        <p:nvSpPr>
          <p:cNvPr id="318476" name="Rectangle 27"/>
          <p:cNvSpPr>
            <a:spLocks noChangeArrowheads="1"/>
          </p:cNvSpPr>
          <p:nvPr/>
        </p:nvSpPr>
        <p:spPr bwMode="auto">
          <a:xfrm>
            <a:off x="685800" y="4572000"/>
            <a:ext cx="6096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477" name="Rectangle 29"/>
          <p:cNvSpPr>
            <a:spLocks noChangeArrowheads="1"/>
          </p:cNvSpPr>
          <p:nvPr/>
        </p:nvSpPr>
        <p:spPr bwMode="auto">
          <a:xfrm>
            <a:off x="1371600" y="4572000"/>
            <a:ext cx="6096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478" name="Rectangle 30"/>
          <p:cNvSpPr>
            <a:spLocks noChangeArrowheads="1"/>
          </p:cNvSpPr>
          <p:nvPr/>
        </p:nvSpPr>
        <p:spPr bwMode="auto">
          <a:xfrm>
            <a:off x="2057400" y="4572000"/>
            <a:ext cx="6096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479" name="Rectangle 31"/>
          <p:cNvSpPr>
            <a:spLocks noChangeArrowheads="1"/>
          </p:cNvSpPr>
          <p:nvPr/>
        </p:nvSpPr>
        <p:spPr bwMode="auto">
          <a:xfrm>
            <a:off x="2743200" y="4572000"/>
            <a:ext cx="6096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480" name="Rectangle 32"/>
          <p:cNvSpPr>
            <a:spLocks noChangeArrowheads="1"/>
          </p:cNvSpPr>
          <p:nvPr/>
        </p:nvSpPr>
        <p:spPr bwMode="auto">
          <a:xfrm>
            <a:off x="3429000" y="4572000"/>
            <a:ext cx="609600" cy="609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81" name="Rectangle 33"/>
          <p:cNvSpPr>
            <a:spLocks noChangeArrowheads="1"/>
          </p:cNvSpPr>
          <p:nvPr/>
        </p:nvSpPr>
        <p:spPr bwMode="auto">
          <a:xfrm>
            <a:off x="4191000" y="4572000"/>
            <a:ext cx="2286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482" name="Rectangle 34"/>
          <p:cNvSpPr>
            <a:spLocks noChangeArrowheads="1"/>
          </p:cNvSpPr>
          <p:nvPr/>
        </p:nvSpPr>
        <p:spPr bwMode="auto">
          <a:xfrm>
            <a:off x="4495800" y="4572000"/>
            <a:ext cx="228600" cy="609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83" name="Rectangle 35"/>
          <p:cNvSpPr>
            <a:spLocks noChangeArrowheads="1"/>
          </p:cNvSpPr>
          <p:nvPr/>
        </p:nvSpPr>
        <p:spPr bwMode="auto">
          <a:xfrm>
            <a:off x="4800600" y="4572000"/>
            <a:ext cx="228600" cy="609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84" name="Rectangle 36"/>
          <p:cNvSpPr>
            <a:spLocks noChangeArrowheads="1"/>
          </p:cNvSpPr>
          <p:nvPr/>
        </p:nvSpPr>
        <p:spPr bwMode="auto">
          <a:xfrm>
            <a:off x="5105400" y="4572000"/>
            <a:ext cx="228600" cy="609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85" name="Rectangle 37"/>
          <p:cNvSpPr>
            <a:spLocks noChangeArrowheads="1"/>
          </p:cNvSpPr>
          <p:nvPr/>
        </p:nvSpPr>
        <p:spPr bwMode="auto">
          <a:xfrm>
            <a:off x="5410200" y="4572000"/>
            <a:ext cx="228600" cy="609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86" name="Rectangle 38"/>
          <p:cNvSpPr>
            <a:spLocks noChangeArrowheads="1"/>
          </p:cNvSpPr>
          <p:nvPr/>
        </p:nvSpPr>
        <p:spPr bwMode="auto">
          <a:xfrm>
            <a:off x="5715000" y="4572000"/>
            <a:ext cx="228600" cy="609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87" name="Rectangle 39"/>
          <p:cNvSpPr>
            <a:spLocks noChangeArrowheads="1"/>
          </p:cNvSpPr>
          <p:nvPr/>
        </p:nvSpPr>
        <p:spPr bwMode="auto">
          <a:xfrm>
            <a:off x="6019800" y="4572000"/>
            <a:ext cx="228600" cy="609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88" name="Rectangle 40"/>
          <p:cNvSpPr>
            <a:spLocks noChangeArrowheads="1"/>
          </p:cNvSpPr>
          <p:nvPr/>
        </p:nvSpPr>
        <p:spPr bwMode="auto">
          <a:xfrm>
            <a:off x="6324600" y="4572000"/>
            <a:ext cx="2286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489" name="Rectangle 41"/>
          <p:cNvSpPr>
            <a:spLocks noChangeArrowheads="1"/>
          </p:cNvSpPr>
          <p:nvPr/>
        </p:nvSpPr>
        <p:spPr bwMode="auto">
          <a:xfrm>
            <a:off x="6324600" y="4876800"/>
            <a:ext cx="228600" cy="228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90" name="Rectangle 42"/>
          <p:cNvSpPr>
            <a:spLocks noChangeArrowheads="1"/>
          </p:cNvSpPr>
          <p:nvPr/>
        </p:nvSpPr>
        <p:spPr bwMode="auto">
          <a:xfrm>
            <a:off x="6629400" y="4572000"/>
            <a:ext cx="2286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491" name="Rectangle 43"/>
          <p:cNvSpPr>
            <a:spLocks noChangeArrowheads="1"/>
          </p:cNvSpPr>
          <p:nvPr/>
        </p:nvSpPr>
        <p:spPr bwMode="auto">
          <a:xfrm>
            <a:off x="6629400" y="4876800"/>
            <a:ext cx="228600" cy="228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92" name="Rectangle 44"/>
          <p:cNvSpPr>
            <a:spLocks noChangeArrowheads="1"/>
          </p:cNvSpPr>
          <p:nvPr/>
        </p:nvSpPr>
        <p:spPr bwMode="auto">
          <a:xfrm>
            <a:off x="6934200" y="4572000"/>
            <a:ext cx="228600" cy="228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93" name="Rectangle 45"/>
          <p:cNvSpPr>
            <a:spLocks noChangeArrowheads="1"/>
          </p:cNvSpPr>
          <p:nvPr/>
        </p:nvSpPr>
        <p:spPr bwMode="auto">
          <a:xfrm>
            <a:off x="6934200" y="4876800"/>
            <a:ext cx="228600" cy="228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94" name="Rectangle 46"/>
          <p:cNvSpPr>
            <a:spLocks noChangeArrowheads="1"/>
          </p:cNvSpPr>
          <p:nvPr/>
        </p:nvSpPr>
        <p:spPr bwMode="auto">
          <a:xfrm>
            <a:off x="7239000" y="4572000"/>
            <a:ext cx="228600" cy="228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95" name="Rectangle 47"/>
          <p:cNvSpPr>
            <a:spLocks noChangeArrowheads="1"/>
          </p:cNvSpPr>
          <p:nvPr/>
        </p:nvSpPr>
        <p:spPr bwMode="auto">
          <a:xfrm>
            <a:off x="7239000" y="4876800"/>
            <a:ext cx="228600" cy="228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96" name="Text Box 48"/>
          <p:cNvSpPr txBox="1">
            <a:spLocks noChangeArrowheads="1"/>
          </p:cNvSpPr>
          <p:nvPr/>
        </p:nvSpPr>
        <p:spPr bwMode="auto">
          <a:xfrm>
            <a:off x="0" y="53340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4000"/>
              <a:t>3x</a:t>
            </a:r>
            <a:r>
              <a:rPr lang="en-CA" sz="4000" baseline="30000"/>
              <a:t>2</a:t>
            </a:r>
            <a:r>
              <a:rPr lang="en-CA" sz="4000"/>
              <a:t> – 5x - 4</a:t>
            </a:r>
          </a:p>
        </p:txBody>
      </p:sp>
      <p:sp>
        <p:nvSpPr>
          <p:cNvPr id="318497" name="AutoShape 49"/>
          <p:cNvSpPr>
            <a:spLocks noChangeArrowheads="1"/>
          </p:cNvSpPr>
          <p:nvPr/>
        </p:nvSpPr>
        <p:spPr bwMode="auto">
          <a:xfrm>
            <a:off x="3048000" y="5334000"/>
            <a:ext cx="3048000" cy="762000"/>
          </a:xfrm>
          <a:prstGeom prst="roundRect">
            <a:avLst>
              <a:gd name="adj" fmla="val 16667"/>
            </a:avLst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98" name="Rectangle 34"/>
          <p:cNvSpPr>
            <a:spLocks noChangeArrowheads="1"/>
          </p:cNvSpPr>
          <p:nvPr/>
        </p:nvSpPr>
        <p:spPr bwMode="auto">
          <a:xfrm>
            <a:off x="6019800" y="6396038"/>
            <a:ext cx="2790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hlinkClick r:id="rId4" action="ppaction://hlinkfile"/>
              </a:rPr>
              <a:t>Polynomial 10.mp4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26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1641</Words>
  <Application>Microsoft Macintosh PowerPoint</Application>
  <PresentationFormat>On-screen Show (4:3)</PresentationFormat>
  <Paragraphs>312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Foothills School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Learning Technologies</dc:creator>
  <cp:lastModifiedBy>Learning Technologies</cp:lastModifiedBy>
  <cp:revision>2</cp:revision>
  <dcterms:created xsi:type="dcterms:W3CDTF">2016-06-29T20:56:14Z</dcterms:created>
  <dcterms:modified xsi:type="dcterms:W3CDTF">2016-08-28T20:01:56Z</dcterms:modified>
</cp:coreProperties>
</file>