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312" r:id="rId28"/>
    <p:sldId id="283" r:id="rId29"/>
    <p:sldId id="284" r:id="rId30"/>
    <p:sldId id="285" r:id="rId31"/>
    <p:sldId id="286" r:id="rId32"/>
    <p:sldId id="314" r:id="rId33"/>
    <p:sldId id="313"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D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9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61D5C-2B2D-D240-8DBA-E92853BEF660}" type="datetimeFigureOut">
              <a:rPr lang="en-US" smtClean="0"/>
              <a:t>2016-08-28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820DF4-65C7-274D-B7FB-317CE31ABCD1}" type="slidenum">
              <a:rPr lang="en-US" smtClean="0"/>
              <a:t>‹#›</a:t>
            </a:fld>
            <a:endParaRPr lang="en-US"/>
          </a:p>
        </p:txBody>
      </p:sp>
    </p:spTree>
    <p:extLst>
      <p:ext uri="{BB962C8B-B14F-4D97-AF65-F5344CB8AC3E}">
        <p14:creationId xmlns:p14="http://schemas.microsoft.com/office/powerpoint/2010/main" val="3622679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874E062D-785A-7447-9B33-09E22E4BA2DA}" type="slidenum">
              <a:rPr lang="en-US" sz="1100"/>
              <a:pPr algn="r"/>
              <a:t>1</a:t>
            </a:fld>
            <a:endParaRPr lang="en-US" sz="110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A0ABF418-8E31-A943-8791-91629E0242BB}" type="slidenum">
              <a:rPr lang="en-US" sz="1100"/>
              <a:pPr algn="r"/>
              <a:t>10</a:t>
            </a:fld>
            <a:endParaRPr lang="en-US" sz="110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67670212-F1DF-3A4E-9F6E-1F17334183FF}" type="slidenum">
              <a:rPr lang="en-US" sz="1100"/>
              <a:pPr algn="r"/>
              <a:t>11</a:t>
            </a:fld>
            <a:endParaRPr lang="en-US" sz="110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ln/>
        </p:spPr>
      </p:sp>
      <p:sp>
        <p:nvSpPr>
          <p:cNvPr id="16589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4638A582-E75A-934B-AE96-68299C9E5308}" type="slidenum">
              <a:rPr lang="en-US" sz="1100"/>
              <a:pPr algn="r"/>
              <a:t>13</a:t>
            </a:fld>
            <a:endParaRPr lang="en-US" sz="1100"/>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47E9E7F2-316E-1547-BE86-41B90B4BC087}" type="slidenum">
              <a:rPr lang="en-US" sz="1100"/>
              <a:pPr algn="r"/>
              <a:t>14</a:t>
            </a:fld>
            <a:endParaRPr lang="en-US" sz="1100"/>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ChangeArrowheads="1" noTextEdit="1"/>
          </p:cNvSpPr>
          <p:nvPr>
            <p:ph type="sldImg"/>
          </p:nvPr>
        </p:nvSpPr>
        <p:spPr>
          <a:ln/>
        </p:spPr>
      </p:sp>
      <p:sp>
        <p:nvSpPr>
          <p:cNvPr id="1720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83E700E7-0819-A145-A6BE-9000A2173D07}" type="slidenum">
              <a:rPr lang="en-US" sz="1100"/>
              <a:pPr algn="r"/>
              <a:t>16</a:t>
            </a:fld>
            <a:endParaRPr lang="en-US" sz="110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756B6BC2-5FDA-DF49-B78A-4E283FBBEEA1}" type="slidenum">
              <a:rPr lang="en-US" sz="1100"/>
              <a:pPr algn="r"/>
              <a:t>17</a:t>
            </a:fld>
            <a:endParaRPr lang="en-US" sz="1100"/>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spect="1" noChangeArrowheads="1" noTextEdit="1"/>
          </p:cNvSpPr>
          <p:nvPr>
            <p:ph type="sldImg"/>
          </p:nvPr>
        </p:nvSpPr>
        <p:spPr>
          <a:ln/>
        </p:spPr>
      </p:sp>
      <p:sp>
        <p:nvSpPr>
          <p:cNvPr id="17817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E86AF786-AC5D-8A4B-94E8-8925A59EB015}" type="slidenum">
              <a:rPr lang="en-US" sz="1100"/>
              <a:pPr algn="r"/>
              <a:t>19</a:t>
            </a:fld>
            <a:endParaRPr lang="en-US" sz="110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24302AC9-797B-D84B-82D3-68EAEF7F0B26}" type="slidenum">
              <a:rPr lang="en-US" sz="1100"/>
              <a:pPr algn="r"/>
              <a:t>2</a:t>
            </a:fld>
            <a:endParaRPr lang="en-US" sz="1100"/>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63CF983E-5656-A049-8329-90A2BAEDFB57}" type="slidenum">
              <a:rPr lang="en-US" sz="1100"/>
              <a:pPr algn="r"/>
              <a:t>20</a:t>
            </a:fld>
            <a:endParaRPr lang="en-US" sz="110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31C7E198-7863-3B44-977F-AF1119271DED}" type="slidenum">
              <a:rPr lang="en-US" sz="1100"/>
              <a:pPr algn="r"/>
              <a:t>21</a:t>
            </a:fld>
            <a:endParaRPr lang="en-US" sz="1100"/>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CB64A2D3-F3CD-834C-9208-4E6E53F5310A}" type="slidenum">
              <a:rPr lang="en-US" sz="1100"/>
              <a:pPr algn="r"/>
              <a:t>22</a:t>
            </a:fld>
            <a:endParaRPr lang="en-US" sz="110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B235C042-3515-B54D-A871-0033BACA7D28}" type="slidenum">
              <a:rPr lang="en-US" sz="1100"/>
              <a:pPr algn="r"/>
              <a:t>23</a:t>
            </a:fld>
            <a:endParaRPr lang="en-US" sz="110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41D37226-0C47-5F4A-8B10-B55A120F148C}" type="slidenum">
              <a:rPr lang="en-US" sz="1100"/>
              <a:pPr algn="r"/>
              <a:t>24</a:t>
            </a:fld>
            <a:endParaRPr lang="en-US" sz="110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9806F601-6613-4045-ACC9-6E817B0F886A}" type="slidenum">
              <a:rPr lang="en-US" sz="1100"/>
              <a:pPr algn="r"/>
              <a:t>25</a:t>
            </a:fld>
            <a:endParaRPr lang="en-US" sz="110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a:ln/>
        </p:spPr>
      </p:sp>
      <p:sp>
        <p:nvSpPr>
          <p:cNvPr id="19456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a:ln/>
        </p:spPr>
      </p:sp>
      <p:sp>
        <p:nvSpPr>
          <p:cNvPr id="19456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4D928309-D224-434F-B7C7-8734EEE339D3}" type="slidenum">
              <a:rPr lang="en-US" sz="1100"/>
              <a:pPr algn="r"/>
              <a:t>28</a:t>
            </a:fld>
            <a:endParaRPr lang="en-US" sz="1100"/>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BA865D4B-F5CA-3846-B3BB-95D8C5D252B8}" type="slidenum">
              <a:rPr lang="en-US" sz="1100"/>
              <a:pPr algn="r"/>
              <a:t>29</a:t>
            </a:fld>
            <a:endParaRPr lang="en-US" sz="110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C381944C-86F3-1E4E-B9CF-2CEF16BCCBA1}" type="slidenum">
              <a:rPr lang="en-US" sz="1100"/>
              <a:pPr algn="r"/>
              <a:t>3</a:t>
            </a:fld>
            <a:endParaRPr lang="en-US" sz="110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8112E1D9-0C63-5C46-9DDB-E6DFC3429102}" type="slidenum">
              <a:rPr lang="en-US" sz="1100"/>
              <a:pPr algn="r"/>
              <a:t>31</a:t>
            </a:fld>
            <a:endParaRPr lang="en-US" sz="110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8112E1D9-0C63-5C46-9DDB-E6DFC3429102}" type="slidenum">
              <a:rPr lang="en-US" sz="1100"/>
              <a:pPr algn="r"/>
              <a:t>32</a:t>
            </a:fld>
            <a:endParaRPr lang="en-US" sz="110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a:ln/>
        </p:spPr>
      </p:sp>
      <p:sp>
        <p:nvSpPr>
          <p:cNvPr id="19456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88CBC64A-6B94-2D42-86E5-8DB350BF699B}" type="slidenum">
              <a:rPr lang="en-US" sz="1100"/>
              <a:pPr algn="r"/>
              <a:t>34</a:t>
            </a:fld>
            <a:endParaRPr lang="en-US" sz="110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72F1A412-C2FD-0742-8626-E3A419C35A34}" type="slidenum">
              <a:rPr lang="en-US" sz="1100"/>
              <a:pPr algn="r"/>
              <a:t>35</a:t>
            </a:fld>
            <a:endParaRPr lang="en-US" sz="110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D95E4091-E43F-FE4D-9FF4-86A8D0606EE2}" type="slidenum">
              <a:rPr lang="en-US" sz="1100"/>
              <a:pPr algn="r"/>
              <a:t>36</a:t>
            </a:fld>
            <a:endParaRPr lang="en-US" sz="110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Rot="1" noChangeAspect="1" noChangeArrowheads="1" noTextEdit="1"/>
          </p:cNvSpPr>
          <p:nvPr>
            <p:ph type="sldImg"/>
          </p:nvPr>
        </p:nvSpPr>
        <p:spPr>
          <a:ln/>
        </p:spPr>
      </p:sp>
      <p:sp>
        <p:nvSpPr>
          <p:cNvPr id="21094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3E745B86-EA6A-064D-92EB-55E3297DCA18}" type="slidenum">
              <a:rPr lang="en-US" sz="1100"/>
              <a:pPr algn="r"/>
              <a:t>38</a:t>
            </a:fld>
            <a:endParaRPr lang="en-US" sz="110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Rot="1" noChangeAspect="1" noChangeArrowheads="1" noTextEdit="1"/>
          </p:cNvSpPr>
          <p:nvPr>
            <p:ph type="sldImg"/>
          </p:nvPr>
        </p:nvSpPr>
        <p:spPr>
          <a:ln/>
        </p:spPr>
      </p:sp>
      <p:sp>
        <p:nvSpPr>
          <p:cNvPr id="21504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7F062D75-3301-914B-BE3E-0E42134682F8}" type="slidenum">
              <a:rPr lang="en-US" sz="1100"/>
              <a:pPr algn="r"/>
              <a:t>4</a:t>
            </a:fld>
            <a:endParaRPr lang="en-US" sz="110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42B51802-75A2-4D46-B4AE-D882AE7A8001}" type="slidenum">
              <a:rPr lang="en-US" sz="1100"/>
              <a:pPr algn="r"/>
              <a:t>40</a:t>
            </a:fld>
            <a:endParaRPr lang="en-US" sz="110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DFD79890-D10C-964E-BF17-315BF183CAA5}" type="slidenum">
              <a:rPr lang="en-US" sz="1100"/>
              <a:pPr algn="r"/>
              <a:t>41</a:t>
            </a:fld>
            <a:endParaRPr lang="en-US" sz="110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Rot="1" noChangeAspect="1" noChangeArrowheads="1" noTextEdit="1"/>
          </p:cNvSpPr>
          <p:nvPr>
            <p:ph type="sldImg"/>
          </p:nvPr>
        </p:nvSpPr>
        <p:spPr>
          <a:ln/>
        </p:spPr>
      </p:sp>
      <p:sp>
        <p:nvSpPr>
          <p:cNvPr id="22118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F6247385-2494-D74D-ACF5-F66C47F63951}" type="slidenum">
              <a:rPr lang="en-US" sz="1100"/>
              <a:pPr algn="r"/>
              <a:t>43</a:t>
            </a:fld>
            <a:endParaRPr lang="en-US" sz="110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5032C332-C3D5-B141-8E3E-0D345474AB2F}" type="slidenum">
              <a:rPr lang="en-US" sz="1100"/>
              <a:pPr algn="r"/>
              <a:t>44</a:t>
            </a:fld>
            <a:endParaRPr lang="en-US" sz="110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35461C9C-A668-8C4C-A9FF-821CA7FA27DB}" type="slidenum">
              <a:rPr lang="en-US" sz="1100"/>
              <a:pPr algn="r"/>
              <a:t>45</a:t>
            </a:fld>
            <a:endParaRPr lang="en-US" sz="110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F1E81474-BC88-AE41-815E-2DA4ADA912BD}" type="slidenum">
              <a:rPr lang="en-US" sz="1100"/>
              <a:pPr algn="r"/>
              <a:t>46</a:t>
            </a:fld>
            <a:endParaRPr lang="en-US" sz="110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1D410045-2672-5F43-834A-A9760779ABD5}" type="slidenum">
              <a:rPr lang="en-US" sz="1100"/>
              <a:pPr algn="r"/>
              <a:t>47</a:t>
            </a:fld>
            <a:endParaRPr lang="en-US" sz="110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Rot="1" noChangeAspect="1" noChangeArrowheads="1" noTextEdit="1"/>
          </p:cNvSpPr>
          <p:nvPr>
            <p:ph type="sldImg"/>
          </p:nvPr>
        </p:nvSpPr>
        <p:spPr>
          <a:ln/>
        </p:spPr>
      </p:sp>
      <p:sp>
        <p:nvSpPr>
          <p:cNvPr id="23347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0D34975A-9B5C-F24F-B38F-A29816644145}" type="slidenum">
              <a:rPr lang="en-US" sz="1100"/>
              <a:pPr algn="r"/>
              <a:t>49</a:t>
            </a:fld>
            <a:endParaRPr lang="en-US" sz="110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A6DE5084-9659-C344-AEC0-A9032CCAF271}" type="slidenum">
              <a:rPr lang="en-US" sz="1100"/>
              <a:pPr algn="r"/>
              <a:t>5</a:t>
            </a:fld>
            <a:endParaRPr lang="en-US" sz="110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E6496917-764C-6440-9073-0C365F7D1870}" type="slidenum">
              <a:rPr lang="en-US" sz="1100"/>
              <a:pPr algn="r"/>
              <a:t>50</a:t>
            </a:fld>
            <a:endParaRPr lang="en-US" sz="110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A0532168-6C3A-8F4E-B60A-14F19C77C5E5}" type="slidenum">
              <a:rPr lang="en-US" sz="1100"/>
              <a:pPr algn="r"/>
              <a:t>51</a:t>
            </a:fld>
            <a:endParaRPr lang="en-US" sz="110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6C361265-6298-8E48-9ED8-69AE7521267A}" type="slidenum">
              <a:rPr lang="en-US" sz="1100"/>
              <a:pPr algn="r"/>
              <a:t>52</a:t>
            </a:fld>
            <a:endParaRPr lang="en-US" sz="110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3D491E4A-6862-1546-930B-0FDAEBCCB756}" type="slidenum">
              <a:rPr lang="en-US" sz="1100"/>
              <a:pPr algn="r"/>
              <a:t>53</a:t>
            </a:fld>
            <a:endParaRPr lang="en-US" sz="110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3AEFFA02-4F32-0C4A-8DBA-51A360CDD0AD}" type="slidenum">
              <a:rPr lang="en-US" sz="1100"/>
              <a:pPr algn="r"/>
              <a:t>54</a:t>
            </a:fld>
            <a:endParaRPr lang="en-US" sz="110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2"/>
          <p:cNvSpPr>
            <a:spLocks noGrp="1" noRot="1" noChangeAspect="1" noChangeArrowheads="1" noTextEdit="1"/>
          </p:cNvSpPr>
          <p:nvPr>
            <p:ph type="sldImg"/>
          </p:nvPr>
        </p:nvSpPr>
        <p:spPr>
          <a:ln/>
        </p:spPr>
      </p:sp>
      <p:sp>
        <p:nvSpPr>
          <p:cNvPr id="24781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88E42899-9214-514C-B16E-7129D5F11AA1}" type="slidenum">
              <a:rPr lang="en-US" sz="1100"/>
              <a:pPr algn="r"/>
              <a:t>56</a:t>
            </a:fld>
            <a:endParaRPr lang="en-US" sz="110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D1226E08-59D9-834F-B9AD-7854364FAEF2}" type="slidenum">
              <a:rPr lang="en-US" sz="1100"/>
              <a:pPr algn="r"/>
              <a:t>57</a:t>
            </a:fld>
            <a:endParaRPr lang="en-US" sz="1100"/>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Grp="1" noRot="1" noChangeAspect="1" noChangeArrowheads="1" noTextEdit="1"/>
          </p:cNvSpPr>
          <p:nvPr>
            <p:ph type="sldImg"/>
          </p:nvPr>
        </p:nvSpPr>
        <p:spPr>
          <a:ln/>
        </p:spPr>
      </p:sp>
      <p:sp>
        <p:nvSpPr>
          <p:cNvPr id="25395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ln/>
        </p:spPr>
      </p:sp>
      <p:sp>
        <p:nvSpPr>
          <p:cNvPr id="15360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A10C5BE3-E106-4C42-8D88-C89A0D0DFAFE}" type="slidenum">
              <a:rPr lang="en-US" sz="1100"/>
              <a:pPr algn="r"/>
              <a:t>7</a:t>
            </a:fld>
            <a:endParaRPr lang="en-US" sz="110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txBox="1">
            <a:spLocks noGrp="1" noChangeArrowheads="1"/>
          </p:cNvSpPr>
          <p:nvPr/>
        </p:nvSpPr>
        <p:spPr bwMode="auto">
          <a:xfrm>
            <a:off x="3857626" y="8708647"/>
            <a:ext cx="3000375" cy="4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86982" tIns="43492" rIns="86982" bIns="43492" anchor="b"/>
          <a:lstStyle>
            <a:lvl1pPr defTabSz="868363">
              <a:defRPr sz="2400">
                <a:solidFill>
                  <a:schemeClr val="tx1"/>
                </a:solidFill>
                <a:latin typeface="Times New Roman" charset="0"/>
                <a:ea typeface="ＭＳ Ｐゴシック" charset="0"/>
                <a:cs typeface="ＭＳ Ｐゴシック" charset="0"/>
              </a:defRPr>
            </a:lvl1pPr>
            <a:lvl2pPr marL="742950" indent="-285750" defTabSz="868363">
              <a:defRPr sz="2400">
                <a:solidFill>
                  <a:schemeClr val="tx1"/>
                </a:solidFill>
                <a:latin typeface="Times New Roman" charset="0"/>
                <a:ea typeface="ＭＳ Ｐゴシック" charset="0"/>
              </a:defRPr>
            </a:lvl2pPr>
            <a:lvl3pPr marL="1143000" indent="-228600" defTabSz="868363">
              <a:defRPr sz="2400">
                <a:solidFill>
                  <a:schemeClr val="tx1"/>
                </a:solidFill>
                <a:latin typeface="Times New Roman" charset="0"/>
                <a:ea typeface="ＭＳ Ｐゴシック" charset="0"/>
              </a:defRPr>
            </a:lvl3pPr>
            <a:lvl4pPr marL="1600200" indent="-228600" defTabSz="868363">
              <a:defRPr sz="2400">
                <a:solidFill>
                  <a:schemeClr val="tx1"/>
                </a:solidFill>
                <a:latin typeface="Times New Roman" charset="0"/>
                <a:ea typeface="ＭＳ Ｐゴシック" charset="0"/>
              </a:defRPr>
            </a:lvl4pPr>
            <a:lvl5pPr marL="2057400" indent="-228600" defTabSz="868363">
              <a:defRPr sz="2400">
                <a:solidFill>
                  <a:schemeClr val="tx1"/>
                </a:solidFill>
                <a:latin typeface="Times New Roman" charset="0"/>
                <a:ea typeface="ＭＳ Ｐゴシック" charset="0"/>
              </a:defRPr>
            </a:lvl5pPr>
            <a:lvl6pPr marL="2514600" indent="-228600" defTabSz="8683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8683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8683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86836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27181BE3-7708-084E-8D25-392A123E0321}" type="slidenum">
              <a:rPr lang="en-US" sz="1100"/>
              <a:pPr algn="r"/>
              <a:t>8</a:t>
            </a:fld>
            <a:endParaRPr lang="en-US" sz="110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a:ln/>
        </p:spPr>
      </p:sp>
      <p:sp>
        <p:nvSpPr>
          <p:cNvPr id="15974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CA">
              <a:latin typeface="Times New Roman" charset="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6AD98A9A-AD19-9F44-9ADE-B71BEB01DFA5}" type="datetimeFigureOut">
              <a:rPr lang="en-US" smtClean="0"/>
              <a:t>2016-08-28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02B06-C4B0-E34C-90DF-E801B30BAD42}" type="slidenum">
              <a:rPr lang="en-US" smtClean="0"/>
              <a:t>‹#›</a:t>
            </a:fld>
            <a:endParaRPr lang="en-US"/>
          </a:p>
        </p:txBody>
      </p:sp>
    </p:spTree>
    <p:extLst>
      <p:ext uri="{BB962C8B-B14F-4D97-AF65-F5344CB8AC3E}">
        <p14:creationId xmlns:p14="http://schemas.microsoft.com/office/powerpoint/2010/main" val="122965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AD98A9A-AD19-9F44-9ADE-B71BEB01DFA5}" type="datetimeFigureOut">
              <a:rPr lang="en-US" smtClean="0"/>
              <a:t>2016-08-28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02B06-C4B0-E34C-90DF-E801B30BAD42}" type="slidenum">
              <a:rPr lang="en-US" smtClean="0"/>
              <a:t>‹#›</a:t>
            </a:fld>
            <a:endParaRPr lang="en-US"/>
          </a:p>
        </p:txBody>
      </p:sp>
    </p:spTree>
    <p:extLst>
      <p:ext uri="{BB962C8B-B14F-4D97-AF65-F5344CB8AC3E}">
        <p14:creationId xmlns:p14="http://schemas.microsoft.com/office/powerpoint/2010/main" val="390564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AD98A9A-AD19-9F44-9ADE-B71BEB01DFA5}" type="datetimeFigureOut">
              <a:rPr lang="en-US" smtClean="0"/>
              <a:t>2016-08-28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02B06-C4B0-E34C-90DF-E801B30BAD42}" type="slidenum">
              <a:rPr lang="en-US" smtClean="0"/>
              <a:t>‹#›</a:t>
            </a:fld>
            <a:endParaRPr lang="en-US"/>
          </a:p>
        </p:txBody>
      </p:sp>
    </p:spTree>
    <p:extLst>
      <p:ext uri="{BB962C8B-B14F-4D97-AF65-F5344CB8AC3E}">
        <p14:creationId xmlns:p14="http://schemas.microsoft.com/office/powerpoint/2010/main" val="44888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AD98A9A-AD19-9F44-9ADE-B71BEB01DFA5}" type="datetimeFigureOut">
              <a:rPr lang="en-US" smtClean="0"/>
              <a:t>2016-08-28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02B06-C4B0-E34C-90DF-E801B30BAD42}" type="slidenum">
              <a:rPr lang="en-US" smtClean="0"/>
              <a:t>‹#›</a:t>
            </a:fld>
            <a:endParaRPr lang="en-US"/>
          </a:p>
        </p:txBody>
      </p:sp>
    </p:spTree>
    <p:extLst>
      <p:ext uri="{BB962C8B-B14F-4D97-AF65-F5344CB8AC3E}">
        <p14:creationId xmlns:p14="http://schemas.microsoft.com/office/powerpoint/2010/main" val="413789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AD98A9A-AD19-9F44-9ADE-B71BEB01DFA5}" type="datetimeFigureOut">
              <a:rPr lang="en-US" smtClean="0"/>
              <a:t>2016-08-28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202B06-C4B0-E34C-90DF-E801B30BAD42}" type="slidenum">
              <a:rPr lang="en-US" smtClean="0"/>
              <a:t>‹#›</a:t>
            </a:fld>
            <a:endParaRPr lang="en-US"/>
          </a:p>
        </p:txBody>
      </p:sp>
    </p:spTree>
    <p:extLst>
      <p:ext uri="{BB962C8B-B14F-4D97-AF65-F5344CB8AC3E}">
        <p14:creationId xmlns:p14="http://schemas.microsoft.com/office/powerpoint/2010/main" val="28658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6AD98A9A-AD19-9F44-9ADE-B71BEB01DFA5}" type="datetimeFigureOut">
              <a:rPr lang="en-US" smtClean="0"/>
              <a:t>2016-08-28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02B06-C4B0-E34C-90DF-E801B30BAD42}" type="slidenum">
              <a:rPr lang="en-US" smtClean="0"/>
              <a:t>‹#›</a:t>
            </a:fld>
            <a:endParaRPr lang="en-US"/>
          </a:p>
        </p:txBody>
      </p:sp>
    </p:spTree>
    <p:extLst>
      <p:ext uri="{BB962C8B-B14F-4D97-AF65-F5344CB8AC3E}">
        <p14:creationId xmlns:p14="http://schemas.microsoft.com/office/powerpoint/2010/main" val="407911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6AD98A9A-AD19-9F44-9ADE-B71BEB01DFA5}" type="datetimeFigureOut">
              <a:rPr lang="en-US" smtClean="0"/>
              <a:t>2016-08-28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202B06-C4B0-E34C-90DF-E801B30BAD42}" type="slidenum">
              <a:rPr lang="en-US" smtClean="0"/>
              <a:t>‹#›</a:t>
            </a:fld>
            <a:endParaRPr lang="en-US"/>
          </a:p>
        </p:txBody>
      </p:sp>
    </p:spTree>
    <p:extLst>
      <p:ext uri="{BB962C8B-B14F-4D97-AF65-F5344CB8AC3E}">
        <p14:creationId xmlns:p14="http://schemas.microsoft.com/office/powerpoint/2010/main" val="259650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AD98A9A-AD19-9F44-9ADE-B71BEB01DFA5}" type="datetimeFigureOut">
              <a:rPr lang="en-US" smtClean="0"/>
              <a:t>2016-08-28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02B06-C4B0-E34C-90DF-E801B30BAD42}" type="slidenum">
              <a:rPr lang="en-US" smtClean="0"/>
              <a:t>‹#›</a:t>
            </a:fld>
            <a:endParaRPr lang="en-US"/>
          </a:p>
        </p:txBody>
      </p:sp>
    </p:spTree>
    <p:extLst>
      <p:ext uri="{BB962C8B-B14F-4D97-AF65-F5344CB8AC3E}">
        <p14:creationId xmlns:p14="http://schemas.microsoft.com/office/powerpoint/2010/main" val="53027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98A9A-AD19-9F44-9ADE-B71BEB01DFA5}" type="datetimeFigureOut">
              <a:rPr lang="en-US" smtClean="0"/>
              <a:t>2016-08-28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202B06-C4B0-E34C-90DF-E801B30BAD42}" type="slidenum">
              <a:rPr lang="en-US" smtClean="0"/>
              <a:t>‹#›</a:t>
            </a:fld>
            <a:endParaRPr lang="en-US"/>
          </a:p>
        </p:txBody>
      </p:sp>
    </p:spTree>
    <p:extLst>
      <p:ext uri="{BB962C8B-B14F-4D97-AF65-F5344CB8AC3E}">
        <p14:creationId xmlns:p14="http://schemas.microsoft.com/office/powerpoint/2010/main" val="389342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AD98A9A-AD19-9F44-9ADE-B71BEB01DFA5}" type="datetimeFigureOut">
              <a:rPr lang="en-US" smtClean="0"/>
              <a:t>2016-08-28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02B06-C4B0-E34C-90DF-E801B30BAD42}" type="slidenum">
              <a:rPr lang="en-US" smtClean="0"/>
              <a:t>‹#›</a:t>
            </a:fld>
            <a:endParaRPr lang="en-US"/>
          </a:p>
        </p:txBody>
      </p:sp>
    </p:spTree>
    <p:extLst>
      <p:ext uri="{BB962C8B-B14F-4D97-AF65-F5344CB8AC3E}">
        <p14:creationId xmlns:p14="http://schemas.microsoft.com/office/powerpoint/2010/main" val="163041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AD98A9A-AD19-9F44-9ADE-B71BEB01DFA5}" type="datetimeFigureOut">
              <a:rPr lang="en-US" smtClean="0"/>
              <a:t>2016-08-28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202B06-C4B0-E34C-90DF-E801B30BAD42}" type="slidenum">
              <a:rPr lang="en-US" smtClean="0"/>
              <a:t>‹#›</a:t>
            </a:fld>
            <a:endParaRPr lang="en-US"/>
          </a:p>
        </p:txBody>
      </p:sp>
    </p:spTree>
    <p:extLst>
      <p:ext uri="{BB962C8B-B14F-4D97-AF65-F5344CB8AC3E}">
        <p14:creationId xmlns:p14="http://schemas.microsoft.com/office/powerpoint/2010/main" val="9036210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98A9A-AD19-9F44-9ADE-B71BEB01DFA5}" type="datetimeFigureOut">
              <a:rPr lang="en-US" smtClean="0"/>
              <a:t>2016-08-28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02B06-C4B0-E34C-90DF-E801B30BAD42}" type="slidenum">
              <a:rPr lang="en-US" smtClean="0"/>
              <a:t>‹#›</a:t>
            </a:fld>
            <a:endParaRPr lang="en-US"/>
          </a:p>
        </p:txBody>
      </p:sp>
    </p:spTree>
    <p:extLst>
      <p:ext uri="{BB962C8B-B14F-4D97-AF65-F5344CB8AC3E}">
        <p14:creationId xmlns:p14="http://schemas.microsoft.com/office/powerpoint/2010/main" val="4147409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4233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4234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42342" name="TextBox 12"/>
          <p:cNvSpPr txBox="1">
            <a:spLocks noChangeArrowheads="1"/>
          </p:cNvSpPr>
          <p:nvPr/>
        </p:nvSpPr>
        <p:spPr bwMode="auto">
          <a:xfrm>
            <a:off x="1828800" y="3810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sz="3200" b="1" i="1"/>
              <a:t>Solving Single Operation Equations</a:t>
            </a:r>
            <a:endParaRPr lang="en-US" sz="3200" b="1" i="1"/>
          </a:p>
        </p:txBody>
      </p:sp>
      <p:sp>
        <p:nvSpPr>
          <p:cNvPr id="142343" name="Text Box 8"/>
          <p:cNvSpPr txBox="1">
            <a:spLocks noChangeArrowheads="1"/>
          </p:cNvSpPr>
          <p:nvPr/>
        </p:nvSpPr>
        <p:spPr bwMode="auto">
          <a:xfrm>
            <a:off x="304800" y="12192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Expressions and equations are similar. </a:t>
            </a:r>
            <a:endParaRPr lang="en-CA" sz="900"/>
          </a:p>
        </p:txBody>
      </p:sp>
      <p:sp>
        <p:nvSpPr>
          <p:cNvPr id="142344" name="Text Box 13"/>
          <p:cNvSpPr txBox="1">
            <a:spLocks noChangeArrowheads="1"/>
          </p:cNvSpPr>
          <p:nvPr/>
        </p:nvSpPr>
        <p:spPr bwMode="auto">
          <a:xfrm>
            <a:off x="1676400" y="1828800"/>
            <a:ext cx="2362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800" i="1"/>
              <a:t>Expression</a:t>
            </a:r>
          </a:p>
          <a:p>
            <a:pPr>
              <a:spcBef>
                <a:spcPct val="50000"/>
              </a:spcBef>
            </a:pPr>
            <a:r>
              <a:rPr lang="en-CA" sz="2800"/>
              <a:t>x+ 5</a:t>
            </a:r>
          </a:p>
        </p:txBody>
      </p:sp>
      <p:sp>
        <p:nvSpPr>
          <p:cNvPr id="142345" name="Text Box 14"/>
          <p:cNvSpPr txBox="1">
            <a:spLocks noChangeArrowheads="1"/>
          </p:cNvSpPr>
          <p:nvPr/>
        </p:nvSpPr>
        <p:spPr bwMode="auto">
          <a:xfrm>
            <a:off x="4953000" y="1828800"/>
            <a:ext cx="2362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800" i="1" dirty="0"/>
              <a:t>Equation</a:t>
            </a:r>
          </a:p>
          <a:p>
            <a:pPr>
              <a:spcBef>
                <a:spcPct val="50000"/>
              </a:spcBef>
            </a:pPr>
            <a:r>
              <a:rPr lang="en-CA" sz="2800" dirty="0"/>
              <a:t>x+ 5 </a:t>
            </a:r>
            <a:r>
              <a:rPr lang="en-CA" sz="2800" b="1" dirty="0">
                <a:solidFill>
                  <a:srgbClr val="FF3DF7"/>
                </a:solidFill>
              </a:rPr>
              <a:t>=</a:t>
            </a:r>
            <a:r>
              <a:rPr lang="en-CA" sz="2800" dirty="0">
                <a:solidFill>
                  <a:srgbClr val="FF3DF7"/>
                </a:solidFill>
              </a:rPr>
              <a:t> </a:t>
            </a:r>
            <a:r>
              <a:rPr lang="en-CA" sz="2800" dirty="0"/>
              <a:t>10</a:t>
            </a:r>
          </a:p>
        </p:txBody>
      </p:sp>
      <p:sp>
        <p:nvSpPr>
          <p:cNvPr id="142346" name="Text Box 15"/>
          <p:cNvSpPr txBox="1">
            <a:spLocks noChangeArrowheads="1"/>
          </p:cNvSpPr>
          <p:nvPr/>
        </p:nvSpPr>
        <p:spPr bwMode="auto">
          <a:xfrm>
            <a:off x="609600" y="3429000"/>
            <a:ext cx="746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dirty="0"/>
              <a:t>In an expression “x” can be anything</a:t>
            </a:r>
          </a:p>
          <a:p>
            <a:pPr>
              <a:spcBef>
                <a:spcPct val="50000"/>
              </a:spcBef>
            </a:pPr>
            <a:r>
              <a:rPr lang="en-CA" dirty="0"/>
              <a:t>In an equations “x” will have only a specific </a:t>
            </a:r>
            <a:r>
              <a:rPr lang="en-CA" dirty="0" smtClean="0"/>
              <a:t>value (has an equal sign)</a:t>
            </a:r>
            <a:endParaRPr lang="en-CA" dirty="0"/>
          </a:p>
        </p:txBody>
      </p:sp>
    </p:spTree>
    <p:extLst>
      <p:ext uri="{BB962C8B-B14F-4D97-AF65-F5344CB8AC3E}">
        <p14:creationId xmlns:p14="http://schemas.microsoft.com/office/powerpoint/2010/main" val="27094287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6077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6077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3"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60774"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Multi Operation Equations / Inequalities</a:t>
            </a:r>
            <a:endParaRPr lang="en-US" b="1" i="1"/>
          </a:p>
        </p:txBody>
      </p:sp>
      <p:sp>
        <p:nvSpPr>
          <p:cNvPr id="160775" name="Text Box 8"/>
          <p:cNvSpPr txBox="1">
            <a:spLocks noChangeArrowheads="1"/>
          </p:cNvSpPr>
          <p:nvPr/>
        </p:nvSpPr>
        <p:spPr bwMode="auto">
          <a:xfrm>
            <a:off x="304800" y="11430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b="1" i="1" u="sng"/>
              <a:t>Examples:</a:t>
            </a:r>
          </a:p>
        </p:txBody>
      </p:sp>
      <p:sp>
        <p:nvSpPr>
          <p:cNvPr id="160776" name="Rectangle 9"/>
          <p:cNvSpPr>
            <a:spLocks noChangeArrowheads="1"/>
          </p:cNvSpPr>
          <p:nvPr/>
        </p:nvSpPr>
        <p:spPr bwMode="auto">
          <a:xfrm>
            <a:off x="2286000" y="1981200"/>
            <a:ext cx="4778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a:t>a) 3x + 20 </a:t>
            </a:r>
            <a:r>
              <a:rPr lang="en-US" sz="4400">
                <a:cs typeface="Times New Roman" charset="0"/>
              </a:rPr>
              <a:t>= 5x + 10</a:t>
            </a:r>
            <a:endParaRPr lang="en-CA" sz="4400"/>
          </a:p>
        </p:txBody>
      </p:sp>
      <p:sp>
        <p:nvSpPr>
          <p:cNvPr id="160777" name="Rectangle 10"/>
          <p:cNvSpPr>
            <a:spLocks noChangeArrowheads="1"/>
          </p:cNvSpPr>
          <p:nvPr/>
        </p:nvSpPr>
        <p:spPr bwMode="auto">
          <a:xfrm>
            <a:off x="1963738" y="2743200"/>
            <a:ext cx="61134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a:t>3x + 20</a:t>
            </a:r>
            <a:r>
              <a:rPr lang="en-CA" sz="4400">
                <a:solidFill>
                  <a:srgbClr val="FF0000"/>
                </a:solidFill>
              </a:rPr>
              <a:t> -20 = </a:t>
            </a:r>
            <a:r>
              <a:rPr lang="en-CA" sz="4400"/>
              <a:t>5x + 10</a:t>
            </a:r>
            <a:r>
              <a:rPr lang="en-CA" sz="4400">
                <a:solidFill>
                  <a:srgbClr val="FF0000"/>
                </a:solidFill>
              </a:rPr>
              <a:t> - 20</a:t>
            </a:r>
            <a:endParaRPr lang="en-CA" sz="4400"/>
          </a:p>
        </p:txBody>
      </p:sp>
      <p:sp>
        <p:nvSpPr>
          <p:cNvPr id="160778" name="Line 19"/>
          <p:cNvSpPr>
            <a:spLocks noChangeShapeType="1"/>
          </p:cNvSpPr>
          <p:nvPr/>
        </p:nvSpPr>
        <p:spPr bwMode="auto">
          <a:xfrm>
            <a:off x="2057400" y="3429000"/>
            <a:ext cx="6096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0779" name="Rectangle 20"/>
          <p:cNvSpPr>
            <a:spLocks noChangeArrowheads="1"/>
          </p:cNvSpPr>
          <p:nvPr/>
        </p:nvSpPr>
        <p:spPr bwMode="auto">
          <a:xfrm>
            <a:off x="4002088" y="3276600"/>
            <a:ext cx="2781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a:t>3x =</a:t>
            </a:r>
            <a:r>
              <a:rPr lang="en-CA" sz="4400">
                <a:solidFill>
                  <a:srgbClr val="FF0000"/>
                </a:solidFill>
              </a:rPr>
              <a:t> </a:t>
            </a:r>
            <a:r>
              <a:rPr lang="en-CA" sz="4400"/>
              <a:t>5x -10</a:t>
            </a:r>
          </a:p>
        </p:txBody>
      </p:sp>
      <p:sp>
        <p:nvSpPr>
          <p:cNvPr id="160780" name="Rectangle 21"/>
          <p:cNvSpPr>
            <a:spLocks noChangeArrowheads="1"/>
          </p:cNvSpPr>
          <p:nvPr/>
        </p:nvSpPr>
        <p:spPr bwMode="auto">
          <a:xfrm>
            <a:off x="2895600" y="3733800"/>
            <a:ext cx="4783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a:t>3x </a:t>
            </a:r>
            <a:r>
              <a:rPr lang="en-CA" sz="4400">
                <a:solidFill>
                  <a:srgbClr val="FF0000"/>
                </a:solidFill>
              </a:rPr>
              <a:t>– 5x</a:t>
            </a:r>
            <a:r>
              <a:rPr lang="en-CA" sz="4400"/>
              <a:t> =</a:t>
            </a:r>
            <a:r>
              <a:rPr lang="en-CA" sz="4400">
                <a:solidFill>
                  <a:srgbClr val="FF0000"/>
                </a:solidFill>
              </a:rPr>
              <a:t> </a:t>
            </a:r>
            <a:r>
              <a:rPr lang="en-CA" sz="4400"/>
              <a:t>5x </a:t>
            </a:r>
            <a:r>
              <a:rPr lang="en-CA" sz="4400">
                <a:solidFill>
                  <a:srgbClr val="FF0000"/>
                </a:solidFill>
              </a:rPr>
              <a:t>-5x</a:t>
            </a:r>
            <a:r>
              <a:rPr lang="en-CA" sz="4400"/>
              <a:t> -10</a:t>
            </a:r>
          </a:p>
        </p:txBody>
      </p:sp>
      <p:sp>
        <p:nvSpPr>
          <p:cNvPr id="160781" name="Line 22"/>
          <p:cNvSpPr>
            <a:spLocks noChangeShapeType="1"/>
          </p:cNvSpPr>
          <p:nvPr/>
        </p:nvSpPr>
        <p:spPr bwMode="auto">
          <a:xfrm>
            <a:off x="2057400" y="4572000"/>
            <a:ext cx="6096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0782" name="Rectangle 23"/>
          <p:cNvSpPr>
            <a:spLocks noChangeArrowheads="1"/>
          </p:cNvSpPr>
          <p:nvPr/>
        </p:nvSpPr>
        <p:spPr bwMode="auto">
          <a:xfrm>
            <a:off x="3962400" y="4419600"/>
            <a:ext cx="22685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u="sng"/>
              <a:t>-2x</a:t>
            </a:r>
            <a:r>
              <a:rPr lang="en-CA" sz="4400"/>
              <a:t> =</a:t>
            </a:r>
            <a:r>
              <a:rPr lang="en-CA" sz="4400">
                <a:solidFill>
                  <a:srgbClr val="FF0000"/>
                </a:solidFill>
              </a:rPr>
              <a:t> </a:t>
            </a:r>
            <a:r>
              <a:rPr lang="en-CA" sz="4400" u="sng"/>
              <a:t>-10</a:t>
            </a:r>
          </a:p>
        </p:txBody>
      </p:sp>
      <p:sp>
        <p:nvSpPr>
          <p:cNvPr id="160783" name="Text Box 24"/>
          <p:cNvSpPr txBox="1">
            <a:spLocks noChangeArrowheads="1"/>
          </p:cNvSpPr>
          <p:nvPr/>
        </p:nvSpPr>
        <p:spPr bwMode="auto">
          <a:xfrm>
            <a:off x="3962400" y="4876800"/>
            <a:ext cx="2895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4800">
                <a:solidFill>
                  <a:srgbClr val="FF0000"/>
                </a:solidFill>
              </a:rPr>
              <a:t>-2       -2</a:t>
            </a:r>
          </a:p>
        </p:txBody>
      </p:sp>
      <p:sp>
        <p:nvSpPr>
          <p:cNvPr id="160784" name="Rectangle 25"/>
          <p:cNvSpPr>
            <a:spLocks noChangeArrowheads="1"/>
          </p:cNvSpPr>
          <p:nvPr/>
        </p:nvSpPr>
        <p:spPr bwMode="auto">
          <a:xfrm>
            <a:off x="3962400" y="5486400"/>
            <a:ext cx="1338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a:t>x =</a:t>
            </a:r>
            <a:r>
              <a:rPr lang="en-CA" sz="4400">
                <a:solidFill>
                  <a:srgbClr val="FF0000"/>
                </a:solidFill>
              </a:rPr>
              <a:t> </a:t>
            </a:r>
            <a:r>
              <a:rPr lang="en-CA" sz="4400"/>
              <a:t>5</a:t>
            </a:r>
          </a:p>
        </p:txBody>
      </p:sp>
      <p:sp>
        <p:nvSpPr>
          <p:cNvPr id="160785" name="Line 26"/>
          <p:cNvSpPr>
            <a:spLocks noChangeShapeType="1"/>
          </p:cNvSpPr>
          <p:nvPr/>
        </p:nvSpPr>
        <p:spPr bwMode="auto">
          <a:xfrm>
            <a:off x="2057400" y="5638800"/>
            <a:ext cx="6096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272640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6281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6282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1"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62822"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Multi Operation Equations / Inequalities</a:t>
            </a:r>
            <a:endParaRPr lang="en-US" b="1" i="1"/>
          </a:p>
        </p:txBody>
      </p:sp>
      <p:sp>
        <p:nvSpPr>
          <p:cNvPr id="162823" name="Text Box 8"/>
          <p:cNvSpPr txBox="1">
            <a:spLocks noChangeArrowheads="1"/>
          </p:cNvSpPr>
          <p:nvPr/>
        </p:nvSpPr>
        <p:spPr bwMode="auto">
          <a:xfrm>
            <a:off x="304800" y="11430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b="1" i="1" u="sng"/>
              <a:t>Examples:</a:t>
            </a:r>
          </a:p>
        </p:txBody>
      </p:sp>
      <p:sp>
        <p:nvSpPr>
          <p:cNvPr id="162824" name="Rectangle 9"/>
          <p:cNvSpPr>
            <a:spLocks noChangeArrowheads="1"/>
          </p:cNvSpPr>
          <p:nvPr/>
        </p:nvSpPr>
        <p:spPr bwMode="auto">
          <a:xfrm>
            <a:off x="2286000" y="1981200"/>
            <a:ext cx="3897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a:t>b) -14x </a:t>
            </a:r>
            <a:r>
              <a:rPr lang="en-US" sz="4400">
                <a:cs typeface="Times New Roman" charset="0"/>
              </a:rPr>
              <a:t>&gt; -5x - 9</a:t>
            </a:r>
            <a:endParaRPr lang="en-CA" sz="4400"/>
          </a:p>
        </p:txBody>
      </p:sp>
      <p:sp>
        <p:nvSpPr>
          <p:cNvPr id="162825" name="Rectangle 10"/>
          <p:cNvSpPr>
            <a:spLocks noChangeArrowheads="1"/>
          </p:cNvSpPr>
          <p:nvPr/>
        </p:nvSpPr>
        <p:spPr bwMode="auto">
          <a:xfrm>
            <a:off x="1905000" y="2743200"/>
            <a:ext cx="5321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a:t>-14x </a:t>
            </a:r>
            <a:r>
              <a:rPr lang="en-US" sz="4400">
                <a:solidFill>
                  <a:srgbClr val="FF0000"/>
                </a:solidFill>
              </a:rPr>
              <a:t>+5x</a:t>
            </a:r>
            <a:r>
              <a:rPr lang="en-CA" sz="4400"/>
              <a:t> </a:t>
            </a:r>
            <a:r>
              <a:rPr lang="en-US" sz="4400"/>
              <a:t>&gt; -5x </a:t>
            </a:r>
            <a:r>
              <a:rPr lang="en-US" sz="4400">
                <a:solidFill>
                  <a:srgbClr val="FF0000"/>
                </a:solidFill>
              </a:rPr>
              <a:t>+5x</a:t>
            </a:r>
            <a:r>
              <a:rPr lang="en-US" sz="4400"/>
              <a:t> - 9</a:t>
            </a:r>
            <a:endParaRPr lang="en-CA" sz="4400"/>
          </a:p>
        </p:txBody>
      </p:sp>
      <p:sp>
        <p:nvSpPr>
          <p:cNvPr id="162826" name="Line 11"/>
          <p:cNvSpPr>
            <a:spLocks noChangeShapeType="1"/>
          </p:cNvSpPr>
          <p:nvPr/>
        </p:nvSpPr>
        <p:spPr bwMode="auto">
          <a:xfrm>
            <a:off x="2057400" y="3429000"/>
            <a:ext cx="6096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2827" name="Rectangle 12"/>
          <p:cNvSpPr>
            <a:spLocks noChangeArrowheads="1"/>
          </p:cNvSpPr>
          <p:nvPr/>
        </p:nvSpPr>
        <p:spPr bwMode="auto">
          <a:xfrm>
            <a:off x="3205163" y="3276600"/>
            <a:ext cx="21288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u="sng"/>
              <a:t>-9x</a:t>
            </a:r>
            <a:r>
              <a:rPr lang="en-CA" sz="4400"/>
              <a:t> </a:t>
            </a:r>
            <a:r>
              <a:rPr lang="en-US" sz="4400"/>
              <a:t>&gt; </a:t>
            </a:r>
            <a:r>
              <a:rPr lang="en-US" sz="4400" u="sng"/>
              <a:t>- 9</a:t>
            </a:r>
            <a:endParaRPr lang="en-CA" sz="4400" u="sng"/>
          </a:p>
        </p:txBody>
      </p:sp>
      <p:sp>
        <p:nvSpPr>
          <p:cNvPr id="162828" name="Text Box 16"/>
          <p:cNvSpPr txBox="1">
            <a:spLocks noChangeArrowheads="1"/>
          </p:cNvSpPr>
          <p:nvPr/>
        </p:nvSpPr>
        <p:spPr bwMode="auto">
          <a:xfrm>
            <a:off x="3200400" y="3733800"/>
            <a:ext cx="2895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4800">
                <a:solidFill>
                  <a:srgbClr val="FF0000"/>
                </a:solidFill>
              </a:rPr>
              <a:t>-9      -9</a:t>
            </a:r>
          </a:p>
        </p:txBody>
      </p:sp>
      <p:sp>
        <p:nvSpPr>
          <p:cNvPr id="162829" name="Rectangle 17"/>
          <p:cNvSpPr>
            <a:spLocks noChangeArrowheads="1"/>
          </p:cNvSpPr>
          <p:nvPr/>
        </p:nvSpPr>
        <p:spPr bwMode="auto">
          <a:xfrm>
            <a:off x="3733800" y="4648200"/>
            <a:ext cx="1338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a:t>x </a:t>
            </a:r>
            <a:r>
              <a:rPr lang="en-US" sz="4400">
                <a:cs typeface="Times New Roman" charset="0"/>
              </a:rPr>
              <a:t>&lt;</a:t>
            </a:r>
            <a:r>
              <a:rPr lang="en-CA" sz="4400">
                <a:solidFill>
                  <a:srgbClr val="FF0000"/>
                </a:solidFill>
              </a:rPr>
              <a:t> </a:t>
            </a:r>
            <a:r>
              <a:rPr lang="en-CA" sz="4400"/>
              <a:t>1</a:t>
            </a:r>
          </a:p>
        </p:txBody>
      </p:sp>
      <p:sp>
        <p:nvSpPr>
          <p:cNvPr id="162830" name="Line 18"/>
          <p:cNvSpPr>
            <a:spLocks noChangeShapeType="1"/>
          </p:cNvSpPr>
          <p:nvPr/>
        </p:nvSpPr>
        <p:spPr bwMode="auto">
          <a:xfrm>
            <a:off x="1981200" y="4648200"/>
            <a:ext cx="6096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2831" name="Text Box 19"/>
          <p:cNvSpPr txBox="1">
            <a:spLocks noChangeArrowheads="1"/>
          </p:cNvSpPr>
          <p:nvPr/>
        </p:nvSpPr>
        <p:spPr bwMode="auto">
          <a:xfrm>
            <a:off x="5486400" y="5181600"/>
            <a:ext cx="365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solidFill>
                  <a:srgbClr val="FF0000"/>
                </a:solidFill>
              </a:rPr>
              <a:t>NOTE:</a:t>
            </a:r>
            <a:r>
              <a:rPr lang="en-CA"/>
              <a:t> </a:t>
            </a:r>
            <a:r>
              <a:rPr lang="en-CA" i="1"/>
              <a:t>THE INEQUALITY CHANGED AS WE DIVIDED BY A NEGATIVE</a:t>
            </a:r>
          </a:p>
        </p:txBody>
      </p:sp>
      <p:sp>
        <p:nvSpPr>
          <p:cNvPr id="162832" name="Oval 20"/>
          <p:cNvSpPr>
            <a:spLocks noChangeArrowheads="1"/>
          </p:cNvSpPr>
          <p:nvPr/>
        </p:nvSpPr>
        <p:spPr bwMode="auto">
          <a:xfrm>
            <a:off x="4114800" y="4724400"/>
            <a:ext cx="609600" cy="6858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2833" name="Line 21"/>
          <p:cNvSpPr>
            <a:spLocks noChangeShapeType="1"/>
          </p:cNvSpPr>
          <p:nvPr/>
        </p:nvSpPr>
        <p:spPr bwMode="auto">
          <a:xfrm flipH="1" flipV="1">
            <a:off x="4800600" y="5638800"/>
            <a:ext cx="609600" cy="3048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468777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6486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64868"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164869" name="Text Box 6"/>
          <p:cNvSpPr txBox="1">
            <a:spLocks noChangeArrowheads="1"/>
          </p:cNvSpPr>
          <p:nvPr/>
        </p:nvSpPr>
        <p:spPr bwMode="auto">
          <a:xfrm>
            <a:off x="1219200" y="2319338"/>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b="1">
                <a:solidFill>
                  <a:srgbClr val="FF0000"/>
                </a:solidFill>
              </a:rPr>
              <a:t>Worksheet</a:t>
            </a:r>
            <a:r>
              <a:rPr lang="en-CA" sz="4400"/>
              <a:t> </a:t>
            </a:r>
          </a:p>
        </p:txBody>
      </p:sp>
      <p:sp>
        <p:nvSpPr>
          <p:cNvPr id="164870"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6909308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6691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6691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66918"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Distributive Property</a:t>
            </a:r>
            <a:endParaRPr lang="en-US" b="1" i="1"/>
          </a:p>
        </p:txBody>
      </p:sp>
      <p:pic>
        <p:nvPicPr>
          <p:cNvPr id="16691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343400"/>
            <a:ext cx="37338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0" name="Text Box 20"/>
          <p:cNvSpPr txBox="1">
            <a:spLocks noChangeArrowheads="1"/>
          </p:cNvSpPr>
          <p:nvPr/>
        </p:nvSpPr>
        <p:spPr bwMode="auto">
          <a:xfrm>
            <a:off x="685800" y="1371600"/>
            <a:ext cx="815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The </a:t>
            </a:r>
            <a:r>
              <a:rPr lang="en-CA" b="1"/>
              <a:t>Distributive Property </a:t>
            </a:r>
            <a:r>
              <a:rPr lang="en-CA"/>
              <a:t>states that multiplying a sum by a number is the same as multiplying each addend by the number, then adding the products.</a:t>
            </a:r>
          </a:p>
        </p:txBody>
      </p:sp>
      <p:sp>
        <p:nvSpPr>
          <p:cNvPr id="166921" name="Text Box 21"/>
          <p:cNvSpPr txBox="1">
            <a:spLocks noChangeArrowheads="1"/>
          </p:cNvSpPr>
          <p:nvPr/>
        </p:nvSpPr>
        <p:spPr bwMode="auto">
          <a:xfrm>
            <a:off x="1066800" y="2971800"/>
            <a:ext cx="762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4800"/>
              <a:t>3( x + 2 ) = 3x + 6</a:t>
            </a:r>
          </a:p>
        </p:txBody>
      </p:sp>
      <p:sp>
        <p:nvSpPr>
          <p:cNvPr id="166922" name="Text Box 26"/>
          <p:cNvSpPr txBox="1">
            <a:spLocks noChangeArrowheads="1"/>
          </p:cNvSpPr>
          <p:nvPr/>
        </p:nvSpPr>
        <p:spPr bwMode="auto">
          <a:xfrm>
            <a:off x="1371600" y="26670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x</a:t>
            </a:r>
          </a:p>
        </p:txBody>
      </p:sp>
      <p:sp>
        <p:nvSpPr>
          <p:cNvPr id="166923" name="Text Box 27"/>
          <p:cNvSpPr txBox="1">
            <a:spLocks noChangeArrowheads="1"/>
          </p:cNvSpPr>
          <p:nvPr/>
        </p:nvSpPr>
        <p:spPr bwMode="auto">
          <a:xfrm>
            <a:off x="1143000" y="3733800"/>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x</a:t>
            </a:r>
          </a:p>
        </p:txBody>
      </p:sp>
    </p:spTree>
    <p:extLst>
      <p:ext uri="{BB962C8B-B14F-4D97-AF65-F5344CB8AC3E}">
        <p14:creationId xmlns:p14="http://schemas.microsoft.com/office/powerpoint/2010/main" val="16278425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6896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3"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6896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5"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68966"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Distributive Property</a:t>
            </a:r>
            <a:endParaRPr lang="en-US" b="1" i="1"/>
          </a:p>
        </p:txBody>
      </p:sp>
      <p:sp>
        <p:nvSpPr>
          <p:cNvPr id="168967" name="Text Box 9"/>
          <p:cNvSpPr txBox="1">
            <a:spLocks noChangeArrowheads="1"/>
          </p:cNvSpPr>
          <p:nvPr/>
        </p:nvSpPr>
        <p:spPr bwMode="auto">
          <a:xfrm>
            <a:off x="304800" y="1371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Examples:</a:t>
            </a:r>
          </a:p>
        </p:txBody>
      </p:sp>
      <p:sp>
        <p:nvSpPr>
          <p:cNvPr id="168968" name="AutoShape 15"/>
          <p:cNvSpPr>
            <a:spLocks noChangeArrowheads="1"/>
          </p:cNvSpPr>
          <p:nvPr/>
        </p:nvSpPr>
        <p:spPr bwMode="auto">
          <a:xfrm>
            <a:off x="228600" y="1905000"/>
            <a:ext cx="2057400" cy="266700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969" name="AutoShape 16"/>
          <p:cNvSpPr>
            <a:spLocks noChangeArrowheads="1"/>
          </p:cNvSpPr>
          <p:nvPr/>
        </p:nvSpPr>
        <p:spPr bwMode="auto">
          <a:xfrm>
            <a:off x="2590800" y="1905000"/>
            <a:ext cx="3048000" cy="266700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970" name="Rectangle 17"/>
          <p:cNvSpPr>
            <a:spLocks noChangeArrowheads="1"/>
          </p:cNvSpPr>
          <p:nvPr/>
        </p:nvSpPr>
        <p:spPr bwMode="auto">
          <a:xfrm>
            <a:off x="2667000" y="2057400"/>
            <a:ext cx="45720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4400"/>
              <a:t>4( 3x +2 )</a:t>
            </a:r>
          </a:p>
          <a:p>
            <a:r>
              <a:rPr lang="en-CA" sz="4400"/>
              <a:t>4(3x) + 4(2)</a:t>
            </a:r>
          </a:p>
          <a:p>
            <a:r>
              <a:rPr lang="en-CA" sz="4400"/>
              <a:t>12x + 8</a:t>
            </a:r>
          </a:p>
        </p:txBody>
      </p:sp>
      <p:sp>
        <p:nvSpPr>
          <p:cNvPr id="168971" name="Rectangle 18"/>
          <p:cNvSpPr>
            <a:spLocks noChangeArrowheads="1"/>
          </p:cNvSpPr>
          <p:nvPr/>
        </p:nvSpPr>
        <p:spPr bwMode="auto">
          <a:xfrm>
            <a:off x="304800" y="2057400"/>
            <a:ext cx="45720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4400"/>
              <a:t>2( x - 3)</a:t>
            </a:r>
          </a:p>
          <a:p>
            <a:r>
              <a:rPr lang="en-CA" sz="4400"/>
              <a:t>2x -2(3)</a:t>
            </a:r>
          </a:p>
          <a:p>
            <a:r>
              <a:rPr lang="en-CA" sz="4400"/>
              <a:t>2x - 6</a:t>
            </a:r>
          </a:p>
        </p:txBody>
      </p:sp>
      <p:sp>
        <p:nvSpPr>
          <p:cNvPr id="168972" name="AutoShape 19"/>
          <p:cNvSpPr>
            <a:spLocks noChangeArrowheads="1"/>
          </p:cNvSpPr>
          <p:nvPr/>
        </p:nvSpPr>
        <p:spPr bwMode="auto">
          <a:xfrm>
            <a:off x="5867400" y="1905000"/>
            <a:ext cx="3276600" cy="266700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973" name="Rectangle 20"/>
          <p:cNvSpPr>
            <a:spLocks noChangeArrowheads="1"/>
          </p:cNvSpPr>
          <p:nvPr/>
        </p:nvSpPr>
        <p:spPr bwMode="auto">
          <a:xfrm>
            <a:off x="5791200" y="2057400"/>
            <a:ext cx="457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4400"/>
              <a:t>-2( -3x - 2 )</a:t>
            </a:r>
          </a:p>
          <a:p>
            <a:r>
              <a:rPr lang="en-CA" sz="3600"/>
              <a:t>-2(-3x) – (-2)(2)</a:t>
            </a:r>
          </a:p>
          <a:p>
            <a:r>
              <a:rPr lang="en-CA" sz="4400"/>
              <a:t>6x + 4</a:t>
            </a:r>
          </a:p>
        </p:txBody>
      </p:sp>
      <p:sp>
        <p:nvSpPr>
          <p:cNvPr id="168974" name="AutoShape 21"/>
          <p:cNvSpPr>
            <a:spLocks noChangeArrowheads="1"/>
          </p:cNvSpPr>
          <p:nvPr/>
        </p:nvSpPr>
        <p:spPr bwMode="auto">
          <a:xfrm>
            <a:off x="762000" y="4724400"/>
            <a:ext cx="7391400" cy="213360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8975" name="Text Box 22"/>
          <p:cNvSpPr txBox="1">
            <a:spLocks noChangeArrowheads="1"/>
          </p:cNvSpPr>
          <p:nvPr/>
        </p:nvSpPr>
        <p:spPr bwMode="auto">
          <a:xfrm>
            <a:off x="2209800" y="48768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-3(x</a:t>
            </a:r>
            <a:r>
              <a:rPr lang="en-CA" baseline="30000"/>
              <a:t>2</a:t>
            </a:r>
            <a:r>
              <a:rPr lang="en-CA"/>
              <a:t> - 5x - 2) - 4(3x</a:t>
            </a:r>
            <a:r>
              <a:rPr lang="en-CA" baseline="30000"/>
              <a:t>2 </a:t>
            </a:r>
            <a:r>
              <a:rPr lang="en-CA"/>
              <a:t>- 3x + 3)</a:t>
            </a:r>
          </a:p>
        </p:txBody>
      </p:sp>
      <p:sp>
        <p:nvSpPr>
          <p:cNvPr id="168976" name="Rectangle 23"/>
          <p:cNvSpPr>
            <a:spLocks noChangeArrowheads="1"/>
          </p:cNvSpPr>
          <p:nvPr/>
        </p:nvSpPr>
        <p:spPr bwMode="auto">
          <a:xfrm>
            <a:off x="838200" y="5181600"/>
            <a:ext cx="660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-3(x</a:t>
            </a:r>
            <a:r>
              <a:rPr lang="en-CA" baseline="30000"/>
              <a:t>2</a:t>
            </a:r>
            <a:r>
              <a:rPr lang="en-CA"/>
              <a:t>) – (-3)(5x) - (-3)(2) - 4(3x</a:t>
            </a:r>
            <a:r>
              <a:rPr lang="en-CA" baseline="30000"/>
              <a:t>2</a:t>
            </a:r>
            <a:r>
              <a:rPr lang="en-CA"/>
              <a:t>) - (-4)(3x) + (-4)(3)</a:t>
            </a:r>
          </a:p>
        </p:txBody>
      </p:sp>
      <p:sp>
        <p:nvSpPr>
          <p:cNvPr id="168977" name="Rectangle 24"/>
          <p:cNvSpPr>
            <a:spLocks noChangeArrowheads="1"/>
          </p:cNvSpPr>
          <p:nvPr/>
        </p:nvSpPr>
        <p:spPr bwMode="auto">
          <a:xfrm>
            <a:off x="2438400" y="5562600"/>
            <a:ext cx="364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-3x</a:t>
            </a:r>
            <a:r>
              <a:rPr lang="en-CA" baseline="30000"/>
              <a:t>2</a:t>
            </a:r>
            <a:r>
              <a:rPr lang="en-CA"/>
              <a:t> +15x +6 - 12x</a:t>
            </a:r>
            <a:r>
              <a:rPr lang="en-CA" baseline="30000"/>
              <a:t>2</a:t>
            </a:r>
            <a:r>
              <a:rPr lang="en-CA"/>
              <a:t> +12x -7</a:t>
            </a:r>
          </a:p>
        </p:txBody>
      </p:sp>
      <p:sp>
        <p:nvSpPr>
          <p:cNvPr id="168978" name="Rectangle 25"/>
          <p:cNvSpPr>
            <a:spLocks noChangeArrowheads="1"/>
          </p:cNvSpPr>
          <p:nvPr/>
        </p:nvSpPr>
        <p:spPr bwMode="auto">
          <a:xfrm>
            <a:off x="2895600" y="6019800"/>
            <a:ext cx="2543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3200"/>
              <a:t>- 15x</a:t>
            </a:r>
            <a:r>
              <a:rPr lang="en-CA" sz="3200" baseline="30000"/>
              <a:t>2</a:t>
            </a:r>
            <a:r>
              <a:rPr lang="en-CA" sz="3200"/>
              <a:t> +27x -1</a:t>
            </a:r>
          </a:p>
        </p:txBody>
      </p:sp>
      <p:sp>
        <p:nvSpPr>
          <p:cNvPr id="20" name="Rectangle 19"/>
          <p:cNvSpPr/>
          <p:nvPr/>
        </p:nvSpPr>
        <p:spPr>
          <a:xfrm>
            <a:off x="266700" y="2764700"/>
            <a:ext cx="1943100" cy="163985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 name="Rectangle 20"/>
          <p:cNvSpPr/>
          <p:nvPr/>
        </p:nvSpPr>
        <p:spPr>
          <a:xfrm>
            <a:off x="2627309" y="2764700"/>
            <a:ext cx="2811466" cy="163985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2" name="Rectangle 21"/>
          <p:cNvSpPr/>
          <p:nvPr/>
        </p:nvSpPr>
        <p:spPr>
          <a:xfrm>
            <a:off x="5867400" y="2764700"/>
            <a:ext cx="2971800" cy="163985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Rectangle 22"/>
          <p:cNvSpPr/>
          <p:nvPr/>
        </p:nvSpPr>
        <p:spPr>
          <a:xfrm>
            <a:off x="838200" y="5282247"/>
            <a:ext cx="5245100" cy="131699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1211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7101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71012"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171013" name="Text Box 6"/>
          <p:cNvSpPr txBox="1">
            <a:spLocks noChangeArrowheads="1"/>
          </p:cNvSpPr>
          <p:nvPr/>
        </p:nvSpPr>
        <p:spPr bwMode="auto">
          <a:xfrm>
            <a:off x="1219200" y="2319338"/>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b="1">
                <a:solidFill>
                  <a:srgbClr val="FF0000"/>
                </a:solidFill>
              </a:rPr>
              <a:t>Worksheet</a:t>
            </a:r>
            <a:r>
              <a:rPr lang="en-CA" sz="4400"/>
              <a:t> </a:t>
            </a:r>
          </a:p>
        </p:txBody>
      </p:sp>
      <p:sp>
        <p:nvSpPr>
          <p:cNvPr id="171014"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40262829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7305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7306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1"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73062" name="TextBox 12"/>
          <p:cNvSpPr txBox="1">
            <a:spLocks noChangeArrowheads="1"/>
          </p:cNvSpPr>
          <p:nvPr/>
        </p:nvSpPr>
        <p:spPr bwMode="auto">
          <a:xfrm>
            <a:off x="1828800" y="381000"/>
            <a:ext cx="701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Equations and Inequalities using the Distributive Property</a:t>
            </a:r>
            <a:endParaRPr lang="en-US" b="1" i="1"/>
          </a:p>
        </p:txBody>
      </p:sp>
      <p:sp>
        <p:nvSpPr>
          <p:cNvPr id="173063" name="Text Box 8"/>
          <p:cNvSpPr txBox="1">
            <a:spLocks noChangeArrowheads="1"/>
          </p:cNvSpPr>
          <p:nvPr/>
        </p:nvSpPr>
        <p:spPr bwMode="auto">
          <a:xfrm>
            <a:off x="304800" y="1371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Examples:</a:t>
            </a:r>
          </a:p>
        </p:txBody>
      </p:sp>
      <p:sp>
        <p:nvSpPr>
          <p:cNvPr id="173064" name="Text Box 16"/>
          <p:cNvSpPr txBox="1">
            <a:spLocks noChangeArrowheads="1"/>
          </p:cNvSpPr>
          <p:nvPr/>
        </p:nvSpPr>
        <p:spPr bwMode="auto">
          <a:xfrm>
            <a:off x="2209800" y="1905000"/>
            <a:ext cx="4495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-3(5x - 2) – 8 = 28</a:t>
            </a:r>
          </a:p>
          <a:p>
            <a:pPr>
              <a:spcBef>
                <a:spcPct val="50000"/>
              </a:spcBef>
            </a:pPr>
            <a:r>
              <a:rPr lang="en-CA">
                <a:solidFill>
                  <a:srgbClr val="FF0000"/>
                </a:solidFill>
              </a:rPr>
              <a:t>-15x + 6</a:t>
            </a:r>
            <a:r>
              <a:rPr lang="en-CA"/>
              <a:t> – 8 = 28</a:t>
            </a:r>
          </a:p>
          <a:p>
            <a:pPr>
              <a:spcBef>
                <a:spcPct val="50000"/>
              </a:spcBef>
            </a:pPr>
            <a:r>
              <a:rPr lang="en-CA"/>
              <a:t>-15x </a:t>
            </a:r>
            <a:r>
              <a:rPr lang="en-CA">
                <a:solidFill>
                  <a:srgbClr val="FF0000"/>
                </a:solidFill>
              </a:rPr>
              <a:t>-2</a:t>
            </a:r>
            <a:r>
              <a:rPr lang="en-CA"/>
              <a:t> = 28</a:t>
            </a:r>
          </a:p>
          <a:p>
            <a:pPr>
              <a:spcBef>
                <a:spcPct val="50000"/>
              </a:spcBef>
            </a:pPr>
            <a:r>
              <a:rPr lang="en-CA"/>
              <a:t>-15x -2 </a:t>
            </a:r>
            <a:r>
              <a:rPr lang="en-CA">
                <a:solidFill>
                  <a:srgbClr val="FF0000"/>
                </a:solidFill>
              </a:rPr>
              <a:t>+ 2</a:t>
            </a:r>
            <a:r>
              <a:rPr lang="en-CA"/>
              <a:t> = 28 </a:t>
            </a:r>
            <a:r>
              <a:rPr lang="en-CA">
                <a:solidFill>
                  <a:srgbClr val="FF0000"/>
                </a:solidFill>
              </a:rPr>
              <a:t>+ 2</a:t>
            </a:r>
          </a:p>
          <a:p>
            <a:pPr>
              <a:spcBef>
                <a:spcPct val="50000"/>
              </a:spcBef>
            </a:pPr>
            <a:r>
              <a:rPr lang="en-CA" u="sng"/>
              <a:t>-15x</a:t>
            </a:r>
            <a:r>
              <a:rPr lang="en-CA"/>
              <a:t> = </a:t>
            </a:r>
            <a:r>
              <a:rPr lang="en-CA" u="sng"/>
              <a:t>30</a:t>
            </a:r>
          </a:p>
        </p:txBody>
      </p:sp>
      <p:sp>
        <p:nvSpPr>
          <p:cNvPr id="173065" name="Text Box 20"/>
          <p:cNvSpPr txBox="1">
            <a:spLocks noChangeArrowheads="1"/>
          </p:cNvSpPr>
          <p:nvPr/>
        </p:nvSpPr>
        <p:spPr bwMode="auto">
          <a:xfrm>
            <a:off x="2286000" y="4419600"/>
            <a:ext cx="1600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solidFill>
                  <a:srgbClr val="FF0000"/>
                </a:solidFill>
              </a:rPr>
              <a:t>-15     -15</a:t>
            </a:r>
          </a:p>
          <a:p>
            <a:pPr>
              <a:spcBef>
                <a:spcPct val="50000"/>
              </a:spcBef>
            </a:pPr>
            <a:r>
              <a:rPr lang="en-CA"/>
              <a:t>x = -2</a:t>
            </a:r>
          </a:p>
        </p:txBody>
      </p:sp>
      <p:sp>
        <p:nvSpPr>
          <p:cNvPr id="173066" name="Text Box 21"/>
          <p:cNvSpPr txBox="1">
            <a:spLocks noChangeArrowheads="1"/>
          </p:cNvSpPr>
          <p:nvPr/>
        </p:nvSpPr>
        <p:spPr bwMode="auto">
          <a:xfrm>
            <a:off x="5791200" y="1447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Verify</a:t>
            </a:r>
          </a:p>
        </p:txBody>
      </p:sp>
      <p:sp>
        <p:nvSpPr>
          <p:cNvPr id="173067" name="Rectangle 22"/>
          <p:cNvSpPr>
            <a:spLocks noChangeArrowheads="1"/>
          </p:cNvSpPr>
          <p:nvPr/>
        </p:nvSpPr>
        <p:spPr bwMode="auto">
          <a:xfrm>
            <a:off x="5791200" y="1828800"/>
            <a:ext cx="2692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CA"/>
              <a:t>    -3(5x - 2) - 8 = 28</a:t>
            </a:r>
          </a:p>
          <a:p>
            <a:pPr algn="r"/>
            <a:r>
              <a:rPr lang="en-CA"/>
              <a:t>-3(5</a:t>
            </a:r>
            <a:r>
              <a:rPr lang="en-CA">
                <a:solidFill>
                  <a:srgbClr val="FF0000"/>
                </a:solidFill>
              </a:rPr>
              <a:t>(-2)</a:t>
            </a:r>
            <a:r>
              <a:rPr lang="en-CA"/>
              <a:t> - 2) - 8 = 28</a:t>
            </a:r>
          </a:p>
          <a:p>
            <a:pPr algn="r"/>
            <a:r>
              <a:rPr lang="en-CA"/>
              <a:t>  -3(</a:t>
            </a:r>
            <a:r>
              <a:rPr lang="en-CA">
                <a:solidFill>
                  <a:srgbClr val="FF0000"/>
                </a:solidFill>
              </a:rPr>
              <a:t>-10</a:t>
            </a:r>
            <a:r>
              <a:rPr lang="en-CA"/>
              <a:t> – 2) -8  =28</a:t>
            </a:r>
          </a:p>
          <a:p>
            <a:pPr algn="r"/>
            <a:r>
              <a:rPr lang="en-CA"/>
              <a:t>-3(</a:t>
            </a:r>
            <a:r>
              <a:rPr lang="en-CA">
                <a:solidFill>
                  <a:srgbClr val="FF0000"/>
                </a:solidFill>
              </a:rPr>
              <a:t>-12</a:t>
            </a:r>
            <a:r>
              <a:rPr lang="en-CA"/>
              <a:t>) – 8 = 28</a:t>
            </a:r>
          </a:p>
          <a:p>
            <a:pPr algn="r"/>
            <a:r>
              <a:rPr lang="en-CA">
                <a:solidFill>
                  <a:srgbClr val="FF0000"/>
                </a:solidFill>
              </a:rPr>
              <a:t>36</a:t>
            </a:r>
            <a:r>
              <a:rPr lang="en-CA"/>
              <a:t> - 8 = 28</a:t>
            </a:r>
          </a:p>
          <a:p>
            <a:pPr algn="r"/>
            <a:r>
              <a:rPr lang="en-CA">
                <a:solidFill>
                  <a:srgbClr val="FF0000"/>
                </a:solidFill>
              </a:rPr>
              <a:t>28</a:t>
            </a:r>
            <a:r>
              <a:rPr lang="en-CA"/>
              <a:t> = 28</a:t>
            </a:r>
          </a:p>
          <a:p>
            <a:pPr algn="r"/>
            <a:r>
              <a:rPr lang="en-CA"/>
              <a:t>LS = RS</a:t>
            </a:r>
          </a:p>
          <a:p>
            <a:pPr algn="r"/>
            <a:endParaRPr lang="en-CA"/>
          </a:p>
        </p:txBody>
      </p:sp>
    </p:spTree>
    <p:extLst>
      <p:ext uri="{BB962C8B-B14F-4D97-AF65-F5344CB8AC3E}">
        <p14:creationId xmlns:p14="http://schemas.microsoft.com/office/powerpoint/2010/main" val="19288269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7510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7510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75110" name="TextBox 12"/>
          <p:cNvSpPr txBox="1">
            <a:spLocks noChangeArrowheads="1"/>
          </p:cNvSpPr>
          <p:nvPr/>
        </p:nvSpPr>
        <p:spPr bwMode="auto">
          <a:xfrm>
            <a:off x="1828800" y="381000"/>
            <a:ext cx="701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Equations and Inequalities using the Distributive Property</a:t>
            </a:r>
            <a:endParaRPr lang="en-US" b="1" i="1"/>
          </a:p>
        </p:txBody>
      </p:sp>
      <p:sp>
        <p:nvSpPr>
          <p:cNvPr id="175111" name="Text Box 8"/>
          <p:cNvSpPr txBox="1">
            <a:spLocks noChangeArrowheads="1"/>
          </p:cNvSpPr>
          <p:nvPr/>
        </p:nvSpPr>
        <p:spPr bwMode="auto">
          <a:xfrm>
            <a:off x="304800" y="1371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Examples:</a:t>
            </a:r>
          </a:p>
        </p:txBody>
      </p:sp>
      <p:sp>
        <p:nvSpPr>
          <p:cNvPr id="175112" name="Text Box 13"/>
          <p:cNvSpPr txBox="1">
            <a:spLocks noChangeArrowheads="1"/>
          </p:cNvSpPr>
          <p:nvPr/>
        </p:nvSpPr>
        <p:spPr bwMode="auto">
          <a:xfrm>
            <a:off x="533400" y="2057400"/>
            <a:ext cx="50292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4(-3x + 5 ) + 16 </a:t>
            </a:r>
            <a:r>
              <a:rPr lang="en-CA">
                <a:cs typeface="Times New Roman" charset="0"/>
              </a:rPr>
              <a:t>≥ 2 (4x – 6) – 12</a:t>
            </a:r>
          </a:p>
          <a:p>
            <a:pPr>
              <a:spcBef>
                <a:spcPct val="50000"/>
              </a:spcBef>
            </a:pPr>
            <a:r>
              <a:rPr lang="en-CA">
                <a:solidFill>
                  <a:srgbClr val="FF0000"/>
                </a:solidFill>
                <a:cs typeface="Times New Roman" charset="0"/>
              </a:rPr>
              <a:t>-12x + 20</a:t>
            </a:r>
            <a:r>
              <a:rPr lang="en-CA">
                <a:cs typeface="Times New Roman" charset="0"/>
              </a:rPr>
              <a:t> + 16  </a:t>
            </a:r>
            <a:r>
              <a:rPr lang="en-CA"/>
              <a:t>≥ </a:t>
            </a:r>
            <a:r>
              <a:rPr lang="en-CA">
                <a:solidFill>
                  <a:srgbClr val="FF0000"/>
                </a:solidFill>
              </a:rPr>
              <a:t>8x -12</a:t>
            </a:r>
            <a:r>
              <a:rPr lang="en-CA"/>
              <a:t> -12</a:t>
            </a:r>
          </a:p>
          <a:p>
            <a:pPr>
              <a:spcBef>
                <a:spcPct val="50000"/>
              </a:spcBef>
            </a:pPr>
            <a:r>
              <a:rPr lang="en-CA"/>
              <a:t>         -12x </a:t>
            </a:r>
            <a:r>
              <a:rPr lang="en-CA">
                <a:solidFill>
                  <a:srgbClr val="FF0000"/>
                </a:solidFill>
              </a:rPr>
              <a:t>+ 36 </a:t>
            </a:r>
            <a:r>
              <a:rPr lang="en-CA"/>
              <a:t>≥ 8x </a:t>
            </a:r>
            <a:r>
              <a:rPr lang="en-CA">
                <a:solidFill>
                  <a:srgbClr val="FF0000"/>
                </a:solidFill>
              </a:rPr>
              <a:t>– 24</a:t>
            </a:r>
          </a:p>
          <a:p>
            <a:pPr>
              <a:spcBef>
                <a:spcPct val="50000"/>
              </a:spcBef>
            </a:pPr>
            <a:r>
              <a:rPr lang="en-CA"/>
              <a:t> -12x + 35  </a:t>
            </a:r>
            <a:r>
              <a:rPr lang="en-CA">
                <a:solidFill>
                  <a:srgbClr val="FF0000"/>
                </a:solidFill>
              </a:rPr>
              <a:t>- 36 </a:t>
            </a:r>
            <a:r>
              <a:rPr lang="en-CA"/>
              <a:t>≥ 8x – 24 </a:t>
            </a:r>
            <a:r>
              <a:rPr lang="en-CA">
                <a:solidFill>
                  <a:srgbClr val="FF0000"/>
                </a:solidFill>
              </a:rPr>
              <a:t>– 36</a:t>
            </a:r>
          </a:p>
          <a:p>
            <a:pPr>
              <a:spcBef>
                <a:spcPct val="50000"/>
              </a:spcBef>
            </a:pPr>
            <a:r>
              <a:rPr lang="en-CA">
                <a:solidFill>
                  <a:srgbClr val="FF0000"/>
                </a:solidFill>
              </a:rPr>
              <a:t>                  </a:t>
            </a:r>
            <a:r>
              <a:rPr lang="en-CA"/>
              <a:t>-12x</a:t>
            </a:r>
            <a:r>
              <a:rPr lang="en-CA">
                <a:solidFill>
                  <a:srgbClr val="FF0000"/>
                </a:solidFill>
              </a:rPr>
              <a:t> </a:t>
            </a:r>
            <a:r>
              <a:rPr lang="en-CA"/>
              <a:t>≥ 8x </a:t>
            </a:r>
            <a:r>
              <a:rPr lang="en-CA">
                <a:solidFill>
                  <a:srgbClr val="FF0000"/>
                </a:solidFill>
              </a:rPr>
              <a:t>– 60</a:t>
            </a:r>
          </a:p>
          <a:p>
            <a:pPr>
              <a:spcBef>
                <a:spcPct val="50000"/>
              </a:spcBef>
            </a:pPr>
            <a:r>
              <a:rPr lang="en-CA"/>
              <a:t>          -12x </a:t>
            </a:r>
            <a:r>
              <a:rPr lang="en-CA">
                <a:solidFill>
                  <a:srgbClr val="FF0000"/>
                </a:solidFill>
              </a:rPr>
              <a:t>-8x</a:t>
            </a:r>
            <a:r>
              <a:rPr lang="en-CA"/>
              <a:t> </a:t>
            </a:r>
            <a:r>
              <a:rPr lang="en-CA">
                <a:solidFill>
                  <a:srgbClr val="FF0000"/>
                </a:solidFill>
              </a:rPr>
              <a:t> </a:t>
            </a:r>
            <a:r>
              <a:rPr lang="en-CA"/>
              <a:t>≥ 8x </a:t>
            </a:r>
            <a:r>
              <a:rPr lang="en-CA">
                <a:solidFill>
                  <a:srgbClr val="FF0000"/>
                </a:solidFill>
              </a:rPr>
              <a:t>- 8x </a:t>
            </a:r>
            <a:r>
              <a:rPr lang="en-CA"/>
              <a:t>– 60</a:t>
            </a:r>
          </a:p>
          <a:p>
            <a:pPr>
              <a:spcBef>
                <a:spcPct val="50000"/>
              </a:spcBef>
            </a:pPr>
            <a:r>
              <a:rPr lang="en-CA"/>
              <a:t>	      -</a:t>
            </a:r>
            <a:r>
              <a:rPr lang="en-CA" u="sng"/>
              <a:t>20x</a:t>
            </a:r>
            <a:r>
              <a:rPr lang="en-CA"/>
              <a:t> ≥ -</a:t>
            </a:r>
            <a:r>
              <a:rPr lang="en-CA" u="sng"/>
              <a:t>60</a:t>
            </a:r>
          </a:p>
          <a:p>
            <a:pPr>
              <a:spcBef>
                <a:spcPct val="50000"/>
              </a:spcBef>
            </a:pPr>
            <a:endParaRPr lang="en-CA"/>
          </a:p>
          <a:p>
            <a:pPr>
              <a:spcBef>
                <a:spcPct val="50000"/>
              </a:spcBef>
            </a:pPr>
            <a:endParaRPr lang="en-CA"/>
          </a:p>
          <a:p>
            <a:pPr>
              <a:spcBef>
                <a:spcPct val="50000"/>
              </a:spcBef>
            </a:pPr>
            <a:endParaRPr lang="en-CA">
              <a:solidFill>
                <a:srgbClr val="FF0000"/>
              </a:solidFill>
            </a:endParaRPr>
          </a:p>
        </p:txBody>
      </p:sp>
      <p:sp>
        <p:nvSpPr>
          <p:cNvPr id="175113" name="Text Box 15"/>
          <p:cNvSpPr txBox="1">
            <a:spLocks noChangeArrowheads="1"/>
          </p:cNvSpPr>
          <p:nvPr/>
        </p:nvSpPr>
        <p:spPr bwMode="auto">
          <a:xfrm>
            <a:off x="2057400" y="5638800"/>
            <a:ext cx="18288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solidFill>
                  <a:srgbClr val="FF0000"/>
                </a:solidFill>
              </a:rPr>
              <a:t>-20     -20</a:t>
            </a:r>
          </a:p>
          <a:p>
            <a:pPr>
              <a:spcBef>
                <a:spcPct val="50000"/>
              </a:spcBef>
            </a:pPr>
            <a:endParaRPr lang="en-CA" sz="3600">
              <a:cs typeface="Times New Roman" charset="0"/>
            </a:endParaRPr>
          </a:p>
        </p:txBody>
      </p:sp>
      <p:sp>
        <p:nvSpPr>
          <p:cNvPr id="175114" name="Rectangle 16"/>
          <p:cNvSpPr>
            <a:spLocks noChangeArrowheads="1"/>
          </p:cNvSpPr>
          <p:nvPr/>
        </p:nvSpPr>
        <p:spPr bwMode="auto">
          <a:xfrm>
            <a:off x="1981200" y="6140450"/>
            <a:ext cx="1235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3600"/>
              <a:t> x ≤ 3</a:t>
            </a:r>
          </a:p>
        </p:txBody>
      </p:sp>
      <p:sp>
        <p:nvSpPr>
          <p:cNvPr id="175115" name="Text Box 17"/>
          <p:cNvSpPr txBox="1">
            <a:spLocks noChangeArrowheads="1"/>
          </p:cNvSpPr>
          <p:nvPr/>
        </p:nvSpPr>
        <p:spPr bwMode="auto">
          <a:xfrm>
            <a:off x="4038600" y="5670550"/>
            <a:ext cx="365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solidFill>
                  <a:srgbClr val="FF0000"/>
                </a:solidFill>
              </a:rPr>
              <a:t>NOTE:</a:t>
            </a:r>
            <a:r>
              <a:rPr lang="en-CA"/>
              <a:t> </a:t>
            </a:r>
            <a:r>
              <a:rPr lang="en-CA" i="1"/>
              <a:t>THE INEQUALITY CHANGED AS WE DIVIDED BY A NEGATIVE</a:t>
            </a:r>
          </a:p>
        </p:txBody>
      </p:sp>
      <p:sp>
        <p:nvSpPr>
          <p:cNvPr id="175116" name="Oval 18"/>
          <p:cNvSpPr>
            <a:spLocks noChangeArrowheads="1"/>
          </p:cNvSpPr>
          <p:nvPr/>
        </p:nvSpPr>
        <p:spPr bwMode="auto">
          <a:xfrm>
            <a:off x="2438400" y="6172200"/>
            <a:ext cx="457200" cy="6858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17" name="Line 19"/>
          <p:cNvSpPr>
            <a:spLocks noChangeShapeType="1"/>
          </p:cNvSpPr>
          <p:nvPr/>
        </p:nvSpPr>
        <p:spPr bwMode="auto">
          <a:xfrm flipH="1">
            <a:off x="2971800" y="6019800"/>
            <a:ext cx="1143000" cy="2286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75118" name="Text Box 20"/>
          <p:cNvSpPr txBox="1">
            <a:spLocks noChangeArrowheads="1"/>
          </p:cNvSpPr>
          <p:nvPr/>
        </p:nvSpPr>
        <p:spPr bwMode="auto">
          <a:xfrm>
            <a:off x="5791200" y="1447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Verify</a:t>
            </a:r>
          </a:p>
        </p:txBody>
      </p:sp>
      <p:sp>
        <p:nvSpPr>
          <p:cNvPr id="175119" name="Rectangle 21"/>
          <p:cNvSpPr>
            <a:spLocks noChangeArrowheads="1"/>
          </p:cNvSpPr>
          <p:nvPr/>
        </p:nvSpPr>
        <p:spPr bwMode="auto">
          <a:xfrm>
            <a:off x="5562600" y="1981200"/>
            <a:ext cx="3462338"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1800"/>
              <a:t>4(-3x + 5 ) + 16 ≥ 2 (4x – 6) – 12</a:t>
            </a:r>
          </a:p>
          <a:p>
            <a:pPr>
              <a:spcBef>
                <a:spcPct val="50000"/>
              </a:spcBef>
            </a:pPr>
            <a:r>
              <a:rPr lang="en-CA" sz="1800"/>
              <a:t>4(-3</a:t>
            </a:r>
            <a:r>
              <a:rPr lang="en-CA" sz="1800">
                <a:solidFill>
                  <a:srgbClr val="FF0000"/>
                </a:solidFill>
              </a:rPr>
              <a:t>*3</a:t>
            </a:r>
            <a:r>
              <a:rPr lang="en-CA" sz="1800"/>
              <a:t> + 5 ) + 16 ≥ 2 (4</a:t>
            </a:r>
            <a:r>
              <a:rPr lang="en-CA" sz="1800">
                <a:solidFill>
                  <a:srgbClr val="FF0000"/>
                </a:solidFill>
              </a:rPr>
              <a:t>*3</a:t>
            </a:r>
            <a:r>
              <a:rPr lang="en-CA" sz="1800"/>
              <a:t> – 6) – 12</a:t>
            </a:r>
          </a:p>
          <a:p>
            <a:pPr>
              <a:spcBef>
                <a:spcPct val="50000"/>
              </a:spcBef>
            </a:pPr>
            <a:r>
              <a:rPr lang="en-CA" sz="1800"/>
              <a:t>4(-9 + 5 ) + 16 ≥ 2 (12 – 6) – 12</a:t>
            </a:r>
          </a:p>
          <a:p>
            <a:pPr>
              <a:spcBef>
                <a:spcPct val="50000"/>
              </a:spcBef>
            </a:pPr>
            <a:r>
              <a:rPr lang="en-CA" sz="1800"/>
              <a:t>4(-4) + 16 ≥ 2(6) – 12</a:t>
            </a:r>
          </a:p>
          <a:p>
            <a:pPr>
              <a:spcBef>
                <a:spcPct val="50000"/>
              </a:spcBef>
            </a:pPr>
            <a:r>
              <a:rPr lang="en-CA" sz="1800"/>
              <a:t>-16 + 16 ≥ 12 – 12</a:t>
            </a:r>
          </a:p>
          <a:p>
            <a:pPr>
              <a:spcBef>
                <a:spcPct val="50000"/>
              </a:spcBef>
            </a:pPr>
            <a:r>
              <a:rPr lang="en-CA" sz="1800"/>
              <a:t>0 ≥ 0</a:t>
            </a:r>
          </a:p>
        </p:txBody>
      </p:sp>
    </p:spTree>
    <p:extLst>
      <p:ext uri="{BB962C8B-B14F-4D97-AF65-F5344CB8AC3E}">
        <p14:creationId xmlns:p14="http://schemas.microsoft.com/office/powerpoint/2010/main" val="21864623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7715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77156"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177157" name="Text Box 6"/>
          <p:cNvSpPr txBox="1">
            <a:spLocks noChangeArrowheads="1"/>
          </p:cNvSpPr>
          <p:nvPr/>
        </p:nvSpPr>
        <p:spPr bwMode="auto">
          <a:xfrm>
            <a:off x="1219200" y="2319338"/>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b="1">
                <a:solidFill>
                  <a:srgbClr val="FF0000"/>
                </a:solidFill>
              </a:rPr>
              <a:t>Worksheet</a:t>
            </a:r>
            <a:r>
              <a:rPr lang="en-CA" sz="4400"/>
              <a:t> </a:t>
            </a:r>
          </a:p>
        </p:txBody>
      </p:sp>
      <p:sp>
        <p:nvSpPr>
          <p:cNvPr id="177158"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8597475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7920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7920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5"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79206" name="TextBox 12"/>
          <p:cNvSpPr txBox="1">
            <a:spLocks noChangeArrowheads="1"/>
          </p:cNvSpPr>
          <p:nvPr/>
        </p:nvSpPr>
        <p:spPr bwMode="auto">
          <a:xfrm>
            <a:off x="1828800" y="381000"/>
            <a:ext cx="701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Equations of form a/x = b , where b can not be 0</a:t>
            </a:r>
            <a:endParaRPr lang="en-US" b="1" i="1"/>
          </a:p>
        </p:txBody>
      </p:sp>
      <p:sp>
        <p:nvSpPr>
          <p:cNvPr id="179207" name="Text Box 8"/>
          <p:cNvSpPr txBox="1">
            <a:spLocks noChangeArrowheads="1"/>
          </p:cNvSpPr>
          <p:nvPr/>
        </p:nvSpPr>
        <p:spPr bwMode="auto">
          <a:xfrm>
            <a:off x="304800" y="1371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Examples:</a:t>
            </a:r>
          </a:p>
        </p:txBody>
      </p:sp>
      <p:sp>
        <p:nvSpPr>
          <p:cNvPr id="179208" name="Text Box 9"/>
          <p:cNvSpPr txBox="1">
            <a:spLocks noChangeArrowheads="1"/>
          </p:cNvSpPr>
          <p:nvPr/>
        </p:nvSpPr>
        <p:spPr bwMode="auto">
          <a:xfrm>
            <a:off x="533400" y="2057400"/>
            <a:ext cx="2057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FontTx/>
              <a:buAutoNum type="alphaLcParenR"/>
            </a:pPr>
            <a:r>
              <a:rPr lang="en-CA" u="sng"/>
              <a:t>15</a:t>
            </a:r>
            <a:r>
              <a:rPr lang="en-CA"/>
              <a:t> = 5</a:t>
            </a:r>
          </a:p>
          <a:p>
            <a:pPr>
              <a:spcBef>
                <a:spcPct val="50000"/>
              </a:spcBef>
            </a:pPr>
            <a:endParaRPr lang="en-CA"/>
          </a:p>
          <a:p>
            <a:pPr>
              <a:spcBef>
                <a:spcPct val="50000"/>
              </a:spcBef>
            </a:pPr>
            <a:endParaRPr lang="en-CA">
              <a:solidFill>
                <a:srgbClr val="FF0000"/>
              </a:solidFill>
            </a:endParaRPr>
          </a:p>
        </p:txBody>
      </p:sp>
      <p:sp>
        <p:nvSpPr>
          <p:cNvPr id="179209" name="Rectangle 17"/>
          <p:cNvSpPr>
            <a:spLocks noChangeArrowheads="1"/>
          </p:cNvSpPr>
          <p:nvPr/>
        </p:nvSpPr>
        <p:spPr bwMode="auto">
          <a:xfrm>
            <a:off x="1066800" y="228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x</a:t>
            </a:r>
          </a:p>
        </p:txBody>
      </p:sp>
      <p:sp>
        <p:nvSpPr>
          <p:cNvPr id="179210" name="Text Box 18"/>
          <p:cNvSpPr txBox="1">
            <a:spLocks noChangeArrowheads="1"/>
          </p:cNvSpPr>
          <p:nvPr/>
        </p:nvSpPr>
        <p:spPr bwMode="auto">
          <a:xfrm>
            <a:off x="990600" y="2590800"/>
            <a:ext cx="1295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solidFill>
                  <a:srgbClr val="FF0000"/>
                </a:solidFill>
              </a:rPr>
              <a:t>*x     *x</a:t>
            </a:r>
          </a:p>
          <a:p>
            <a:pPr>
              <a:spcBef>
                <a:spcPct val="50000"/>
              </a:spcBef>
            </a:pPr>
            <a:r>
              <a:rPr lang="en-CA" u="sng"/>
              <a:t>15</a:t>
            </a:r>
            <a:r>
              <a:rPr lang="en-CA"/>
              <a:t> = </a:t>
            </a:r>
            <a:r>
              <a:rPr lang="en-CA" u="sng"/>
              <a:t>5x</a:t>
            </a:r>
          </a:p>
        </p:txBody>
      </p:sp>
      <p:sp>
        <p:nvSpPr>
          <p:cNvPr id="179211" name="Rectangle 19"/>
          <p:cNvSpPr>
            <a:spLocks noChangeArrowheads="1"/>
          </p:cNvSpPr>
          <p:nvPr/>
        </p:nvSpPr>
        <p:spPr bwMode="auto">
          <a:xfrm>
            <a:off x="1066800" y="3429000"/>
            <a:ext cx="8883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dirty="0">
                <a:solidFill>
                  <a:srgbClr val="FF0000"/>
                </a:solidFill>
              </a:rPr>
              <a:t>5    </a:t>
            </a:r>
            <a:r>
              <a:rPr lang="en-CA" dirty="0" smtClean="0">
                <a:solidFill>
                  <a:srgbClr val="FF0000"/>
                </a:solidFill>
              </a:rPr>
              <a:t>     5</a:t>
            </a:r>
            <a:endParaRPr lang="en-CA" dirty="0">
              <a:solidFill>
                <a:srgbClr val="FF0000"/>
              </a:solidFill>
            </a:endParaRPr>
          </a:p>
        </p:txBody>
      </p:sp>
      <p:sp>
        <p:nvSpPr>
          <p:cNvPr id="179212" name="Rectangle 20"/>
          <p:cNvSpPr>
            <a:spLocks noChangeArrowheads="1"/>
          </p:cNvSpPr>
          <p:nvPr/>
        </p:nvSpPr>
        <p:spPr bwMode="auto">
          <a:xfrm>
            <a:off x="1066800" y="38862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3 = x</a:t>
            </a:r>
          </a:p>
        </p:txBody>
      </p:sp>
      <p:sp>
        <p:nvSpPr>
          <p:cNvPr id="179213" name="Text Box 21"/>
          <p:cNvSpPr txBox="1">
            <a:spLocks noChangeArrowheads="1"/>
          </p:cNvSpPr>
          <p:nvPr/>
        </p:nvSpPr>
        <p:spPr bwMode="auto">
          <a:xfrm>
            <a:off x="2971800" y="2057400"/>
            <a:ext cx="2057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b)  </a:t>
            </a:r>
            <a:r>
              <a:rPr lang="en-CA" u="sng"/>
              <a:t>8</a:t>
            </a:r>
            <a:r>
              <a:rPr lang="en-CA"/>
              <a:t>= 2</a:t>
            </a:r>
          </a:p>
          <a:p>
            <a:pPr>
              <a:spcBef>
                <a:spcPct val="50000"/>
              </a:spcBef>
            </a:pPr>
            <a:endParaRPr lang="en-CA"/>
          </a:p>
          <a:p>
            <a:pPr>
              <a:spcBef>
                <a:spcPct val="50000"/>
              </a:spcBef>
            </a:pPr>
            <a:endParaRPr lang="en-CA">
              <a:solidFill>
                <a:srgbClr val="FF0000"/>
              </a:solidFill>
            </a:endParaRPr>
          </a:p>
        </p:txBody>
      </p:sp>
      <p:sp>
        <p:nvSpPr>
          <p:cNvPr id="179214" name="Rectangle 22"/>
          <p:cNvSpPr>
            <a:spLocks noChangeArrowheads="1"/>
          </p:cNvSpPr>
          <p:nvPr/>
        </p:nvSpPr>
        <p:spPr bwMode="auto">
          <a:xfrm>
            <a:off x="3429000" y="228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x</a:t>
            </a:r>
          </a:p>
        </p:txBody>
      </p:sp>
      <p:sp>
        <p:nvSpPr>
          <p:cNvPr id="179215" name="Text Box 23"/>
          <p:cNvSpPr txBox="1">
            <a:spLocks noChangeArrowheads="1"/>
          </p:cNvSpPr>
          <p:nvPr/>
        </p:nvSpPr>
        <p:spPr bwMode="auto">
          <a:xfrm>
            <a:off x="3429000" y="2590800"/>
            <a:ext cx="1295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solidFill>
                  <a:srgbClr val="FF0000"/>
                </a:solidFill>
              </a:rPr>
              <a:t>*x     *x</a:t>
            </a:r>
          </a:p>
          <a:p>
            <a:pPr>
              <a:spcBef>
                <a:spcPct val="50000"/>
              </a:spcBef>
            </a:pPr>
            <a:r>
              <a:rPr lang="en-CA" u="sng"/>
              <a:t>8</a:t>
            </a:r>
            <a:r>
              <a:rPr lang="en-CA"/>
              <a:t> = </a:t>
            </a:r>
            <a:r>
              <a:rPr lang="en-CA" u="sng"/>
              <a:t>2x</a:t>
            </a:r>
          </a:p>
        </p:txBody>
      </p:sp>
      <p:sp>
        <p:nvSpPr>
          <p:cNvPr id="179216" name="Rectangle 24"/>
          <p:cNvSpPr>
            <a:spLocks noChangeArrowheads="1"/>
          </p:cNvSpPr>
          <p:nvPr/>
        </p:nvSpPr>
        <p:spPr bwMode="auto">
          <a:xfrm>
            <a:off x="3505200" y="3429000"/>
            <a:ext cx="731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dirty="0">
                <a:solidFill>
                  <a:srgbClr val="FF0000"/>
                </a:solidFill>
              </a:rPr>
              <a:t>2  </a:t>
            </a:r>
            <a:r>
              <a:rPr lang="en-CA" dirty="0" smtClean="0">
                <a:solidFill>
                  <a:srgbClr val="FF0000"/>
                </a:solidFill>
              </a:rPr>
              <a:t>    </a:t>
            </a:r>
            <a:r>
              <a:rPr lang="en-CA" dirty="0">
                <a:solidFill>
                  <a:srgbClr val="FF0000"/>
                </a:solidFill>
              </a:rPr>
              <a:t>2</a:t>
            </a:r>
          </a:p>
        </p:txBody>
      </p:sp>
      <p:sp>
        <p:nvSpPr>
          <p:cNvPr id="179217" name="Rectangle 25"/>
          <p:cNvSpPr>
            <a:spLocks noChangeArrowheads="1"/>
          </p:cNvSpPr>
          <p:nvPr/>
        </p:nvSpPr>
        <p:spPr bwMode="auto">
          <a:xfrm>
            <a:off x="3505200" y="38862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4 = x</a:t>
            </a:r>
          </a:p>
        </p:txBody>
      </p:sp>
      <p:sp>
        <p:nvSpPr>
          <p:cNvPr id="179218" name="Line 26"/>
          <p:cNvSpPr>
            <a:spLocks noChangeShapeType="1"/>
          </p:cNvSpPr>
          <p:nvPr/>
        </p:nvSpPr>
        <p:spPr bwMode="auto">
          <a:xfrm>
            <a:off x="990600" y="3048000"/>
            <a:ext cx="1143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9219" name="Line 27"/>
          <p:cNvSpPr>
            <a:spLocks noChangeShapeType="1"/>
          </p:cNvSpPr>
          <p:nvPr/>
        </p:nvSpPr>
        <p:spPr bwMode="auto">
          <a:xfrm>
            <a:off x="3429000" y="3048000"/>
            <a:ext cx="1143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9220" name="Line 28"/>
          <p:cNvSpPr>
            <a:spLocks noChangeShapeType="1"/>
          </p:cNvSpPr>
          <p:nvPr/>
        </p:nvSpPr>
        <p:spPr bwMode="auto">
          <a:xfrm>
            <a:off x="990600" y="3886200"/>
            <a:ext cx="1143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79221" name="Line 29"/>
          <p:cNvSpPr>
            <a:spLocks noChangeShapeType="1"/>
          </p:cNvSpPr>
          <p:nvPr/>
        </p:nvSpPr>
        <p:spPr bwMode="auto">
          <a:xfrm>
            <a:off x="3429000" y="3886200"/>
            <a:ext cx="1143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076785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4438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4438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44390" name="TextBox 12"/>
          <p:cNvSpPr txBox="1">
            <a:spLocks noChangeArrowheads="1"/>
          </p:cNvSpPr>
          <p:nvPr/>
        </p:nvSpPr>
        <p:spPr bwMode="auto">
          <a:xfrm>
            <a:off x="1828800" y="3810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sz="3200" b="1" i="1"/>
              <a:t>Solving Single Operation Equations</a:t>
            </a:r>
            <a:endParaRPr lang="en-US" sz="3200" b="1" i="1"/>
          </a:p>
        </p:txBody>
      </p:sp>
      <p:sp>
        <p:nvSpPr>
          <p:cNvPr id="144391" name="Text Box 8"/>
          <p:cNvSpPr txBox="1">
            <a:spLocks noChangeArrowheads="1"/>
          </p:cNvSpPr>
          <p:nvPr/>
        </p:nvSpPr>
        <p:spPr bwMode="auto">
          <a:xfrm>
            <a:off x="304800" y="1219200"/>
            <a:ext cx="868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b="1" u="sng"/>
              <a:t>Equality </a:t>
            </a:r>
            <a:r>
              <a:rPr lang="en-CA"/>
              <a:t>is the state of being quantitatively the same . For example </a:t>
            </a:r>
          </a:p>
          <a:p>
            <a:pPr>
              <a:spcBef>
                <a:spcPct val="50000"/>
              </a:spcBef>
            </a:pPr>
            <a:r>
              <a:rPr lang="en-CA"/>
              <a:t>4 + x = 9 means the </a:t>
            </a:r>
            <a:r>
              <a:rPr lang="en-CA" i="1"/>
              <a:t>Left side</a:t>
            </a:r>
            <a:r>
              <a:rPr lang="en-CA"/>
              <a:t> is the same value as the </a:t>
            </a:r>
            <a:r>
              <a:rPr lang="en-CA" i="1"/>
              <a:t>Right side.</a:t>
            </a:r>
          </a:p>
        </p:txBody>
      </p:sp>
      <p:sp>
        <p:nvSpPr>
          <p:cNvPr id="144392" name="Text Box 12"/>
          <p:cNvSpPr txBox="1">
            <a:spLocks noChangeArrowheads="1"/>
          </p:cNvSpPr>
          <p:nvPr/>
        </p:nvSpPr>
        <p:spPr bwMode="auto">
          <a:xfrm>
            <a:off x="304800" y="2500313"/>
            <a:ext cx="8686800" cy="415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b="1" u="sng" dirty="0"/>
              <a:t>Inequality </a:t>
            </a:r>
            <a:r>
              <a:rPr lang="en-CA" dirty="0"/>
              <a:t>is also the state of being quantitatively the same . However more than one answer will satisfy the equation.</a:t>
            </a:r>
          </a:p>
          <a:p>
            <a:pPr>
              <a:spcBef>
                <a:spcPct val="50000"/>
              </a:spcBef>
            </a:pPr>
            <a:r>
              <a:rPr lang="en-CA" dirty="0"/>
              <a:t>For example:</a:t>
            </a:r>
          </a:p>
          <a:p>
            <a:pPr>
              <a:spcBef>
                <a:spcPct val="50000"/>
              </a:spcBef>
            </a:pPr>
            <a:r>
              <a:rPr lang="en-CA" dirty="0"/>
              <a:t>		4 + x &gt; 9	 	</a:t>
            </a:r>
            <a:r>
              <a:rPr lang="en-CA" dirty="0" smtClean="0"/>
              <a:t>				&gt; </a:t>
            </a:r>
            <a:r>
              <a:rPr lang="en-CA" dirty="0"/>
              <a:t>mean greater than</a:t>
            </a:r>
          </a:p>
          <a:p>
            <a:pPr>
              <a:spcBef>
                <a:spcPct val="50000"/>
              </a:spcBef>
            </a:pPr>
            <a:r>
              <a:rPr lang="en-CA" dirty="0"/>
              <a:t>		4 + x &lt; 9	 	</a:t>
            </a:r>
            <a:r>
              <a:rPr lang="en-CA" dirty="0" smtClean="0"/>
              <a:t>				&lt; </a:t>
            </a:r>
            <a:r>
              <a:rPr lang="en-CA" dirty="0"/>
              <a:t>means less than</a:t>
            </a:r>
          </a:p>
          <a:p>
            <a:pPr>
              <a:spcBef>
                <a:spcPct val="50000"/>
              </a:spcBef>
            </a:pPr>
            <a:r>
              <a:rPr lang="en-CA" dirty="0"/>
              <a:t>		4 + x </a:t>
            </a:r>
            <a:r>
              <a:rPr lang="en-CA" dirty="0">
                <a:cs typeface="Times New Roman" charset="0"/>
              </a:rPr>
              <a:t>≥</a:t>
            </a:r>
            <a:r>
              <a:rPr lang="en-CA" dirty="0"/>
              <a:t> 9	 </a:t>
            </a:r>
            <a:r>
              <a:rPr lang="en-CA" dirty="0" smtClean="0"/>
              <a:t>				</a:t>
            </a:r>
            <a:r>
              <a:rPr lang="en-CA" dirty="0"/>
              <a:t>	≥ means greater than or equal to</a:t>
            </a:r>
          </a:p>
          <a:p>
            <a:pPr>
              <a:spcBef>
                <a:spcPct val="50000"/>
              </a:spcBef>
            </a:pPr>
            <a:r>
              <a:rPr lang="en-CA" dirty="0"/>
              <a:t>		4 + x </a:t>
            </a:r>
            <a:r>
              <a:rPr lang="en-CA" dirty="0">
                <a:cs typeface="Times New Roman" charset="0"/>
              </a:rPr>
              <a:t>≤</a:t>
            </a:r>
            <a:r>
              <a:rPr lang="en-CA" dirty="0"/>
              <a:t> 9		</a:t>
            </a:r>
            <a:r>
              <a:rPr lang="en-CA" dirty="0" smtClean="0"/>
              <a:t>				 </a:t>
            </a:r>
            <a:r>
              <a:rPr lang="en-CA" dirty="0"/>
              <a:t>≤ means less than or equal to</a:t>
            </a:r>
          </a:p>
          <a:p>
            <a:pPr>
              <a:spcBef>
                <a:spcPct val="50000"/>
              </a:spcBef>
            </a:pPr>
            <a:endParaRPr lang="en-CA" dirty="0"/>
          </a:p>
        </p:txBody>
      </p:sp>
      <p:sp>
        <p:nvSpPr>
          <p:cNvPr id="144393" name="AutoShape 13"/>
          <p:cNvSpPr>
            <a:spLocks/>
          </p:cNvSpPr>
          <p:nvPr/>
        </p:nvSpPr>
        <p:spPr bwMode="auto">
          <a:xfrm>
            <a:off x="3048000" y="3810000"/>
            <a:ext cx="1676400" cy="2667000"/>
          </a:xfrm>
          <a:prstGeom prst="rightBrace">
            <a:avLst>
              <a:gd name="adj1" fmla="val 13258"/>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9764696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8125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1"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8125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81254"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Equations involving fractions and decimals</a:t>
            </a:r>
            <a:endParaRPr lang="en-US" b="1" i="1"/>
          </a:p>
        </p:txBody>
      </p:sp>
      <p:sp>
        <p:nvSpPr>
          <p:cNvPr id="181255" name="Text Box 8"/>
          <p:cNvSpPr txBox="1">
            <a:spLocks noChangeArrowheads="1"/>
          </p:cNvSpPr>
          <p:nvPr/>
        </p:nvSpPr>
        <p:spPr bwMode="auto">
          <a:xfrm>
            <a:off x="304800" y="1371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Examples:</a:t>
            </a:r>
          </a:p>
        </p:txBody>
      </p:sp>
      <p:sp>
        <p:nvSpPr>
          <p:cNvPr id="181256" name="Text Box 9"/>
          <p:cNvSpPr txBox="1">
            <a:spLocks noChangeArrowheads="1"/>
          </p:cNvSpPr>
          <p:nvPr/>
        </p:nvSpPr>
        <p:spPr bwMode="auto">
          <a:xfrm>
            <a:off x="533400" y="20574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FontTx/>
              <a:buAutoNum type="alphaLcParenR"/>
            </a:pPr>
            <a:r>
              <a:rPr lang="en-CA" u="sng"/>
              <a:t>5</a:t>
            </a:r>
            <a:r>
              <a:rPr lang="en-CA"/>
              <a:t> x – 2 </a:t>
            </a:r>
            <a:r>
              <a:rPr lang="en-CA" u="sng"/>
              <a:t>1</a:t>
            </a:r>
            <a:r>
              <a:rPr lang="en-CA"/>
              <a:t> = 2 </a:t>
            </a:r>
            <a:r>
              <a:rPr lang="en-CA" u="sng"/>
              <a:t>2</a:t>
            </a:r>
            <a:endParaRPr lang="en-CA">
              <a:solidFill>
                <a:srgbClr val="FF0000"/>
              </a:solidFill>
            </a:endParaRPr>
          </a:p>
        </p:txBody>
      </p:sp>
      <p:sp>
        <p:nvSpPr>
          <p:cNvPr id="181257" name="Rectangle 10"/>
          <p:cNvSpPr>
            <a:spLocks noChangeArrowheads="1"/>
          </p:cNvSpPr>
          <p:nvPr/>
        </p:nvSpPr>
        <p:spPr bwMode="auto">
          <a:xfrm>
            <a:off x="990600" y="2362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6</a:t>
            </a:r>
          </a:p>
        </p:txBody>
      </p:sp>
      <p:sp>
        <p:nvSpPr>
          <p:cNvPr id="181258" name="Rectangle 23"/>
          <p:cNvSpPr>
            <a:spLocks noChangeArrowheads="1"/>
          </p:cNvSpPr>
          <p:nvPr/>
        </p:nvSpPr>
        <p:spPr bwMode="auto">
          <a:xfrm>
            <a:off x="1873250" y="2362200"/>
            <a:ext cx="3538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dirty="0" smtClean="0"/>
              <a:t> 3</a:t>
            </a:r>
            <a:endParaRPr lang="en-CA" dirty="0"/>
          </a:p>
        </p:txBody>
      </p:sp>
      <p:sp>
        <p:nvSpPr>
          <p:cNvPr id="181259" name="Rectangle 24"/>
          <p:cNvSpPr>
            <a:spLocks noChangeArrowheads="1"/>
          </p:cNvSpPr>
          <p:nvPr/>
        </p:nvSpPr>
        <p:spPr bwMode="auto">
          <a:xfrm>
            <a:off x="2590800" y="2362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3</a:t>
            </a:r>
          </a:p>
        </p:txBody>
      </p:sp>
      <p:sp>
        <p:nvSpPr>
          <p:cNvPr id="181260" name="Text Box 25"/>
          <p:cNvSpPr txBox="1">
            <a:spLocks noChangeArrowheads="1"/>
          </p:cNvSpPr>
          <p:nvPr/>
        </p:nvSpPr>
        <p:spPr bwMode="auto">
          <a:xfrm>
            <a:off x="609600" y="2819400"/>
            <a:ext cx="2743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Normal way of moving over the fractions, than multiplying by the coefficients reciprocal</a:t>
            </a:r>
          </a:p>
        </p:txBody>
      </p:sp>
      <p:sp>
        <p:nvSpPr>
          <p:cNvPr id="181261" name="Text Box 26"/>
          <p:cNvSpPr txBox="1">
            <a:spLocks noChangeArrowheads="1"/>
          </p:cNvSpPr>
          <p:nvPr/>
        </p:nvSpPr>
        <p:spPr bwMode="auto">
          <a:xfrm>
            <a:off x="3352800" y="2819400"/>
            <a:ext cx="91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3600"/>
              <a:t>OR</a:t>
            </a:r>
          </a:p>
        </p:txBody>
      </p:sp>
      <p:sp>
        <p:nvSpPr>
          <p:cNvPr id="181262" name="AutoShape 27"/>
          <p:cNvSpPr>
            <a:spLocks noChangeArrowheads="1"/>
          </p:cNvSpPr>
          <p:nvPr/>
        </p:nvSpPr>
        <p:spPr bwMode="auto">
          <a:xfrm>
            <a:off x="3276600" y="2514600"/>
            <a:ext cx="1066800" cy="12954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1263" name="Text Box 28"/>
          <p:cNvSpPr txBox="1">
            <a:spLocks noChangeArrowheads="1"/>
          </p:cNvSpPr>
          <p:nvPr/>
        </p:nvSpPr>
        <p:spPr bwMode="auto">
          <a:xfrm>
            <a:off x="5257800" y="1817324"/>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FontTx/>
              <a:buAutoNum type="alphaLcParenR"/>
            </a:pPr>
            <a:r>
              <a:rPr lang="en-CA" u="sng" dirty="0"/>
              <a:t>5</a:t>
            </a:r>
            <a:r>
              <a:rPr lang="en-CA" dirty="0"/>
              <a:t> x – 2 </a:t>
            </a:r>
            <a:r>
              <a:rPr lang="en-CA" u="sng" dirty="0"/>
              <a:t>1</a:t>
            </a:r>
            <a:r>
              <a:rPr lang="en-CA" dirty="0"/>
              <a:t> = 2 </a:t>
            </a:r>
            <a:r>
              <a:rPr lang="en-CA" u="sng" dirty="0"/>
              <a:t>2</a:t>
            </a:r>
            <a:endParaRPr lang="en-CA" dirty="0">
              <a:solidFill>
                <a:srgbClr val="FF0000"/>
              </a:solidFill>
            </a:endParaRPr>
          </a:p>
        </p:txBody>
      </p:sp>
      <p:sp>
        <p:nvSpPr>
          <p:cNvPr id="181264" name="Rectangle 29"/>
          <p:cNvSpPr>
            <a:spLocks noChangeArrowheads="1"/>
          </p:cNvSpPr>
          <p:nvPr/>
        </p:nvSpPr>
        <p:spPr bwMode="auto">
          <a:xfrm>
            <a:off x="5791200" y="224135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6</a:t>
            </a:r>
          </a:p>
        </p:txBody>
      </p:sp>
      <p:sp>
        <p:nvSpPr>
          <p:cNvPr id="181265" name="Rectangle 30"/>
          <p:cNvSpPr>
            <a:spLocks noChangeArrowheads="1"/>
          </p:cNvSpPr>
          <p:nvPr/>
        </p:nvSpPr>
        <p:spPr bwMode="auto">
          <a:xfrm>
            <a:off x="6683159" y="220838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dirty="0"/>
              <a:t>3</a:t>
            </a:r>
          </a:p>
        </p:txBody>
      </p:sp>
      <p:sp>
        <p:nvSpPr>
          <p:cNvPr id="181266" name="Rectangle 31"/>
          <p:cNvSpPr>
            <a:spLocks noChangeArrowheads="1"/>
          </p:cNvSpPr>
          <p:nvPr/>
        </p:nvSpPr>
        <p:spPr bwMode="auto">
          <a:xfrm>
            <a:off x="7375525" y="2159329"/>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dirty="0"/>
              <a:t>3</a:t>
            </a:r>
          </a:p>
        </p:txBody>
      </p:sp>
      <p:sp>
        <p:nvSpPr>
          <p:cNvPr id="181267" name="Text Box 32"/>
          <p:cNvSpPr txBox="1">
            <a:spLocks noChangeArrowheads="1"/>
          </p:cNvSpPr>
          <p:nvPr/>
        </p:nvSpPr>
        <p:spPr bwMode="auto">
          <a:xfrm>
            <a:off x="5562600" y="1360124"/>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dirty="0"/>
              <a:t>Clear Fractions</a:t>
            </a:r>
          </a:p>
        </p:txBody>
      </p:sp>
      <p:sp>
        <p:nvSpPr>
          <p:cNvPr id="181268" name="Text Box 33"/>
          <p:cNvSpPr txBox="1">
            <a:spLocks noChangeArrowheads="1"/>
          </p:cNvSpPr>
          <p:nvPr/>
        </p:nvSpPr>
        <p:spPr bwMode="auto">
          <a:xfrm>
            <a:off x="5029200" y="28194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dirty="0"/>
              <a:t>      </a:t>
            </a:r>
            <a:r>
              <a:rPr lang="en-CA" u="sng" dirty="0"/>
              <a:t>5</a:t>
            </a:r>
            <a:r>
              <a:rPr lang="en-CA" dirty="0"/>
              <a:t> x –  </a:t>
            </a:r>
            <a:r>
              <a:rPr lang="en-CA" dirty="0" smtClean="0"/>
              <a:t> </a:t>
            </a:r>
            <a:r>
              <a:rPr lang="en-CA" u="sng" dirty="0" smtClean="0"/>
              <a:t>7</a:t>
            </a:r>
            <a:r>
              <a:rPr lang="en-CA" dirty="0" smtClean="0"/>
              <a:t>  </a:t>
            </a:r>
            <a:r>
              <a:rPr lang="en-CA" dirty="0"/>
              <a:t>= </a:t>
            </a:r>
            <a:r>
              <a:rPr lang="en-CA" dirty="0" smtClean="0"/>
              <a:t>  </a:t>
            </a:r>
            <a:r>
              <a:rPr lang="en-CA" u="sng" dirty="0" smtClean="0"/>
              <a:t>8</a:t>
            </a:r>
            <a:endParaRPr lang="en-CA" u="sng" dirty="0">
              <a:solidFill>
                <a:srgbClr val="FF0000"/>
              </a:solidFill>
            </a:endParaRPr>
          </a:p>
        </p:txBody>
      </p:sp>
      <p:sp>
        <p:nvSpPr>
          <p:cNvPr id="181269" name="Rectangle 34"/>
          <p:cNvSpPr>
            <a:spLocks noChangeArrowheads="1"/>
          </p:cNvSpPr>
          <p:nvPr/>
        </p:nvSpPr>
        <p:spPr bwMode="auto">
          <a:xfrm>
            <a:off x="5486400" y="3124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6</a:t>
            </a:r>
          </a:p>
        </p:txBody>
      </p:sp>
      <p:sp>
        <p:nvSpPr>
          <p:cNvPr id="181270" name="Rectangle 35"/>
          <p:cNvSpPr>
            <a:spLocks noChangeArrowheads="1"/>
          </p:cNvSpPr>
          <p:nvPr/>
        </p:nvSpPr>
        <p:spPr bwMode="auto">
          <a:xfrm>
            <a:off x="6369050" y="3124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3</a:t>
            </a:r>
          </a:p>
        </p:txBody>
      </p:sp>
      <p:sp>
        <p:nvSpPr>
          <p:cNvPr id="181271" name="Rectangle 36"/>
          <p:cNvSpPr>
            <a:spLocks noChangeArrowheads="1"/>
          </p:cNvSpPr>
          <p:nvPr/>
        </p:nvSpPr>
        <p:spPr bwMode="auto">
          <a:xfrm>
            <a:off x="7086600" y="3124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3</a:t>
            </a:r>
          </a:p>
        </p:txBody>
      </p:sp>
      <p:sp>
        <p:nvSpPr>
          <p:cNvPr id="181272" name="AutoShape 37"/>
          <p:cNvSpPr>
            <a:spLocks noChangeArrowheads="1"/>
          </p:cNvSpPr>
          <p:nvPr/>
        </p:nvSpPr>
        <p:spPr bwMode="auto">
          <a:xfrm>
            <a:off x="5486400" y="2895600"/>
            <a:ext cx="1219200" cy="685800"/>
          </a:xfrm>
          <a:prstGeom prst="bracketPair">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1273" name="AutoShape 42"/>
          <p:cNvSpPr>
            <a:spLocks noChangeArrowheads="1"/>
          </p:cNvSpPr>
          <p:nvPr/>
        </p:nvSpPr>
        <p:spPr bwMode="auto">
          <a:xfrm>
            <a:off x="6934200" y="2895600"/>
            <a:ext cx="533400" cy="685800"/>
          </a:xfrm>
          <a:prstGeom prst="bracketPair">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1274" name="Text Box 43"/>
          <p:cNvSpPr txBox="1">
            <a:spLocks noChangeArrowheads="1"/>
          </p:cNvSpPr>
          <p:nvPr/>
        </p:nvSpPr>
        <p:spPr bwMode="auto">
          <a:xfrm>
            <a:off x="4800600" y="2971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solidFill>
                  <a:srgbClr val="FF0000"/>
                </a:solidFill>
              </a:rPr>
              <a:t>*6</a:t>
            </a:r>
          </a:p>
        </p:txBody>
      </p:sp>
      <p:sp>
        <p:nvSpPr>
          <p:cNvPr id="181275" name="Text Box 44"/>
          <p:cNvSpPr txBox="1">
            <a:spLocks noChangeArrowheads="1"/>
          </p:cNvSpPr>
          <p:nvPr/>
        </p:nvSpPr>
        <p:spPr bwMode="auto">
          <a:xfrm>
            <a:off x="7467600" y="2971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solidFill>
                  <a:srgbClr val="FF0000"/>
                </a:solidFill>
              </a:rPr>
              <a:t>*6</a:t>
            </a:r>
          </a:p>
        </p:txBody>
      </p:sp>
      <p:sp>
        <p:nvSpPr>
          <p:cNvPr id="181276" name="Line 45"/>
          <p:cNvSpPr>
            <a:spLocks noChangeShapeType="1"/>
          </p:cNvSpPr>
          <p:nvPr/>
        </p:nvSpPr>
        <p:spPr bwMode="auto">
          <a:xfrm>
            <a:off x="4953000" y="3124200"/>
            <a:ext cx="83820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1277" name="Line 46"/>
          <p:cNvSpPr>
            <a:spLocks noChangeShapeType="1"/>
          </p:cNvSpPr>
          <p:nvPr/>
        </p:nvSpPr>
        <p:spPr bwMode="auto">
          <a:xfrm flipH="1">
            <a:off x="7086600" y="3048000"/>
            <a:ext cx="990600" cy="3810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1278" name="Line 47"/>
          <p:cNvSpPr>
            <a:spLocks noChangeShapeType="1"/>
          </p:cNvSpPr>
          <p:nvPr/>
        </p:nvSpPr>
        <p:spPr bwMode="auto">
          <a:xfrm>
            <a:off x="7543800" y="3276600"/>
            <a:ext cx="152400" cy="152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81279" name="Text Box 48"/>
          <p:cNvSpPr txBox="1">
            <a:spLocks noChangeArrowheads="1"/>
          </p:cNvSpPr>
          <p:nvPr/>
        </p:nvSpPr>
        <p:spPr bwMode="auto">
          <a:xfrm>
            <a:off x="7620000" y="3352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solidFill>
                  <a:srgbClr val="FF0000"/>
                </a:solidFill>
              </a:rPr>
              <a:t>*2</a:t>
            </a:r>
          </a:p>
        </p:txBody>
      </p:sp>
      <p:sp>
        <p:nvSpPr>
          <p:cNvPr id="181280" name="Text Box 49"/>
          <p:cNvSpPr txBox="1">
            <a:spLocks noChangeArrowheads="1"/>
          </p:cNvSpPr>
          <p:nvPr/>
        </p:nvSpPr>
        <p:spPr bwMode="auto">
          <a:xfrm>
            <a:off x="6019800" y="3505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solidFill>
                  <a:srgbClr val="FF0000"/>
                </a:solidFill>
              </a:rPr>
              <a:t>*2</a:t>
            </a:r>
          </a:p>
        </p:txBody>
      </p:sp>
      <p:sp>
        <p:nvSpPr>
          <p:cNvPr id="181281" name="Line 50"/>
          <p:cNvSpPr>
            <a:spLocks noChangeShapeType="1"/>
          </p:cNvSpPr>
          <p:nvPr/>
        </p:nvSpPr>
        <p:spPr bwMode="auto">
          <a:xfrm>
            <a:off x="5029200" y="3200400"/>
            <a:ext cx="1600200" cy="152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81282" name="Line 51"/>
          <p:cNvSpPr>
            <a:spLocks noChangeShapeType="1"/>
          </p:cNvSpPr>
          <p:nvPr/>
        </p:nvSpPr>
        <p:spPr bwMode="auto">
          <a:xfrm>
            <a:off x="6248400" y="3276600"/>
            <a:ext cx="0" cy="3048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81283" name="Text Box 52"/>
          <p:cNvSpPr txBox="1">
            <a:spLocks noChangeArrowheads="1"/>
          </p:cNvSpPr>
          <p:nvPr/>
        </p:nvSpPr>
        <p:spPr bwMode="auto">
          <a:xfrm>
            <a:off x="5334000" y="3886200"/>
            <a:ext cx="3352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dirty="0"/>
              <a:t>5x – 14 = 16</a:t>
            </a:r>
          </a:p>
          <a:p>
            <a:pPr>
              <a:spcBef>
                <a:spcPct val="50000"/>
              </a:spcBef>
            </a:pPr>
            <a:r>
              <a:rPr lang="en-CA" dirty="0"/>
              <a:t>5x – 14 </a:t>
            </a:r>
            <a:r>
              <a:rPr lang="en-CA" dirty="0">
                <a:solidFill>
                  <a:srgbClr val="FF0000"/>
                </a:solidFill>
              </a:rPr>
              <a:t>+ 14</a:t>
            </a:r>
            <a:r>
              <a:rPr lang="en-CA" dirty="0"/>
              <a:t> = 16 </a:t>
            </a:r>
            <a:r>
              <a:rPr lang="en-CA" dirty="0">
                <a:solidFill>
                  <a:srgbClr val="FF0000"/>
                </a:solidFill>
              </a:rPr>
              <a:t>+ 14</a:t>
            </a:r>
          </a:p>
          <a:p>
            <a:pPr>
              <a:spcBef>
                <a:spcPct val="50000"/>
              </a:spcBef>
            </a:pPr>
            <a:r>
              <a:rPr lang="en-CA" u="sng" dirty="0"/>
              <a:t>5x</a:t>
            </a:r>
            <a:r>
              <a:rPr lang="en-CA" dirty="0"/>
              <a:t> = </a:t>
            </a:r>
            <a:r>
              <a:rPr lang="en-CA" u="sng" dirty="0"/>
              <a:t>30</a:t>
            </a:r>
          </a:p>
        </p:txBody>
      </p:sp>
      <p:sp>
        <p:nvSpPr>
          <p:cNvPr id="181284" name="Rectangle 53"/>
          <p:cNvSpPr>
            <a:spLocks noChangeArrowheads="1"/>
          </p:cNvSpPr>
          <p:nvPr/>
        </p:nvSpPr>
        <p:spPr bwMode="auto">
          <a:xfrm>
            <a:off x="5410200" y="5257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5</a:t>
            </a:r>
          </a:p>
        </p:txBody>
      </p:sp>
      <p:sp>
        <p:nvSpPr>
          <p:cNvPr id="181285" name="Rectangle 54"/>
          <p:cNvSpPr>
            <a:spLocks noChangeArrowheads="1"/>
          </p:cNvSpPr>
          <p:nvPr/>
        </p:nvSpPr>
        <p:spPr bwMode="auto">
          <a:xfrm>
            <a:off x="6019800" y="5257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5</a:t>
            </a:r>
          </a:p>
        </p:txBody>
      </p:sp>
      <p:sp>
        <p:nvSpPr>
          <p:cNvPr id="181286" name="Rectangle 55"/>
          <p:cNvSpPr>
            <a:spLocks noChangeArrowheads="1"/>
          </p:cNvSpPr>
          <p:nvPr/>
        </p:nvSpPr>
        <p:spPr bwMode="auto">
          <a:xfrm>
            <a:off x="5486400" y="5638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dirty="0"/>
              <a:t>x = 6</a:t>
            </a:r>
          </a:p>
        </p:txBody>
      </p:sp>
    </p:spTree>
    <p:extLst>
      <p:ext uri="{BB962C8B-B14F-4D97-AF65-F5344CB8AC3E}">
        <p14:creationId xmlns:p14="http://schemas.microsoft.com/office/powerpoint/2010/main" val="20493646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8329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8330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1"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83302"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Equations involving fractions and decimals</a:t>
            </a:r>
            <a:endParaRPr lang="en-US" b="1" i="1"/>
          </a:p>
        </p:txBody>
      </p:sp>
      <p:sp>
        <p:nvSpPr>
          <p:cNvPr id="183303" name="Text Box 8"/>
          <p:cNvSpPr txBox="1">
            <a:spLocks noChangeArrowheads="1"/>
          </p:cNvSpPr>
          <p:nvPr/>
        </p:nvSpPr>
        <p:spPr bwMode="auto">
          <a:xfrm>
            <a:off x="304800" y="1371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Examples:</a:t>
            </a:r>
          </a:p>
        </p:txBody>
      </p:sp>
      <p:pic>
        <p:nvPicPr>
          <p:cNvPr id="18330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133600"/>
            <a:ext cx="55626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5" name="AutoShape 42"/>
          <p:cNvSpPr>
            <a:spLocks noChangeArrowheads="1"/>
          </p:cNvSpPr>
          <p:nvPr/>
        </p:nvSpPr>
        <p:spPr bwMode="auto">
          <a:xfrm>
            <a:off x="1371600" y="2133600"/>
            <a:ext cx="6096000" cy="37338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Rectangle 1"/>
          <p:cNvSpPr/>
          <p:nvPr/>
        </p:nvSpPr>
        <p:spPr>
          <a:xfrm>
            <a:off x="1676400" y="2941726"/>
            <a:ext cx="5410200" cy="273275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9789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8534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8534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85350"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Equations involving fractions and decimals</a:t>
            </a:r>
            <a:endParaRPr lang="en-US" b="1" i="1"/>
          </a:p>
        </p:txBody>
      </p:sp>
      <p:sp>
        <p:nvSpPr>
          <p:cNvPr id="185351" name="Text Box 8"/>
          <p:cNvSpPr txBox="1">
            <a:spLocks noChangeArrowheads="1"/>
          </p:cNvSpPr>
          <p:nvPr/>
        </p:nvSpPr>
        <p:spPr bwMode="auto">
          <a:xfrm>
            <a:off x="304800" y="1371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Examples:</a:t>
            </a:r>
          </a:p>
        </p:txBody>
      </p:sp>
      <p:sp>
        <p:nvSpPr>
          <p:cNvPr id="185352" name="AutoShape 10"/>
          <p:cNvSpPr>
            <a:spLocks noChangeArrowheads="1"/>
          </p:cNvSpPr>
          <p:nvPr/>
        </p:nvSpPr>
        <p:spPr bwMode="auto">
          <a:xfrm>
            <a:off x="1371600" y="2133600"/>
            <a:ext cx="6096000" cy="37338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8535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86000"/>
            <a:ext cx="52578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752600" y="3067973"/>
            <a:ext cx="5410200" cy="273275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8262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8739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5"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8739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7"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87398"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Equations involving fractions and decimals</a:t>
            </a:r>
            <a:endParaRPr lang="en-US" b="1" i="1"/>
          </a:p>
        </p:txBody>
      </p:sp>
      <p:sp>
        <p:nvSpPr>
          <p:cNvPr id="187399" name="Text Box 8"/>
          <p:cNvSpPr txBox="1">
            <a:spLocks noChangeArrowheads="1"/>
          </p:cNvSpPr>
          <p:nvPr/>
        </p:nvSpPr>
        <p:spPr bwMode="auto">
          <a:xfrm>
            <a:off x="304800" y="1371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Examples:</a:t>
            </a:r>
          </a:p>
        </p:txBody>
      </p:sp>
      <p:sp>
        <p:nvSpPr>
          <p:cNvPr id="187400" name="AutoShape 9"/>
          <p:cNvSpPr>
            <a:spLocks noChangeArrowheads="1"/>
          </p:cNvSpPr>
          <p:nvPr/>
        </p:nvSpPr>
        <p:spPr bwMode="auto">
          <a:xfrm>
            <a:off x="1371600" y="2133600"/>
            <a:ext cx="6096000" cy="37338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8740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362200"/>
            <a:ext cx="55626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828800" y="2780976"/>
            <a:ext cx="5410200" cy="273275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4329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8944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3"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8944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5"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89446"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Equations involving fractions and decimals</a:t>
            </a:r>
            <a:endParaRPr lang="en-US" b="1" i="1"/>
          </a:p>
        </p:txBody>
      </p:sp>
      <p:sp>
        <p:nvSpPr>
          <p:cNvPr id="189447" name="Text Box 8"/>
          <p:cNvSpPr txBox="1">
            <a:spLocks noChangeArrowheads="1"/>
          </p:cNvSpPr>
          <p:nvPr/>
        </p:nvSpPr>
        <p:spPr bwMode="auto">
          <a:xfrm>
            <a:off x="304800" y="1371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Examples:</a:t>
            </a:r>
          </a:p>
        </p:txBody>
      </p:sp>
      <p:pic>
        <p:nvPicPr>
          <p:cNvPr id="18944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86000"/>
            <a:ext cx="5715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9" name="AutoShape 13"/>
          <p:cNvSpPr>
            <a:spLocks noChangeArrowheads="1"/>
          </p:cNvSpPr>
          <p:nvPr/>
        </p:nvSpPr>
        <p:spPr bwMode="auto">
          <a:xfrm>
            <a:off x="1371600" y="2133600"/>
            <a:ext cx="6096000" cy="37338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Rectangle 10"/>
          <p:cNvSpPr/>
          <p:nvPr/>
        </p:nvSpPr>
        <p:spPr>
          <a:xfrm>
            <a:off x="1600199" y="3568651"/>
            <a:ext cx="2531683" cy="186470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420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9149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9149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3"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91494"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Equations involving fractions and decimals</a:t>
            </a:r>
            <a:endParaRPr lang="en-US" b="1" i="1"/>
          </a:p>
        </p:txBody>
      </p:sp>
      <p:sp>
        <p:nvSpPr>
          <p:cNvPr id="191495" name="Text Box 8"/>
          <p:cNvSpPr txBox="1">
            <a:spLocks noChangeArrowheads="1"/>
          </p:cNvSpPr>
          <p:nvPr/>
        </p:nvSpPr>
        <p:spPr bwMode="auto">
          <a:xfrm>
            <a:off x="304800" y="1371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Examples:</a:t>
            </a:r>
          </a:p>
        </p:txBody>
      </p:sp>
      <p:pic>
        <p:nvPicPr>
          <p:cNvPr id="19149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28800"/>
            <a:ext cx="78486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7" name="AutoShape 12"/>
          <p:cNvSpPr>
            <a:spLocks noChangeArrowheads="1"/>
          </p:cNvSpPr>
          <p:nvPr/>
        </p:nvSpPr>
        <p:spPr bwMode="auto">
          <a:xfrm>
            <a:off x="914400" y="1905000"/>
            <a:ext cx="8001000" cy="44958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Rectangle 10"/>
          <p:cNvSpPr/>
          <p:nvPr/>
        </p:nvSpPr>
        <p:spPr>
          <a:xfrm>
            <a:off x="1371600" y="3440051"/>
            <a:ext cx="2615586" cy="2827399"/>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Rectangle 11"/>
          <p:cNvSpPr/>
          <p:nvPr/>
        </p:nvSpPr>
        <p:spPr>
          <a:xfrm>
            <a:off x="6033365" y="2941726"/>
            <a:ext cx="2648411" cy="313462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8188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9353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93540"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193541" name="Text Box 6"/>
          <p:cNvSpPr txBox="1">
            <a:spLocks noChangeArrowheads="1"/>
          </p:cNvSpPr>
          <p:nvPr/>
        </p:nvSpPr>
        <p:spPr bwMode="auto">
          <a:xfrm>
            <a:off x="1219200" y="2319338"/>
            <a:ext cx="6629400"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a:t>Pages </a:t>
            </a:r>
          </a:p>
          <a:p>
            <a:pPr algn="ctr">
              <a:spcBef>
                <a:spcPct val="50000"/>
              </a:spcBef>
            </a:pPr>
            <a:r>
              <a:rPr lang="en-CA" sz="4400"/>
              <a:t>103</a:t>
            </a:r>
            <a:endParaRPr lang="en-CA" sz="3200"/>
          </a:p>
          <a:p>
            <a:pPr algn="ctr">
              <a:spcBef>
                <a:spcPct val="50000"/>
              </a:spcBef>
            </a:pPr>
            <a:r>
              <a:rPr lang="en-CA" sz="4400"/>
              <a:t>Numbers  </a:t>
            </a:r>
          </a:p>
          <a:p>
            <a:pPr algn="ctr">
              <a:spcBef>
                <a:spcPct val="50000"/>
              </a:spcBef>
            </a:pPr>
            <a:endParaRPr lang="en-CA" sz="2800"/>
          </a:p>
          <a:p>
            <a:pPr algn="ctr">
              <a:spcBef>
                <a:spcPct val="50000"/>
              </a:spcBef>
            </a:pPr>
            <a:r>
              <a:rPr lang="en-CA" sz="3600"/>
              <a:t>26 – 40 evens</a:t>
            </a:r>
            <a:endParaRPr lang="en-CA" sz="1600">
              <a:solidFill>
                <a:srgbClr val="FF0000"/>
              </a:solidFill>
            </a:endParaRPr>
          </a:p>
        </p:txBody>
      </p:sp>
      <p:sp>
        <p:nvSpPr>
          <p:cNvPr id="193542"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3543" name="AutoShape 8"/>
          <p:cNvSpPr>
            <a:spLocks noChangeArrowheads="1"/>
          </p:cNvSpPr>
          <p:nvPr/>
        </p:nvSpPr>
        <p:spPr bwMode="auto">
          <a:xfrm>
            <a:off x="1219200" y="43005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1331588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9353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93540"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dirty="0" smtClean="0"/>
              <a:t>Extra Practice</a:t>
            </a:r>
            <a:endParaRPr lang="en-US" sz="3600" dirty="0"/>
          </a:p>
        </p:txBody>
      </p:sp>
      <p:sp>
        <p:nvSpPr>
          <p:cNvPr id="193541" name="Text Box 6"/>
          <p:cNvSpPr txBox="1">
            <a:spLocks noChangeArrowheads="1"/>
          </p:cNvSpPr>
          <p:nvPr/>
        </p:nvSpPr>
        <p:spPr bwMode="auto">
          <a:xfrm>
            <a:off x="1219200" y="2319338"/>
            <a:ext cx="6629400" cy="369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dirty="0" smtClean="0"/>
              <a:t>“Rolling Review”</a:t>
            </a:r>
            <a:endParaRPr lang="en-CA" sz="4400" dirty="0"/>
          </a:p>
          <a:p>
            <a:pPr algn="ctr">
              <a:spcBef>
                <a:spcPct val="50000"/>
              </a:spcBef>
            </a:pPr>
            <a:endParaRPr lang="en-CA" sz="3200" dirty="0"/>
          </a:p>
          <a:p>
            <a:pPr algn="ctr">
              <a:spcBef>
                <a:spcPct val="50000"/>
              </a:spcBef>
            </a:pPr>
            <a:endParaRPr lang="en-CA" sz="2800" dirty="0" smtClean="0"/>
          </a:p>
          <a:p>
            <a:pPr algn="ctr">
              <a:spcBef>
                <a:spcPct val="50000"/>
              </a:spcBef>
            </a:pPr>
            <a:r>
              <a:rPr lang="en-CA" sz="4000" dirty="0" smtClean="0"/>
              <a:t>Relay: Expressions and Equations</a:t>
            </a:r>
            <a:endParaRPr lang="en-CA" sz="4000" dirty="0"/>
          </a:p>
        </p:txBody>
      </p:sp>
      <p:sp>
        <p:nvSpPr>
          <p:cNvPr id="193542"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3543" name="AutoShape 8"/>
          <p:cNvSpPr>
            <a:spLocks noChangeArrowheads="1"/>
          </p:cNvSpPr>
          <p:nvPr/>
        </p:nvSpPr>
        <p:spPr bwMode="auto">
          <a:xfrm>
            <a:off x="1219200" y="4529572"/>
            <a:ext cx="6629400" cy="1712118"/>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7200514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9558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9558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95590"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Graphing Solution Sets</a:t>
            </a:r>
            <a:endParaRPr lang="en-US" b="1" i="1"/>
          </a:p>
        </p:txBody>
      </p:sp>
      <p:sp>
        <p:nvSpPr>
          <p:cNvPr id="195591" name="Text Box 8"/>
          <p:cNvSpPr txBox="1">
            <a:spLocks noChangeArrowheads="1"/>
          </p:cNvSpPr>
          <p:nvPr/>
        </p:nvSpPr>
        <p:spPr bwMode="auto">
          <a:xfrm>
            <a:off x="304800" y="1371600"/>
            <a:ext cx="853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Sometimes we will be asked to graph the solution of a problem. When we are graphing we need to be aware of whether the solution is Integers or Rationals</a:t>
            </a:r>
          </a:p>
        </p:txBody>
      </p:sp>
      <p:sp>
        <p:nvSpPr>
          <p:cNvPr id="195592" name="Text Box 11"/>
          <p:cNvSpPr txBox="1">
            <a:spLocks noChangeArrowheads="1"/>
          </p:cNvSpPr>
          <p:nvPr/>
        </p:nvSpPr>
        <p:spPr bwMode="auto">
          <a:xfrm>
            <a:off x="457200" y="25908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Example: a) Graph {x  x </a:t>
            </a:r>
            <a:r>
              <a:rPr lang="en-US">
                <a:cs typeface="Times New Roman" charset="0"/>
              </a:rPr>
              <a:t>&gt; 3, x     I </a:t>
            </a:r>
            <a:r>
              <a:rPr lang="en-CA"/>
              <a:t>}</a:t>
            </a:r>
          </a:p>
        </p:txBody>
      </p:sp>
      <p:pic>
        <p:nvPicPr>
          <p:cNvPr id="19559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475" y="2667000"/>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4" name="Line 15"/>
          <p:cNvSpPr>
            <a:spLocks noChangeShapeType="1"/>
          </p:cNvSpPr>
          <p:nvPr/>
        </p:nvSpPr>
        <p:spPr bwMode="auto">
          <a:xfrm>
            <a:off x="3276600" y="2667000"/>
            <a:ext cx="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pic>
        <p:nvPicPr>
          <p:cNvPr id="19559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429000"/>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6" name="Oval 17"/>
          <p:cNvSpPr>
            <a:spLocks noChangeArrowheads="1"/>
          </p:cNvSpPr>
          <p:nvPr/>
        </p:nvSpPr>
        <p:spPr bwMode="auto">
          <a:xfrm>
            <a:off x="5638800" y="37338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597" name="Oval 18"/>
          <p:cNvSpPr>
            <a:spLocks noChangeArrowheads="1"/>
          </p:cNvSpPr>
          <p:nvPr/>
        </p:nvSpPr>
        <p:spPr bwMode="auto">
          <a:xfrm>
            <a:off x="5943600" y="37338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598" name="Oval 19"/>
          <p:cNvSpPr>
            <a:spLocks noChangeArrowheads="1"/>
          </p:cNvSpPr>
          <p:nvPr/>
        </p:nvSpPr>
        <p:spPr bwMode="auto">
          <a:xfrm>
            <a:off x="6248400" y="37338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599" name="Oval 20"/>
          <p:cNvSpPr>
            <a:spLocks noChangeArrowheads="1"/>
          </p:cNvSpPr>
          <p:nvPr/>
        </p:nvSpPr>
        <p:spPr bwMode="auto">
          <a:xfrm>
            <a:off x="6629400" y="37338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600" name="Oval 21"/>
          <p:cNvSpPr>
            <a:spLocks noChangeArrowheads="1"/>
          </p:cNvSpPr>
          <p:nvPr/>
        </p:nvSpPr>
        <p:spPr bwMode="auto">
          <a:xfrm>
            <a:off x="6934200" y="37338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601" name="Oval 22"/>
          <p:cNvSpPr>
            <a:spLocks noChangeArrowheads="1"/>
          </p:cNvSpPr>
          <p:nvPr/>
        </p:nvSpPr>
        <p:spPr bwMode="auto">
          <a:xfrm>
            <a:off x="7239000" y="37338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602" name="Oval 23"/>
          <p:cNvSpPr>
            <a:spLocks noChangeArrowheads="1"/>
          </p:cNvSpPr>
          <p:nvPr/>
        </p:nvSpPr>
        <p:spPr bwMode="auto">
          <a:xfrm>
            <a:off x="7620000" y="37338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603" name="Text Box 24"/>
          <p:cNvSpPr txBox="1">
            <a:spLocks noChangeArrowheads="1"/>
          </p:cNvSpPr>
          <p:nvPr/>
        </p:nvSpPr>
        <p:spPr bwMode="auto">
          <a:xfrm>
            <a:off x="457200" y="4791075"/>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a) Graph {x  x </a:t>
            </a:r>
            <a:r>
              <a:rPr lang="en-US">
                <a:cs typeface="Times New Roman" charset="0"/>
              </a:rPr>
              <a:t>&gt; 3, x     Q </a:t>
            </a:r>
            <a:r>
              <a:rPr lang="en-CA"/>
              <a:t>}</a:t>
            </a:r>
          </a:p>
        </p:txBody>
      </p:sp>
      <p:pic>
        <p:nvPicPr>
          <p:cNvPr id="195604"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4876800"/>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605" name="Line 26"/>
          <p:cNvSpPr>
            <a:spLocks noChangeShapeType="1"/>
          </p:cNvSpPr>
          <p:nvPr/>
        </p:nvSpPr>
        <p:spPr bwMode="auto">
          <a:xfrm>
            <a:off x="2057400" y="4876800"/>
            <a:ext cx="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pic>
        <p:nvPicPr>
          <p:cNvPr id="195606"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638800"/>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607" name="Oval 28"/>
          <p:cNvSpPr>
            <a:spLocks noChangeArrowheads="1"/>
          </p:cNvSpPr>
          <p:nvPr/>
        </p:nvSpPr>
        <p:spPr bwMode="auto">
          <a:xfrm>
            <a:off x="5638800" y="59436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608" name="Oval 29"/>
          <p:cNvSpPr>
            <a:spLocks noChangeArrowheads="1"/>
          </p:cNvSpPr>
          <p:nvPr/>
        </p:nvSpPr>
        <p:spPr bwMode="auto">
          <a:xfrm>
            <a:off x="5943600" y="5934075"/>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609" name="Oval 30"/>
          <p:cNvSpPr>
            <a:spLocks noChangeArrowheads="1"/>
          </p:cNvSpPr>
          <p:nvPr/>
        </p:nvSpPr>
        <p:spPr bwMode="auto">
          <a:xfrm>
            <a:off x="6248400" y="5934075"/>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610" name="Oval 31"/>
          <p:cNvSpPr>
            <a:spLocks noChangeArrowheads="1"/>
          </p:cNvSpPr>
          <p:nvPr/>
        </p:nvSpPr>
        <p:spPr bwMode="auto">
          <a:xfrm>
            <a:off x="6629400" y="5934075"/>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611" name="Oval 32"/>
          <p:cNvSpPr>
            <a:spLocks noChangeArrowheads="1"/>
          </p:cNvSpPr>
          <p:nvPr/>
        </p:nvSpPr>
        <p:spPr bwMode="auto">
          <a:xfrm>
            <a:off x="6934200" y="5934075"/>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612" name="Oval 33"/>
          <p:cNvSpPr>
            <a:spLocks noChangeArrowheads="1"/>
          </p:cNvSpPr>
          <p:nvPr/>
        </p:nvSpPr>
        <p:spPr bwMode="auto">
          <a:xfrm>
            <a:off x="7239000" y="5934075"/>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613" name="Oval 34"/>
          <p:cNvSpPr>
            <a:spLocks noChangeArrowheads="1"/>
          </p:cNvSpPr>
          <p:nvPr/>
        </p:nvSpPr>
        <p:spPr bwMode="auto">
          <a:xfrm>
            <a:off x="7620000" y="5934075"/>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5614" name="Oval 35"/>
          <p:cNvSpPr>
            <a:spLocks noChangeArrowheads="1"/>
          </p:cNvSpPr>
          <p:nvPr/>
        </p:nvSpPr>
        <p:spPr bwMode="auto">
          <a:xfrm>
            <a:off x="5334000" y="5943600"/>
            <a:ext cx="152400" cy="152400"/>
          </a:xfrm>
          <a:prstGeom prst="ellipse">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5615" name="Line 36"/>
          <p:cNvSpPr>
            <a:spLocks noChangeShapeType="1"/>
          </p:cNvSpPr>
          <p:nvPr/>
        </p:nvSpPr>
        <p:spPr bwMode="auto">
          <a:xfrm>
            <a:off x="5410200" y="6019800"/>
            <a:ext cx="2743200" cy="0"/>
          </a:xfrm>
          <a:prstGeom prst="line">
            <a:avLst/>
          </a:prstGeom>
          <a:noFill/>
          <a:ln w="571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704862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9763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9763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7"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97638"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Graphing Solution Sets</a:t>
            </a:r>
            <a:endParaRPr lang="en-US" b="1" i="1"/>
          </a:p>
        </p:txBody>
      </p:sp>
      <p:sp>
        <p:nvSpPr>
          <p:cNvPr id="197639" name="Text Box 8"/>
          <p:cNvSpPr txBox="1">
            <a:spLocks noChangeArrowheads="1"/>
          </p:cNvSpPr>
          <p:nvPr/>
        </p:nvSpPr>
        <p:spPr bwMode="auto">
          <a:xfrm>
            <a:off x="304800" y="1371600"/>
            <a:ext cx="853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Sometimes we will be asked to graph the solution of a problem. When we are graphing we need to be aware of whether the solution is Integers or Rationals</a:t>
            </a:r>
          </a:p>
        </p:txBody>
      </p:sp>
      <p:sp>
        <p:nvSpPr>
          <p:cNvPr id="197640" name="Text Box 9"/>
          <p:cNvSpPr txBox="1">
            <a:spLocks noChangeArrowheads="1"/>
          </p:cNvSpPr>
          <p:nvPr/>
        </p:nvSpPr>
        <p:spPr bwMode="auto">
          <a:xfrm>
            <a:off x="457200" y="25908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Example: b) Graph {x  -1 </a:t>
            </a:r>
            <a:r>
              <a:rPr lang="en-CA">
                <a:cs typeface="Times New Roman" charset="0"/>
              </a:rPr>
              <a:t>≤ </a:t>
            </a:r>
            <a:r>
              <a:rPr lang="en-CA"/>
              <a:t>x ≤</a:t>
            </a:r>
            <a:r>
              <a:rPr lang="en-US">
                <a:cs typeface="Times New Roman" charset="0"/>
              </a:rPr>
              <a:t> 3, x     I </a:t>
            </a:r>
            <a:r>
              <a:rPr lang="en-CA"/>
              <a:t>}</a:t>
            </a:r>
          </a:p>
        </p:txBody>
      </p:sp>
      <p:pic>
        <p:nvPicPr>
          <p:cNvPr id="19764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667000"/>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42" name="Line 11"/>
          <p:cNvSpPr>
            <a:spLocks noChangeShapeType="1"/>
          </p:cNvSpPr>
          <p:nvPr/>
        </p:nvSpPr>
        <p:spPr bwMode="auto">
          <a:xfrm>
            <a:off x="3276600" y="2667000"/>
            <a:ext cx="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pic>
        <p:nvPicPr>
          <p:cNvPr id="19764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429000"/>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44" name="Oval 13"/>
          <p:cNvSpPr>
            <a:spLocks noChangeArrowheads="1"/>
          </p:cNvSpPr>
          <p:nvPr/>
        </p:nvSpPr>
        <p:spPr bwMode="auto">
          <a:xfrm>
            <a:off x="3962400" y="37338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7645" name="Oval 14"/>
          <p:cNvSpPr>
            <a:spLocks noChangeArrowheads="1"/>
          </p:cNvSpPr>
          <p:nvPr/>
        </p:nvSpPr>
        <p:spPr bwMode="auto">
          <a:xfrm>
            <a:off x="4343400" y="37338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7646" name="Oval 15"/>
          <p:cNvSpPr>
            <a:spLocks noChangeArrowheads="1"/>
          </p:cNvSpPr>
          <p:nvPr/>
        </p:nvSpPr>
        <p:spPr bwMode="auto">
          <a:xfrm>
            <a:off x="4648200" y="37338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7647" name="Oval 16"/>
          <p:cNvSpPr>
            <a:spLocks noChangeArrowheads="1"/>
          </p:cNvSpPr>
          <p:nvPr/>
        </p:nvSpPr>
        <p:spPr bwMode="auto">
          <a:xfrm>
            <a:off x="5029200" y="37338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7648" name="Oval 17"/>
          <p:cNvSpPr>
            <a:spLocks noChangeArrowheads="1"/>
          </p:cNvSpPr>
          <p:nvPr/>
        </p:nvSpPr>
        <p:spPr bwMode="auto">
          <a:xfrm>
            <a:off x="5334000" y="37338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pic>
        <p:nvPicPr>
          <p:cNvPr id="197649"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638800"/>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50" name="Oval 24"/>
          <p:cNvSpPr>
            <a:spLocks noChangeArrowheads="1"/>
          </p:cNvSpPr>
          <p:nvPr/>
        </p:nvSpPr>
        <p:spPr bwMode="auto">
          <a:xfrm>
            <a:off x="3657600" y="59436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7651" name="Oval 25"/>
          <p:cNvSpPr>
            <a:spLocks noChangeArrowheads="1"/>
          </p:cNvSpPr>
          <p:nvPr/>
        </p:nvSpPr>
        <p:spPr bwMode="auto">
          <a:xfrm>
            <a:off x="3352800" y="59436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7652" name="Oval 26"/>
          <p:cNvSpPr>
            <a:spLocks noChangeArrowheads="1"/>
          </p:cNvSpPr>
          <p:nvPr/>
        </p:nvSpPr>
        <p:spPr bwMode="auto">
          <a:xfrm>
            <a:off x="3048000" y="59436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7653" name="Oval 27"/>
          <p:cNvSpPr>
            <a:spLocks noChangeArrowheads="1"/>
          </p:cNvSpPr>
          <p:nvPr/>
        </p:nvSpPr>
        <p:spPr bwMode="auto">
          <a:xfrm>
            <a:off x="2743200" y="5943600"/>
            <a:ext cx="152400" cy="152400"/>
          </a:xfrm>
          <a:prstGeom prst="ellipse">
            <a:avLst/>
          </a:prstGeom>
          <a:solidFill>
            <a:srgbClr val="FF0000"/>
          </a:solidFill>
          <a:ln w="12700" cap="sq">
            <a:solidFill>
              <a:schemeClr val="tx1"/>
            </a:solidFill>
            <a:round/>
            <a:headEnd type="none" w="sm" len="sm"/>
            <a:tailEnd type="none" w="sm" len="sm"/>
          </a:ln>
        </p:spPr>
        <p:txBody>
          <a:bodyPr wrap="none" anchor="ctr"/>
          <a:lstStyle/>
          <a:p>
            <a:endParaRPr lang="en-US"/>
          </a:p>
        </p:txBody>
      </p:sp>
      <p:sp>
        <p:nvSpPr>
          <p:cNvPr id="197654" name="Line 32"/>
          <p:cNvSpPr>
            <a:spLocks noChangeShapeType="1"/>
          </p:cNvSpPr>
          <p:nvPr/>
        </p:nvSpPr>
        <p:spPr bwMode="auto">
          <a:xfrm>
            <a:off x="2819400" y="6019800"/>
            <a:ext cx="914400" cy="0"/>
          </a:xfrm>
          <a:prstGeom prst="line">
            <a:avLst/>
          </a:prstGeom>
          <a:noFill/>
          <a:ln w="571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97655" name="Text Box 33"/>
          <p:cNvSpPr txBox="1">
            <a:spLocks noChangeArrowheads="1"/>
          </p:cNvSpPr>
          <p:nvPr/>
        </p:nvSpPr>
        <p:spPr bwMode="auto">
          <a:xfrm>
            <a:off x="381000" y="51054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Example: c) Graph {x  -5 </a:t>
            </a:r>
            <a:r>
              <a:rPr lang="en-CA">
                <a:cs typeface="Times New Roman" charset="0"/>
              </a:rPr>
              <a:t>≤ </a:t>
            </a:r>
            <a:r>
              <a:rPr lang="en-CA"/>
              <a:t>x ≤</a:t>
            </a:r>
            <a:r>
              <a:rPr lang="en-US">
                <a:cs typeface="Times New Roman" charset="0"/>
              </a:rPr>
              <a:t> -2, x     Q </a:t>
            </a:r>
            <a:r>
              <a:rPr lang="en-CA"/>
              <a:t>}</a:t>
            </a:r>
          </a:p>
        </p:txBody>
      </p:sp>
      <p:pic>
        <p:nvPicPr>
          <p:cNvPr id="197656"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8875" y="5181600"/>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57" name="Line 35"/>
          <p:cNvSpPr>
            <a:spLocks noChangeShapeType="1"/>
          </p:cNvSpPr>
          <p:nvPr/>
        </p:nvSpPr>
        <p:spPr bwMode="auto">
          <a:xfrm>
            <a:off x="3200400" y="5181600"/>
            <a:ext cx="0" cy="3048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825598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4643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5"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4643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46438" name="TextBox 12"/>
          <p:cNvSpPr txBox="1">
            <a:spLocks noChangeArrowheads="1"/>
          </p:cNvSpPr>
          <p:nvPr/>
        </p:nvSpPr>
        <p:spPr bwMode="auto">
          <a:xfrm>
            <a:off x="1828800" y="3810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sz="3200" b="1" i="1"/>
              <a:t>Solving Single Operation Equations</a:t>
            </a:r>
            <a:endParaRPr lang="en-US" sz="3200" b="1" i="1"/>
          </a:p>
        </p:txBody>
      </p:sp>
      <p:sp>
        <p:nvSpPr>
          <p:cNvPr id="146439" name="Text Box 8"/>
          <p:cNvSpPr txBox="1">
            <a:spLocks noChangeArrowheads="1"/>
          </p:cNvSpPr>
          <p:nvPr/>
        </p:nvSpPr>
        <p:spPr bwMode="auto">
          <a:xfrm>
            <a:off x="0" y="1572850"/>
            <a:ext cx="9144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dirty="0"/>
              <a:t>A like term is a term with the same variable and degree</a:t>
            </a:r>
          </a:p>
          <a:p>
            <a:pPr>
              <a:spcBef>
                <a:spcPct val="50000"/>
              </a:spcBef>
            </a:pPr>
            <a:r>
              <a:rPr lang="en-CA" dirty="0"/>
              <a:t>Example: 3x, 7x and -3x are all like terms</a:t>
            </a:r>
          </a:p>
          <a:p>
            <a:pPr>
              <a:spcBef>
                <a:spcPct val="50000"/>
              </a:spcBef>
            </a:pPr>
            <a:endParaRPr lang="en-CA" dirty="0"/>
          </a:p>
          <a:p>
            <a:pPr>
              <a:spcBef>
                <a:spcPct val="50000"/>
              </a:spcBef>
            </a:pPr>
            <a:r>
              <a:rPr lang="en-CA" dirty="0"/>
              <a:t>Unlike terms are terms such as 4, 3x and 2x</a:t>
            </a:r>
            <a:r>
              <a:rPr lang="en-CA" baseline="30000" dirty="0"/>
              <a:t>2</a:t>
            </a:r>
          </a:p>
          <a:p>
            <a:pPr>
              <a:spcBef>
                <a:spcPct val="50000"/>
              </a:spcBef>
            </a:pPr>
            <a:endParaRPr lang="en-CA" baseline="30000" dirty="0"/>
          </a:p>
          <a:p>
            <a:pPr>
              <a:spcBef>
                <a:spcPct val="50000"/>
              </a:spcBef>
            </a:pPr>
            <a:r>
              <a:rPr lang="en-CA" b="1" dirty="0"/>
              <a:t>Like terms can be </a:t>
            </a:r>
            <a:r>
              <a:rPr lang="en-CA" b="1" i="1" dirty="0"/>
              <a:t>added or subtracted</a:t>
            </a:r>
            <a:r>
              <a:rPr lang="en-CA" b="1" dirty="0"/>
              <a:t>, whereas unlike terms </a:t>
            </a:r>
            <a:r>
              <a:rPr lang="en-CA" b="1" i="1" dirty="0"/>
              <a:t>can not</a:t>
            </a:r>
            <a:r>
              <a:rPr lang="en-CA" b="1" dirty="0"/>
              <a:t>.</a:t>
            </a:r>
          </a:p>
        </p:txBody>
      </p:sp>
    </p:spTree>
    <p:extLst>
      <p:ext uri="{BB962C8B-B14F-4D97-AF65-F5344CB8AC3E}">
        <p14:creationId xmlns:p14="http://schemas.microsoft.com/office/powerpoint/2010/main" val="36303045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9968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99684"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199685" name="Text Box 6"/>
          <p:cNvSpPr txBox="1">
            <a:spLocks noChangeArrowheads="1"/>
          </p:cNvSpPr>
          <p:nvPr/>
        </p:nvSpPr>
        <p:spPr bwMode="auto">
          <a:xfrm>
            <a:off x="1219200" y="2319338"/>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b="1">
                <a:solidFill>
                  <a:srgbClr val="FF0000"/>
                </a:solidFill>
              </a:rPr>
              <a:t>Worksheet</a:t>
            </a:r>
            <a:r>
              <a:rPr lang="en-CA" sz="4400"/>
              <a:t> </a:t>
            </a:r>
          </a:p>
        </p:txBody>
      </p:sp>
      <p:sp>
        <p:nvSpPr>
          <p:cNvPr id="199686"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12187908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0173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0173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3"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01734"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and Graphing Inequalities</a:t>
            </a:r>
            <a:endParaRPr lang="en-US" b="1" i="1"/>
          </a:p>
        </p:txBody>
      </p:sp>
      <p:sp>
        <p:nvSpPr>
          <p:cNvPr id="201735" name="Text Box 8"/>
          <p:cNvSpPr txBox="1">
            <a:spLocks noChangeArrowheads="1"/>
          </p:cNvSpPr>
          <p:nvPr/>
        </p:nvSpPr>
        <p:spPr bwMode="auto">
          <a:xfrm>
            <a:off x="304800" y="1371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This is a bit of a review for solving inequalities</a:t>
            </a:r>
          </a:p>
        </p:txBody>
      </p:sp>
      <p:sp>
        <p:nvSpPr>
          <p:cNvPr id="201736" name="Text Box 27"/>
          <p:cNvSpPr txBox="1">
            <a:spLocks noChangeArrowheads="1"/>
          </p:cNvSpPr>
          <p:nvPr/>
        </p:nvSpPr>
        <p:spPr bwMode="auto">
          <a:xfrm>
            <a:off x="228600" y="2057400"/>
            <a:ext cx="3810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a) 7x + 4 </a:t>
            </a:r>
            <a:r>
              <a:rPr lang="en-CA">
                <a:cs typeface="Times New Roman" charset="0"/>
              </a:rPr>
              <a:t>≥ 9x + 8</a:t>
            </a:r>
          </a:p>
          <a:p>
            <a:pPr>
              <a:spcBef>
                <a:spcPct val="50000"/>
              </a:spcBef>
            </a:pPr>
            <a:endParaRPr lang="en-CA">
              <a:cs typeface="Times New Roman" charset="0"/>
            </a:endParaRPr>
          </a:p>
        </p:txBody>
      </p:sp>
      <p:sp>
        <p:nvSpPr>
          <p:cNvPr id="201737" name="Rectangle 28"/>
          <p:cNvSpPr>
            <a:spLocks noChangeArrowheads="1"/>
          </p:cNvSpPr>
          <p:nvPr/>
        </p:nvSpPr>
        <p:spPr bwMode="auto">
          <a:xfrm>
            <a:off x="0" y="2438400"/>
            <a:ext cx="318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7x </a:t>
            </a:r>
            <a:r>
              <a:rPr lang="en-CA">
                <a:solidFill>
                  <a:srgbClr val="FF0000"/>
                </a:solidFill>
              </a:rPr>
              <a:t>- 9x</a:t>
            </a:r>
            <a:r>
              <a:rPr lang="en-CA"/>
              <a:t> + 4 ≥ 9x </a:t>
            </a:r>
            <a:r>
              <a:rPr lang="en-CA">
                <a:solidFill>
                  <a:srgbClr val="FF0000"/>
                </a:solidFill>
              </a:rPr>
              <a:t>- 9x</a:t>
            </a:r>
            <a:r>
              <a:rPr lang="en-CA"/>
              <a:t> + 8</a:t>
            </a:r>
          </a:p>
        </p:txBody>
      </p:sp>
      <p:sp>
        <p:nvSpPr>
          <p:cNvPr id="201738" name="Rectangle 29"/>
          <p:cNvSpPr>
            <a:spLocks noChangeArrowheads="1"/>
          </p:cNvSpPr>
          <p:nvPr/>
        </p:nvSpPr>
        <p:spPr bwMode="auto">
          <a:xfrm>
            <a:off x="457200" y="2819400"/>
            <a:ext cx="153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-2x + 4 ≥ 8</a:t>
            </a:r>
          </a:p>
        </p:txBody>
      </p:sp>
      <p:sp>
        <p:nvSpPr>
          <p:cNvPr id="201739" name="Rectangle 30"/>
          <p:cNvSpPr>
            <a:spLocks noChangeArrowheads="1"/>
          </p:cNvSpPr>
          <p:nvPr/>
        </p:nvSpPr>
        <p:spPr bwMode="auto">
          <a:xfrm>
            <a:off x="0" y="3124200"/>
            <a:ext cx="235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-2x + 4 </a:t>
            </a:r>
            <a:r>
              <a:rPr lang="en-CA">
                <a:solidFill>
                  <a:srgbClr val="FF0000"/>
                </a:solidFill>
              </a:rPr>
              <a:t>- 4</a:t>
            </a:r>
            <a:r>
              <a:rPr lang="en-CA"/>
              <a:t>  ≥ 8 </a:t>
            </a:r>
            <a:r>
              <a:rPr lang="en-CA">
                <a:solidFill>
                  <a:srgbClr val="FF0000"/>
                </a:solidFill>
              </a:rPr>
              <a:t>-4</a:t>
            </a:r>
          </a:p>
        </p:txBody>
      </p:sp>
      <p:sp>
        <p:nvSpPr>
          <p:cNvPr id="201740" name="Rectangle 31"/>
          <p:cNvSpPr>
            <a:spLocks noChangeArrowheads="1"/>
          </p:cNvSpPr>
          <p:nvPr/>
        </p:nvSpPr>
        <p:spPr bwMode="auto">
          <a:xfrm>
            <a:off x="990600" y="3505200"/>
            <a:ext cx="1062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u="sng"/>
              <a:t>-2x</a:t>
            </a:r>
            <a:r>
              <a:rPr lang="en-CA"/>
              <a:t> ≥ </a:t>
            </a:r>
            <a:r>
              <a:rPr lang="en-CA" u="sng"/>
              <a:t>4</a:t>
            </a:r>
            <a:endParaRPr lang="en-CA" u="sng">
              <a:solidFill>
                <a:srgbClr val="FF0000"/>
              </a:solidFill>
            </a:endParaRPr>
          </a:p>
        </p:txBody>
      </p:sp>
      <p:sp>
        <p:nvSpPr>
          <p:cNvPr id="201741" name="Rectangle 32"/>
          <p:cNvSpPr>
            <a:spLocks noChangeArrowheads="1"/>
          </p:cNvSpPr>
          <p:nvPr/>
        </p:nvSpPr>
        <p:spPr bwMode="auto">
          <a:xfrm>
            <a:off x="1147763" y="4267200"/>
            <a:ext cx="89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x </a:t>
            </a:r>
            <a:r>
              <a:rPr lang="en-CA">
                <a:cs typeface="Times New Roman" charset="0"/>
              </a:rPr>
              <a:t>≤</a:t>
            </a:r>
            <a:r>
              <a:rPr lang="en-CA"/>
              <a:t> -2</a:t>
            </a:r>
            <a:endParaRPr lang="en-CA">
              <a:solidFill>
                <a:srgbClr val="FF0000"/>
              </a:solidFill>
            </a:endParaRPr>
          </a:p>
        </p:txBody>
      </p:sp>
      <p:sp>
        <p:nvSpPr>
          <p:cNvPr id="201742" name="Rectangle 33"/>
          <p:cNvSpPr>
            <a:spLocks noChangeArrowheads="1"/>
          </p:cNvSpPr>
          <p:nvPr/>
        </p:nvSpPr>
        <p:spPr bwMode="auto">
          <a:xfrm>
            <a:off x="990600" y="3810000"/>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solidFill>
                  <a:srgbClr val="FF0000"/>
                </a:solidFill>
              </a:rPr>
              <a:t>-2     -2</a:t>
            </a:r>
          </a:p>
        </p:txBody>
      </p:sp>
      <p:sp>
        <p:nvSpPr>
          <p:cNvPr id="201743" name="Oval 34"/>
          <p:cNvSpPr>
            <a:spLocks noChangeArrowheads="1"/>
          </p:cNvSpPr>
          <p:nvPr/>
        </p:nvSpPr>
        <p:spPr bwMode="auto">
          <a:xfrm>
            <a:off x="1371600" y="4267200"/>
            <a:ext cx="381000" cy="533400"/>
          </a:xfrm>
          <a:prstGeom prst="ellipse">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1744" name="Line 35"/>
          <p:cNvSpPr>
            <a:spLocks noChangeShapeType="1"/>
          </p:cNvSpPr>
          <p:nvPr/>
        </p:nvSpPr>
        <p:spPr bwMode="auto">
          <a:xfrm>
            <a:off x="3581400" y="1905000"/>
            <a:ext cx="0" cy="4648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pic>
        <p:nvPicPr>
          <p:cNvPr id="201745"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828800"/>
            <a:ext cx="502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46" name="AutoShape 37"/>
          <p:cNvSpPr>
            <a:spLocks noChangeArrowheads="1"/>
          </p:cNvSpPr>
          <p:nvPr/>
        </p:nvSpPr>
        <p:spPr bwMode="auto">
          <a:xfrm>
            <a:off x="3657600" y="1905000"/>
            <a:ext cx="5257800" cy="44958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44534652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0173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0173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3"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01734"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dirty="0" smtClean="0"/>
              <a:t>Activity</a:t>
            </a:r>
            <a:endParaRPr lang="en-US" b="1" i="1" dirty="0"/>
          </a:p>
        </p:txBody>
      </p:sp>
      <p:sp>
        <p:nvSpPr>
          <p:cNvPr id="201746" name="AutoShape 37"/>
          <p:cNvSpPr>
            <a:spLocks noChangeArrowheads="1"/>
          </p:cNvSpPr>
          <p:nvPr/>
        </p:nvSpPr>
        <p:spPr bwMode="auto">
          <a:xfrm>
            <a:off x="1992215" y="2727296"/>
            <a:ext cx="5257800" cy="1884467"/>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TextBox 1"/>
          <p:cNvSpPr txBox="1"/>
          <p:nvPr/>
        </p:nvSpPr>
        <p:spPr>
          <a:xfrm>
            <a:off x="2935240" y="2727296"/>
            <a:ext cx="3082188" cy="1708160"/>
          </a:xfrm>
          <a:prstGeom prst="rect">
            <a:avLst/>
          </a:prstGeom>
          <a:noFill/>
        </p:spPr>
        <p:txBody>
          <a:bodyPr wrap="none" rtlCol="0">
            <a:spAutoFit/>
          </a:bodyPr>
          <a:lstStyle/>
          <a:p>
            <a:pPr algn="ctr"/>
            <a:r>
              <a:rPr lang="en-US" sz="3500" dirty="0" smtClean="0"/>
              <a:t>Pumpkin Smash </a:t>
            </a:r>
          </a:p>
          <a:p>
            <a:pPr algn="ctr"/>
            <a:r>
              <a:rPr lang="en-US" sz="3500" dirty="0" smtClean="0"/>
              <a:t>OR </a:t>
            </a:r>
          </a:p>
          <a:p>
            <a:pPr algn="ctr"/>
            <a:r>
              <a:rPr lang="en-US" sz="3500" dirty="0" smtClean="0"/>
              <a:t>Four in a Row</a:t>
            </a:r>
            <a:endParaRPr lang="en-US" sz="3500" dirty="0"/>
          </a:p>
        </p:txBody>
      </p:sp>
    </p:spTree>
    <p:extLst>
      <p:ext uri="{BB962C8B-B14F-4D97-AF65-F5344CB8AC3E}">
        <p14:creationId xmlns:p14="http://schemas.microsoft.com/office/powerpoint/2010/main" val="16123532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9353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93540"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193541" name="Text Box 6"/>
          <p:cNvSpPr txBox="1">
            <a:spLocks noChangeArrowheads="1"/>
          </p:cNvSpPr>
          <p:nvPr/>
        </p:nvSpPr>
        <p:spPr bwMode="auto">
          <a:xfrm>
            <a:off x="1219200" y="2319338"/>
            <a:ext cx="6629400"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a:t>Pages </a:t>
            </a:r>
          </a:p>
          <a:p>
            <a:pPr algn="ctr">
              <a:spcBef>
                <a:spcPct val="50000"/>
              </a:spcBef>
            </a:pPr>
            <a:r>
              <a:rPr lang="en-CA" sz="4400"/>
              <a:t>103</a:t>
            </a:r>
            <a:endParaRPr lang="en-CA" sz="3200"/>
          </a:p>
          <a:p>
            <a:pPr algn="ctr">
              <a:spcBef>
                <a:spcPct val="50000"/>
              </a:spcBef>
            </a:pPr>
            <a:r>
              <a:rPr lang="en-CA" sz="4400"/>
              <a:t>Numbers  </a:t>
            </a:r>
          </a:p>
          <a:p>
            <a:pPr algn="ctr">
              <a:spcBef>
                <a:spcPct val="50000"/>
              </a:spcBef>
            </a:pPr>
            <a:endParaRPr lang="en-CA" sz="2800"/>
          </a:p>
          <a:p>
            <a:pPr algn="ctr">
              <a:spcBef>
                <a:spcPct val="50000"/>
              </a:spcBef>
            </a:pPr>
            <a:r>
              <a:rPr lang="en-CA" sz="3600"/>
              <a:t>26 – 40 evens</a:t>
            </a:r>
            <a:endParaRPr lang="en-CA" sz="1600">
              <a:solidFill>
                <a:srgbClr val="FF0000"/>
              </a:solidFill>
            </a:endParaRPr>
          </a:p>
        </p:txBody>
      </p:sp>
      <p:sp>
        <p:nvSpPr>
          <p:cNvPr id="193542"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3543" name="AutoShape 8"/>
          <p:cNvSpPr>
            <a:spLocks noChangeArrowheads="1"/>
          </p:cNvSpPr>
          <p:nvPr/>
        </p:nvSpPr>
        <p:spPr bwMode="auto">
          <a:xfrm>
            <a:off x="1219200" y="43005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7200514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0377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9"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0378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1"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03782"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Using Linear Equations to Solve Word Problems</a:t>
            </a:r>
            <a:endParaRPr lang="en-US" b="1" i="1"/>
          </a:p>
        </p:txBody>
      </p:sp>
      <p:sp>
        <p:nvSpPr>
          <p:cNvPr id="203783" name="Text Box 8"/>
          <p:cNvSpPr txBox="1">
            <a:spLocks noChangeArrowheads="1"/>
          </p:cNvSpPr>
          <p:nvPr/>
        </p:nvSpPr>
        <p:spPr bwMode="auto">
          <a:xfrm>
            <a:off x="304800" y="13716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We need to use our knowledge from the solving linear equations to solve word problems.</a:t>
            </a:r>
          </a:p>
        </p:txBody>
      </p:sp>
      <p:sp>
        <p:nvSpPr>
          <p:cNvPr id="203784" name="Text Box 20"/>
          <p:cNvSpPr txBox="1">
            <a:spLocks noChangeArrowheads="1"/>
          </p:cNvSpPr>
          <p:nvPr/>
        </p:nvSpPr>
        <p:spPr bwMode="auto">
          <a:xfrm>
            <a:off x="381000" y="23622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a) Three times a number is Twenty One</a:t>
            </a:r>
          </a:p>
        </p:txBody>
      </p:sp>
      <p:sp>
        <p:nvSpPr>
          <p:cNvPr id="203785" name="Text Box 21"/>
          <p:cNvSpPr txBox="1">
            <a:spLocks noChangeArrowheads="1"/>
          </p:cNvSpPr>
          <p:nvPr/>
        </p:nvSpPr>
        <p:spPr bwMode="auto">
          <a:xfrm>
            <a:off x="2209800" y="2895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3n = 21</a:t>
            </a:r>
          </a:p>
        </p:txBody>
      </p:sp>
      <p:sp>
        <p:nvSpPr>
          <p:cNvPr id="203786" name="Oval 22"/>
          <p:cNvSpPr>
            <a:spLocks noChangeArrowheads="1"/>
          </p:cNvSpPr>
          <p:nvPr/>
        </p:nvSpPr>
        <p:spPr bwMode="auto">
          <a:xfrm>
            <a:off x="762000" y="2362200"/>
            <a:ext cx="1524000" cy="6096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3787" name="Line 23"/>
          <p:cNvSpPr>
            <a:spLocks noChangeShapeType="1"/>
          </p:cNvSpPr>
          <p:nvPr/>
        </p:nvSpPr>
        <p:spPr bwMode="auto">
          <a:xfrm>
            <a:off x="1905000" y="2971800"/>
            <a:ext cx="381000" cy="152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3788" name="Oval 24"/>
          <p:cNvSpPr>
            <a:spLocks noChangeArrowheads="1"/>
          </p:cNvSpPr>
          <p:nvPr/>
        </p:nvSpPr>
        <p:spPr bwMode="auto">
          <a:xfrm>
            <a:off x="2438400" y="2362200"/>
            <a:ext cx="1066800" cy="6096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3789" name="Line 25"/>
          <p:cNvSpPr>
            <a:spLocks noChangeShapeType="1"/>
          </p:cNvSpPr>
          <p:nvPr/>
        </p:nvSpPr>
        <p:spPr bwMode="auto">
          <a:xfrm flipH="1">
            <a:off x="2590800" y="2895600"/>
            <a:ext cx="152400" cy="152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3790" name="Oval 26"/>
          <p:cNvSpPr>
            <a:spLocks noChangeArrowheads="1"/>
          </p:cNvSpPr>
          <p:nvPr/>
        </p:nvSpPr>
        <p:spPr bwMode="auto">
          <a:xfrm>
            <a:off x="3733800" y="2362200"/>
            <a:ext cx="1676400" cy="6096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3791" name="Line 27"/>
          <p:cNvSpPr>
            <a:spLocks noChangeShapeType="1"/>
          </p:cNvSpPr>
          <p:nvPr/>
        </p:nvSpPr>
        <p:spPr bwMode="auto">
          <a:xfrm flipH="1">
            <a:off x="3276600" y="2971800"/>
            <a:ext cx="1066800" cy="1524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03792" name="Text Box 28"/>
          <p:cNvSpPr txBox="1">
            <a:spLocks noChangeArrowheads="1"/>
          </p:cNvSpPr>
          <p:nvPr/>
        </p:nvSpPr>
        <p:spPr bwMode="auto">
          <a:xfrm>
            <a:off x="381000" y="38862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b) A number divided by five is seven</a:t>
            </a:r>
          </a:p>
        </p:txBody>
      </p:sp>
      <p:sp>
        <p:nvSpPr>
          <p:cNvPr id="203793" name="Text Box 29"/>
          <p:cNvSpPr txBox="1">
            <a:spLocks noChangeArrowheads="1"/>
          </p:cNvSpPr>
          <p:nvPr/>
        </p:nvSpPr>
        <p:spPr bwMode="auto">
          <a:xfrm>
            <a:off x="2209800" y="4419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u="sng"/>
              <a:t>n </a:t>
            </a:r>
            <a:r>
              <a:rPr lang="en-CA"/>
              <a:t>= 7</a:t>
            </a:r>
          </a:p>
        </p:txBody>
      </p:sp>
      <p:sp>
        <p:nvSpPr>
          <p:cNvPr id="203794" name="Rectangle 36"/>
          <p:cNvSpPr>
            <a:spLocks noChangeArrowheads="1"/>
          </p:cNvSpPr>
          <p:nvPr/>
        </p:nvSpPr>
        <p:spPr bwMode="auto">
          <a:xfrm>
            <a:off x="2209800" y="4724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5</a:t>
            </a:r>
          </a:p>
        </p:txBody>
      </p:sp>
      <p:sp>
        <p:nvSpPr>
          <p:cNvPr id="203795" name="Text Box 37"/>
          <p:cNvSpPr txBox="1">
            <a:spLocks noChangeArrowheads="1"/>
          </p:cNvSpPr>
          <p:nvPr/>
        </p:nvSpPr>
        <p:spPr bwMode="auto">
          <a:xfrm>
            <a:off x="381000" y="5486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c) Twice a number, increased by three is twenty one</a:t>
            </a:r>
          </a:p>
        </p:txBody>
      </p:sp>
      <p:sp>
        <p:nvSpPr>
          <p:cNvPr id="203796" name="Text Box 38"/>
          <p:cNvSpPr txBox="1">
            <a:spLocks noChangeArrowheads="1"/>
          </p:cNvSpPr>
          <p:nvPr/>
        </p:nvSpPr>
        <p:spPr bwMode="auto">
          <a:xfrm>
            <a:off x="2209800" y="60198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2n + 3 = 21</a:t>
            </a:r>
          </a:p>
        </p:txBody>
      </p:sp>
    </p:spTree>
    <p:extLst>
      <p:ext uri="{BB962C8B-B14F-4D97-AF65-F5344CB8AC3E}">
        <p14:creationId xmlns:p14="http://schemas.microsoft.com/office/powerpoint/2010/main" val="33036249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0582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0582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05830"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Using Linear Equations to Solve Word Problems</a:t>
            </a:r>
            <a:endParaRPr lang="en-US" b="1" i="1"/>
          </a:p>
        </p:txBody>
      </p:sp>
      <p:sp>
        <p:nvSpPr>
          <p:cNvPr id="205831" name="Text Box 8"/>
          <p:cNvSpPr txBox="1">
            <a:spLocks noChangeArrowheads="1"/>
          </p:cNvSpPr>
          <p:nvPr/>
        </p:nvSpPr>
        <p:spPr bwMode="auto">
          <a:xfrm>
            <a:off x="304800" y="1371600"/>
            <a:ext cx="85344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d) A rectangle has a length of 6cm and a perimeter of 28cm. Write an equation to determine the width of the rectangle.</a:t>
            </a:r>
          </a:p>
          <a:p>
            <a:r>
              <a:rPr lang="en-CA"/>
              <a:t>	</a:t>
            </a:r>
            <a:r>
              <a:rPr lang="en-CA" sz="2000"/>
              <a:t>a) Solve the equation</a:t>
            </a:r>
          </a:p>
          <a:p>
            <a:r>
              <a:rPr lang="en-CA" sz="2000"/>
              <a:t>	b) Verify the equation</a:t>
            </a:r>
          </a:p>
        </p:txBody>
      </p:sp>
      <p:sp>
        <p:nvSpPr>
          <p:cNvPr id="205832" name="Rectangle 22" descr="Diagonal brick"/>
          <p:cNvSpPr>
            <a:spLocks noChangeArrowheads="1"/>
          </p:cNvSpPr>
          <p:nvPr/>
        </p:nvSpPr>
        <p:spPr bwMode="auto">
          <a:xfrm>
            <a:off x="838200" y="3276600"/>
            <a:ext cx="1600200" cy="1066800"/>
          </a:xfrm>
          <a:prstGeom prst="rect">
            <a:avLst/>
          </a:prstGeom>
          <a:pattFill prst="diagBrick">
            <a:fgClr>
              <a:schemeClr val="accent1"/>
            </a:fgClr>
            <a:bgClr>
              <a:schemeClr val="bg1"/>
            </a:bgClr>
          </a:pattFill>
          <a:ln w="12700" cap="sq">
            <a:solidFill>
              <a:schemeClr val="tx1"/>
            </a:solidFill>
            <a:miter lim="800000"/>
            <a:headEnd type="none" w="sm" len="sm"/>
            <a:tailEnd type="none" w="sm" len="sm"/>
          </a:ln>
        </p:spPr>
        <p:txBody>
          <a:bodyPr wrap="none" anchor="ctr"/>
          <a:lstStyle/>
          <a:p>
            <a:endParaRPr lang="en-US"/>
          </a:p>
        </p:txBody>
      </p:sp>
      <p:sp>
        <p:nvSpPr>
          <p:cNvPr id="205833" name="Text Box 23"/>
          <p:cNvSpPr txBox="1">
            <a:spLocks noChangeArrowheads="1"/>
          </p:cNvSpPr>
          <p:nvPr/>
        </p:nvSpPr>
        <p:spPr bwMode="auto">
          <a:xfrm>
            <a:off x="1295400" y="29718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6cm</a:t>
            </a:r>
          </a:p>
        </p:txBody>
      </p:sp>
      <p:sp>
        <p:nvSpPr>
          <p:cNvPr id="205834" name="Text Box 24"/>
          <p:cNvSpPr txBox="1">
            <a:spLocks noChangeArrowheads="1"/>
          </p:cNvSpPr>
          <p:nvPr/>
        </p:nvSpPr>
        <p:spPr bwMode="auto">
          <a:xfrm>
            <a:off x="1295400" y="43434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6cm</a:t>
            </a:r>
          </a:p>
        </p:txBody>
      </p:sp>
      <p:sp>
        <p:nvSpPr>
          <p:cNvPr id="205835" name="Text Box 25"/>
          <p:cNvSpPr txBox="1">
            <a:spLocks noChangeArrowheads="1"/>
          </p:cNvSpPr>
          <p:nvPr/>
        </p:nvSpPr>
        <p:spPr bwMode="auto">
          <a:xfrm>
            <a:off x="4572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x</a:t>
            </a:r>
          </a:p>
        </p:txBody>
      </p:sp>
      <p:sp>
        <p:nvSpPr>
          <p:cNvPr id="205836" name="Text Box 26"/>
          <p:cNvSpPr txBox="1">
            <a:spLocks noChangeArrowheads="1"/>
          </p:cNvSpPr>
          <p:nvPr/>
        </p:nvSpPr>
        <p:spPr bwMode="auto">
          <a:xfrm>
            <a:off x="2438400" y="3581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x</a:t>
            </a:r>
          </a:p>
        </p:txBody>
      </p:sp>
      <p:sp>
        <p:nvSpPr>
          <p:cNvPr id="205837" name="Text Box 27"/>
          <p:cNvSpPr txBox="1">
            <a:spLocks noChangeArrowheads="1"/>
          </p:cNvSpPr>
          <p:nvPr/>
        </p:nvSpPr>
        <p:spPr bwMode="auto">
          <a:xfrm>
            <a:off x="4191000" y="2438400"/>
            <a:ext cx="4724400"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i="1"/>
              <a:t>Let x represent the width</a:t>
            </a:r>
            <a:r>
              <a:rPr lang="en-CA"/>
              <a:t>.</a:t>
            </a:r>
          </a:p>
          <a:p>
            <a:pPr>
              <a:spcBef>
                <a:spcPct val="50000"/>
              </a:spcBef>
            </a:pPr>
            <a:r>
              <a:rPr lang="en-CA" sz="1400">
                <a:solidFill>
                  <a:srgbClr val="FF0000"/>
                </a:solidFill>
              </a:rPr>
              <a:t>We need to use the perimeter formula from previous years.</a:t>
            </a:r>
          </a:p>
          <a:p>
            <a:pPr>
              <a:spcBef>
                <a:spcPct val="50000"/>
              </a:spcBef>
            </a:pPr>
            <a:r>
              <a:rPr lang="en-CA" sz="2000"/>
              <a:t>P = 2(l) + 2(x)</a:t>
            </a:r>
          </a:p>
          <a:p>
            <a:pPr>
              <a:spcBef>
                <a:spcPct val="50000"/>
              </a:spcBef>
            </a:pPr>
            <a:r>
              <a:rPr lang="en-CA" sz="2000"/>
              <a:t>28cm = 2(6) + 2x</a:t>
            </a:r>
          </a:p>
          <a:p>
            <a:pPr>
              <a:spcBef>
                <a:spcPct val="50000"/>
              </a:spcBef>
            </a:pPr>
            <a:r>
              <a:rPr lang="en-CA" sz="2000"/>
              <a:t>28 = 12 + 2x</a:t>
            </a:r>
          </a:p>
          <a:p>
            <a:pPr>
              <a:spcBef>
                <a:spcPct val="50000"/>
              </a:spcBef>
            </a:pPr>
            <a:r>
              <a:rPr lang="en-CA" sz="2000"/>
              <a:t>28 </a:t>
            </a:r>
            <a:r>
              <a:rPr lang="en-CA" sz="2000">
                <a:solidFill>
                  <a:srgbClr val="FF0000"/>
                </a:solidFill>
              </a:rPr>
              <a:t>-12</a:t>
            </a:r>
            <a:r>
              <a:rPr lang="en-CA" sz="2000"/>
              <a:t>= 12 </a:t>
            </a:r>
            <a:r>
              <a:rPr lang="en-CA" sz="2000">
                <a:solidFill>
                  <a:srgbClr val="FF0000"/>
                </a:solidFill>
              </a:rPr>
              <a:t>-12</a:t>
            </a:r>
            <a:r>
              <a:rPr lang="en-CA" sz="2000"/>
              <a:t>+ 2x</a:t>
            </a:r>
          </a:p>
          <a:p>
            <a:pPr>
              <a:spcBef>
                <a:spcPct val="50000"/>
              </a:spcBef>
            </a:pPr>
            <a:r>
              <a:rPr lang="en-CA" sz="2000" u="sng"/>
              <a:t>16 </a:t>
            </a:r>
            <a:r>
              <a:rPr lang="en-CA" sz="2000"/>
              <a:t>= </a:t>
            </a:r>
            <a:r>
              <a:rPr lang="en-CA" sz="2000" u="sng"/>
              <a:t>2x</a:t>
            </a:r>
          </a:p>
        </p:txBody>
      </p:sp>
      <p:sp>
        <p:nvSpPr>
          <p:cNvPr id="205838" name="Text Box 28"/>
          <p:cNvSpPr txBox="1">
            <a:spLocks noChangeArrowheads="1"/>
          </p:cNvSpPr>
          <p:nvPr/>
        </p:nvSpPr>
        <p:spPr bwMode="auto">
          <a:xfrm>
            <a:off x="4267200" y="53340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solidFill>
                  <a:srgbClr val="FF0000"/>
                </a:solidFill>
              </a:rPr>
              <a:t>2        2</a:t>
            </a:r>
          </a:p>
        </p:txBody>
      </p:sp>
      <p:sp>
        <p:nvSpPr>
          <p:cNvPr id="205839" name="Rectangle 29"/>
          <p:cNvSpPr>
            <a:spLocks noChangeArrowheads="1"/>
          </p:cNvSpPr>
          <p:nvPr/>
        </p:nvSpPr>
        <p:spPr bwMode="auto">
          <a:xfrm>
            <a:off x="4343400" y="5638800"/>
            <a:ext cx="1127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3600"/>
              <a:t>8 = x</a:t>
            </a:r>
          </a:p>
        </p:txBody>
      </p:sp>
      <p:sp>
        <p:nvSpPr>
          <p:cNvPr id="205840" name="Text Box 30"/>
          <p:cNvSpPr txBox="1">
            <a:spLocks noChangeArrowheads="1"/>
          </p:cNvSpPr>
          <p:nvPr/>
        </p:nvSpPr>
        <p:spPr bwMode="auto">
          <a:xfrm>
            <a:off x="4191000" y="62484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Therefore the width is 8cm</a:t>
            </a:r>
          </a:p>
        </p:txBody>
      </p:sp>
      <p:sp>
        <p:nvSpPr>
          <p:cNvPr id="205841" name="Text Box 31"/>
          <p:cNvSpPr txBox="1">
            <a:spLocks noChangeArrowheads="1"/>
          </p:cNvSpPr>
          <p:nvPr/>
        </p:nvSpPr>
        <p:spPr bwMode="auto">
          <a:xfrm>
            <a:off x="6553200" y="3352800"/>
            <a:ext cx="2590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Verify</a:t>
            </a:r>
          </a:p>
          <a:p>
            <a:pPr>
              <a:spcBef>
                <a:spcPct val="50000"/>
              </a:spcBef>
            </a:pPr>
            <a:r>
              <a:rPr lang="en-CA" sz="2000"/>
              <a:t>28cm = 2(6) + 2x</a:t>
            </a:r>
          </a:p>
          <a:p>
            <a:pPr>
              <a:spcBef>
                <a:spcPct val="50000"/>
              </a:spcBef>
            </a:pPr>
            <a:r>
              <a:rPr lang="en-CA" sz="2000"/>
              <a:t>28 = 12 + 2(8)</a:t>
            </a:r>
          </a:p>
          <a:p>
            <a:pPr>
              <a:spcBef>
                <a:spcPct val="50000"/>
              </a:spcBef>
            </a:pPr>
            <a:r>
              <a:rPr lang="en-CA" sz="2000"/>
              <a:t>28 = 12 + 16</a:t>
            </a:r>
          </a:p>
          <a:p>
            <a:pPr>
              <a:spcBef>
                <a:spcPct val="50000"/>
              </a:spcBef>
            </a:pPr>
            <a:r>
              <a:rPr lang="en-CA" sz="2000"/>
              <a:t>28 = 28</a:t>
            </a:r>
          </a:p>
          <a:p>
            <a:pPr>
              <a:spcBef>
                <a:spcPct val="50000"/>
              </a:spcBef>
            </a:pPr>
            <a:r>
              <a:rPr lang="en-CA" sz="2000" i="1"/>
              <a:t>LS = RS</a:t>
            </a:r>
          </a:p>
        </p:txBody>
      </p:sp>
      <p:sp>
        <p:nvSpPr>
          <p:cNvPr id="205842" name="AutoShape 32"/>
          <p:cNvSpPr>
            <a:spLocks noChangeArrowheads="1"/>
          </p:cNvSpPr>
          <p:nvPr/>
        </p:nvSpPr>
        <p:spPr bwMode="auto">
          <a:xfrm>
            <a:off x="3886200" y="2286000"/>
            <a:ext cx="5029200" cy="45720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9451036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0787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0787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7"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07878"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Using Linear Equations to Solve Word Problems</a:t>
            </a:r>
            <a:endParaRPr lang="en-US" b="1" i="1"/>
          </a:p>
        </p:txBody>
      </p:sp>
      <p:sp>
        <p:nvSpPr>
          <p:cNvPr id="207879" name="Text Box 8"/>
          <p:cNvSpPr txBox="1">
            <a:spLocks noChangeArrowheads="1"/>
          </p:cNvSpPr>
          <p:nvPr/>
        </p:nvSpPr>
        <p:spPr bwMode="auto">
          <a:xfrm>
            <a:off x="304800" y="1371600"/>
            <a:ext cx="85344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e) Seven percent of a number is Fifty Six and seven tenths.</a:t>
            </a:r>
          </a:p>
          <a:p>
            <a:r>
              <a:rPr lang="en-CA"/>
              <a:t>	</a:t>
            </a:r>
            <a:r>
              <a:rPr lang="en-CA" sz="2000"/>
              <a:t>a) Solve the equation</a:t>
            </a:r>
          </a:p>
          <a:p>
            <a:r>
              <a:rPr lang="en-CA" sz="2000"/>
              <a:t>	b) Check the solution</a:t>
            </a:r>
          </a:p>
        </p:txBody>
      </p:sp>
      <p:sp>
        <p:nvSpPr>
          <p:cNvPr id="207880" name="Text Box 14"/>
          <p:cNvSpPr txBox="1">
            <a:spLocks noChangeArrowheads="1"/>
          </p:cNvSpPr>
          <p:nvPr/>
        </p:nvSpPr>
        <p:spPr bwMode="auto">
          <a:xfrm>
            <a:off x="762000" y="2590800"/>
            <a:ext cx="47244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i="1"/>
              <a:t>Let x represent the number</a:t>
            </a:r>
            <a:r>
              <a:rPr lang="en-CA"/>
              <a:t>.</a:t>
            </a:r>
          </a:p>
          <a:p>
            <a:pPr>
              <a:spcBef>
                <a:spcPct val="50000"/>
              </a:spcBef>
            </a:pPr>
            <a:r>
              <a:rPr lang="en-CA" sz="1400">
                <a:solidFill>
                  <a:srgbClr val="FF0000"/>
                </a:solidFill>
              </a:rPr>
              <a:t>We need to use our knowledge of percents from previous years</a:t>
            </a:r>
          </a:p>
          <a:p>
            <a:pPr>
              <a:spcBef>
                <a:spcPct val="50000"/>
              </a:spcBef>
            </a:pPr>
            <a:r>
              <a:rPr lang="en-CA" sz="2000"/>
              <a:t>7% of x = 56.7</a:t>
            </a:r>
          </a:p>
          <a:p>
            <a:pPr>
              <a:spcBef>
                <a:spcPct val="50000"/>
              </a:spcBef>
            </a:pPr>
            <a:r>
              <a:rPr lang="en-CA" sz="2000" u="sng"/>
              <a:t>0.07</a:t>
            </a:r>
            <a:r>
              <a:rPr lang="en-CA" sz="2000"/>
              <a:t> (x) = </a:t>
            </a:r>
            <a:r>
              <a:rPr lang="en-CA" sz="2000" u="sng"/>
              <a:t>56.7</a:t>
            </a:r>
          </a:p>
        </p:txBody>
      </p:sp>
      <p:sp>
        <p:nvSpPr>
          <p:cNvPr id="207881" name="Text Box 18"/>
          <p:cNvSpPr txBox="1">
            <a:spLocks noChangeArrowheads="1"/>
          </p:cNvSpPr>
          <p:nvPr/>
        </p:nvSpPr>
        <p:spPr bwMode="auto">
          <a:xfrm>
            <a:off x="6553200" y="3352800"/>
            <a:ext cx="259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Verify</a:t>
            </a:r>
          </a:p>
          <a:p>
            <a:pPr>
              <a:spcBef>
                <a:spcPct val="50000"/>
              </a:spcBef>
            </a:pPr>
            <a:r>
              <a:rPr lang="en-CA" sz="2000"/>
              <a:t>7% of 810 = 56.7</a:t>
            </a:r>
          </a:p>
          <a:p>
            <a:pPr>
              <a:spcBef>
                <a:spcPct val="50000"/>
              </a:spcBef>
            </a:pPr>
            <a:r>
              <a:rPr lang="en-CA" sz="2000"/>
              <a:t>.07 x 810 = 56.7</a:t>
            </a:r>
          </a:p>
          <a:p>
            <a:pPr>
              <a:spcBef>
                <a:spcPct val="50000"/>
              </a:spcBef>
            </a:pPr>
            <a:r>
              <a:rPr lang="en-CA" sz="2000"/>
              <a:t>56.7 = 56.7</a:t>
            </a:r>
          </a:p>
          <a:p>
            <a:pPr>
              <a:spcBef>
                <a:spcPct val="50000"/>
              </a:spcBef>
            </a:pPr>
            <a:r>
              <a:rPr lang="en-CA" sz="2000" i="1"/>
              <a:t>LS = RS</a:t>
            </a:r>
          </a:p>
        </p:txBody>
      </p:sp>
      <p:sp>
        <p:nvSpPr>
          <p:cNvPr id="207882" name="AutoShape 19"/>
          <p:cNvSpPr>
            <a:spLocks noChangeArrowheads="1"/>
          </p:cNvSpPr>
          <p:nvPr/>
        </p:nvSpPr>
        <p:spPr bwMode="auto">
          <a:xfrm>
            <a:off x="228600" y="2590800"/>
            <a:ext cx="8686800" cy="4038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7883" name="Rectangle 20"/>
          <p:cNvSpPr>
            <a:spLocks noChangeArrowheads="1"/>
          </p:cNvSpPr>
          <p:nvPr/>
        </p:nvSpPr>
        <p:spPr bwMode="auto">
          <a:xfrm>
            <a:off x="762000" y="419100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800">
                <a:solidFill>
                  <a:srgbClr val="FF0000"/>
                </a:solidFill>
              </a:rPr>
              <a:t>0.07</a:t>
            </a:r>
          </a:p>
        </p:txBody>
      </p:sp>
      <p:sp>
        <p:nvSpPr>
          <p:cNvPr id="207884" name="Rectangle 21"/>
          <p:cNvSpPr>
            <a:spLocks noChangeArrowheads="1"/>
          </p:cNvSpPr>
          <p:nvPr/>
        </p:nvSpPr>
        <p:spPr bwMode="auto">
          <a:xfrm>
            <a:off x="1905000" y="4191000"/>
            <a:ext cx="58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800">
                <a:solidFill>
                  <a:srgbClr val="FF0000"/>
                </a:solidFill>
              </a:rPr>
              <a:t>0.07</a:t>
            </a:r>
          </a:p>
        </p:txBody>
      </p:sp>
      <p:sp>
        <p:nvSpPr>
          <p:cNvPr id="207885" name="Text Box 22"/>
          <p:cNvSpPr txBox="1">
            <a:spLocks noChangeArrowheads="1"/>
          </p:cNvSpPr>
          <p:nvPr/>
        </p:nvSpPr>
        <p:spPr bwMode="auto">
          <a:xfrm>
            <a:off x="914400" y="4572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x = 810</a:t>
            </a:r>
          </a:p>
        </p:txBody>
      </p:sp>
      <p:sp>
        <p:nvSpPr>
          <p:cNvPr id="207886" name="Text Box 23"/>
          <p:cNvSpPr txBox="1">
            <a:spLocks noChangeArrowheads="1"/>
          </p:cNvSpPr>
          <p:nvPr/>
        </p:nvSpPr>
        <p:spPr bwMode="auto">
          <a:xfrm>
            <a:off x="914400" y="5105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The number is 810</a:t>
            </a:r>
          </a:p>
        </p:txBody>
      </p:sp>
    </p:spTree>
    <p:extLst>
      <p:ext uri="{BB962C8B-B14F-4D97-AF65-F5344CB8AC3E}">
        <p14:creationId xmlns:p14="http://schemas.microsoft.com/office/powerpoint/2010/main" val="17052118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0992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09924"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209925" name="Text Box 6"/>
          <p:cNvSpPr txBox="1">
            <a:spLocks noChangeArrowheads="1"/>
          </p:cNvSpPr>
          <p:nvPr/>
        </p:nvSpPr>
        <p:spPr bwMode="auto">
          <a:xfrm>
            <a:off x="1219200" y="2319338"/>
            <a:ext cx="6629400"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a:t>Pages </a:t>
            </a:r>
          </a:p>
          <a:p>
            <a:pPr algn="ctr">
              <a:spcBef>
                <a:spcPct val="50000"/>
              </a:spcBef>
            </a:pPr>
            <a:r>
              <a:rPr lang="en-CA" sz="4400"/>
              <a:t>273</a:t>
            </a:r>
            <a:endParaRPr lang="en-CA" sz="3200"/>
          </a:p>
          <a:p>
            <a:pPr algn="ctr">
              <a:spcBef>
                <a:spcPct val="50000"/>
              </a:spcBef>
            </a:pPr>
            <a:r>
              <a:rPr lang="en-CA" sz="4400"/>
              <a:t>Numbers  </a:t>
            </a:r>
          </a:p>
          <a:p>
            <a:pPr algn="ctr">
              <a:spcBef>
                <a:spcPct val="50000"/>
              </a:spcBef>
            </a:pPr>
            <a:endParaRPr lang="en-CA" sz="2800"/>
          </a:p>
          <a:p>
            <a:pPr algn="ctr">
              <a:spcBef>
                <a:spcPct val="50000"/>
              </a:spcBef>
            </a:pPr>
            <a:r>
              <a:rPr lang="en-CA" sz="3600"/>
              <a:t>9ab, 11d, 13, 14, 15, 17</a:t>
            </a:r>
            <a:endParaRPr lang="en-CA" sz="1600">
              <a:solidFill>
                <a:srgbClr val="FF0000"/>
              </a:solidFill>
            </a:endParaRPr>
          </a:p>
        </p:txBody>
      </p:sp>
      <p:sp>
        <p:nvSpPr>
          <p:cNvPr id="209926"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927" name="AutoShape 8"/>
          <p:cNvSpPr>
            <a:spLocks noChangeArrowheads="1"/>
          </p:cNvSpPr>
          <p:nvPr/>
        </p:nvSpPr>
        <p:spPr bwMode="auto">
          <a:xfrm>
            <a:off x="1219200" y="43005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67340597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1197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1"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1197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3"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11974"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Equations Involving Comparisons</a:t>
            </a:r>
            <a:endParaRPr lang="en-US" b="1" i="1"/>
          </a:p>
        </p:txBody>
      </p:sp>
      <p:sp>
        <p:nvSpPr>
          <p:cNvPr id="211975" name="Text Box 8"/>
          <p:cNvSpPr txBox="1">
            <a:spLocks noChangeArrowheads="1"/>
          </p:cNvSpPr>
          <p:nvPr/>
        </p:nvSpPr>
        <p:spPr bwMode="auto">
          <a:xfrm>
            <a:off x="304800" y="1371600"/>
            <a:ext cx="85344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sz="2000"/>
              <a:t>A cell phone company offers two plans</a:t>
            </a:r>
          </a:p>
          <a:p>
            <a:r>
              <a:rPr lang="en-CA" sz="2000"/>
              <a:t>Plan A: 120 free minutes and $0.75 per additional minute</a:t>
            </a:r>
          </a:p>
          <a:p>
            <a:r>
              <a:rPr lang="en-CA" sz="2000"/>
              <a:t>Plan B: 30 free minutes and $0.25 per additional minutes</a:t>
            </a:r>
            <a:endParaRPr lang="en-CA" sz="1800"/>
          </a:p>
          <a:p>
            <a:r>
              <a:rPr lang="en-CA" sz="1800"/>
              <a:t>How much time would need to used for the same cost for both plans?</a:t>
            </a:r>
          </a:p>
        </p:txBody>
      </p:sp>
      <p:sp>
        <p:nvSpPr>
          <p:cNvPr id="211976" name="Text Box 16"/>
          <p:cNvSpPr txBox="1">
            <a:spLocks noChangeArrowheads="1"/>
          </p:cNvSpPr>
          <p:nvPr/>
        </p:nvSpPr>
        <p:spPr bwMode="auto">
          <a:xfrm>
            <a:off x="609600" y="29718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Let </a:t>
            </a:r>
            <a:r>
              <a:rPr lang="en-CA">
                <a:solidFill>
                  <a:srgbClr val="FF0000"/>
                </a:solidFill>
              </a:rPr>
              <a:t>x</a:t>
            </a:r>
            <a:r>
              <a:rPr lang="en-CA"/>
              <a:t> represent the </a:t>
            </a:r>
            <a:r>
              <a:rPr lang="en-CA" i="1" u="sng"/>
              <a:t>time</a:t>
            </a:r>
            <a:r>
              <a:rPr lang="en-CA"/>
              <a:t> that will result in the same cost</a:t>
            </a:r>
          </a:p>
        </p:txBody>
      </p:sp>
      <p:sp>
        <p:nvSpPr>
          <p:cNvPr id="211977" name="Text Box 17"/>
          <p:cNvSpPr txBox="1">
            <a:spLocks noChangeArrowheads="1"/>
          </p:cNvSpPr>
          <p:nvPr/>
        </p:nvSpPr>
        <p:spPr bwMode="auto">
          <a:xfrm>
            <a:off x="7162800" y="1371600"/>
            <a:ext cx="1981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600">
                <a:solidFill>
                  <a:srgbClr val="FF0000"/>
                </a:solidFill>
              </a:rPr>
              <a:t>Note:</a:t>
            </a:r>
            <a:r>
              <a:rPr lang="en-CA" sz="1600"/>
              <a:t> For, the time you pay for is </a:t>
            </a:r>
          </a:p>
          <a:p>
            <a:pPr>
              <a:spcBef>
                <a:spcPct val="50000"/>
              </a:spcBef>
            </a:pPr>
            <a:r>
              <a:rPr lang="en-CA" sz="1600" b="1" i="1"/>
              <a:t>Plan A</a:t>
            </a:r>
            <a:r>
              <a:rPr lang="en-CA" sz="1600"/>
              <a:t> - ( x -120)</a:t>
            </a:r>
          </a:p>
          <a:p>
            <a:pPr>
              <a:spcBef>
                <a:spcPct val="50000"/>
              </a:spcBef>
            </a:pPr>
            <a:r>
              <a:rPr lang="en-CA" sz="1600" b="1" i="1"/>
              <a:t>Plan B</a:t>
            </a:r>
            <a:r>
              <a:rPr lang="en-CA" sz="1600"/>
              <a:t> - ( x – 30)</a:t>
            </a:r>
          </a:p>
        </p:txBody>
      </p:sp>
      <p:sp>
        <p:nvSpPr>
          <p:cNvPr id="211978" name="Text Box 18"/>
          <p:cNvSpPr txBox="1">
            <a:spLocks noChangeArrowheads="1"/>
          </p:cNvSpPr>
          <p:nvPr/>
        </p:nvSpPr>
        <p:spPr bwMode="auto">
          <a:xfrm>
            <a:off x="533400" y="3657600"/>
            <a:ext cx="49530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75(x -120) = 25(x -30)</a:t>
            </a:r>
          </a:p>
          <a:p>
            <a:pPr>
              <a:spcBef>
                <a:spcPct val="50000"/>
              </a:spcBef>
            </a:pPr>
            <a:r>
              <a:rPr lang="en-CA"/>
              <a:t>75x - 9000 = 25x - 750</a:t>
            </a:r>
          </a:p>
          <a:p>
            <a:pPr>
              <a:spcBef>
                <a:spcPct val="50000"/>
              </a:spcBef>
            </a:pPr>
            <a:r>
              <a:rPr lang="en-CA"/>
              <a:t>75x = 25x + 8250</a:t>
            </a:r>
          </a:p>
          <a:p>
            <a:pPr>
              <a:spcBef>
                <a:spcPct val="50000"/>
              </a:spcBef>
            </a:pPr>
            <a:r>
              <a:rPr lang="en-CA"/>
              <a:t>50x = 8250</a:t>
            </a:r>
          </a:p>
          <a:p>
            <a:pPr>
              <a:spcBef>
                <a:spcPct val="50000"/>
              </a:spcBef>
            </a:pPr>
            <a:r>
              <a:rPr lang="en-CA"/>
              <a:t>x= 165</a:t>
            </a:r>
          </a:p>
          <a:p>
            <a:pPr>
              <a:spcBef>
                <a:spcPct val="50000"/>
              </a:spcBef>
            </a:pPr>
            <a:endParaRPr lang="en-CA"/>
          </a:p>
        </p:txBody>
      </p:sp>
      <p:sp>
        <p:nvSpPr>
          <p:cNvPr id="211979" name="Text Box 19"/>
          <p:cNvSpPr txBox="1">
            <a:spLocks noChangeArrowheads="1"/>
          </p:cNvSpPr>
          <p:nvPr/>
        </p:nvSpPr>
        <p:spPr bwMode="auto">
          <a:xfrm>
            <a:off x="914400" y="5791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CA"/>
          </a:p>
        </p:txBody>
      </p:sp>
      <p:sp>
        <p:nvSpPr>
          <p:cNvPr id="211980" name="Text Box 20"/>
          <p:cNvSpPr txBox="1">
            <a:spLocks noChangeArrowheads="1"/>
          </p:cNvSpPr>
          <p:nvPr/>
        </p:nvSpPr>
        <p:spPr bwMode="auto">
          <a:xfrm>
            <a:off x="1447800" y="4495800"/>
            <a:ext cx="35814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600">
                <a:solidFill>
                  <a:srgbClr val="FF0000"/>
                </a:solidFill>
              </a:rPr>
              <a:t>+9000                        +9000</a:t>
            </a:r>
          </a:p>
          <a:p>
            <a:pPr>
              <a:spcBef>
                <a:spcPct val="50000"/>
              </a:spcBef>
            </a:pPr>
            <a:endParaRPr lang="en-CA" sz="1600">
              <a:solidFill>
                <a:srgbClr val="FF0000"/>
              </a:solidFill>
            </a:endParaRPr>
          </a:p>
        </p:txBody>
      </p:sp>
      <p:sp>
        <p:nvSpPr>
          <p:cNvPr id="211981" name="Text Box 21"/>
          <p:cNvSpPr txBox="1">
            <a:spLocks noChangeArrowheads="1"/>
          </p:cNvSpPr>
          <p:nvPr/>
        </p:nvSpPr>
        <p:spPr bwMode="auto">
          <a:xfrm>
            <a:off x="762000" y="502920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600">
                <a:solidFill>
                  <a:srgbClr val="FF0000"/>
                </a:solidFill>
              </a:rPr>
              <a:t>-25x          -25x</a:t>
            </a:r>
          </a:p>
        </p:txBody>
      </p:sp>
      <p:sp>
        <p:nvSpPr>
          <p:cNvPr id="211982" name="Text Box 22"/>
          <p:cNvSpPr txBox="1">
            <a:spLocks noChangeArrowheads="1"/>
          </p:cNvSpPr>
          <p:nvPr/>
        </p:nvSpPr>
        <p:spPr bwMode="auto">
          <a:xfrm>
            <a:off x="762000" y="5562600"/>
            <a:ext cx="358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600">
                <a:solidFill>
                  <a:srgbClr val="FF0000"/>
                </a:solidFill>
                <a:cs typeface="Times New Roman" charset="0"/>
              </a:rPr>
              <a:t>÷</a:t>
            </a:r>
            <a:r>
              <a:rPr lang="en-CA" sz="1600">
                <a:solidFill>
                  <a:srgbClr val="FF0000"/>
                </a:solidFill>
              </a:rPr>
              <a:t>50    </a:t>
            </a:r>
            <a:r>
              <a:rPr lang="en-US" sz="1600">
                <a:solidFill>
                  <a:srgbClr val="FF0000"/>
                </a:solidFill>
              </a:rPr>
              <a:t>÷</a:t>
            </a:r>
            <a:r>
              <a:rPr lang="en-CA" sz="1600">
                <a:solidFill>
                  <a:srgbClr val="FF0000"/>
                </a:solidFill>
              </a:rPr>
              <a:t>50</a:t>
            </a:r>
          </a:p>
        </p:txBody>
      </p:sp>
      <p:sp>
        <p:nvSpPr>
          <p:cNvPr id="211983" name="Text Box 23"/>
          <p:cNvSpPr txBox="1">
            <a:spLocks noChangeArrowheads="1"/>
          </p:cNvSpPr>
          <p:nvPr/>
        </p:nvSpPr>
        <p:spPr bwMode="auto">
          <a:xfrm>
            <a:off x="4343400" y="4191000"/>
            <a:ext cx="4114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3200"/>
              <a:t>The cost would be the same when the time is 165 minutes</a:t>
            </a:r>
          </a:p>
        </p:txBody>
      </p:sp>
    </p:spTree>
    <p:extLst>
      <p:ext uri="{BB962C8B-B14F-4D97-AF65-F5344CB8AC3E}">
        <p14:creationId xmlns:p14="http://schemas.microsoft.com/office/powerpoint/2010/main" val="36833923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1401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14020"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214021" name="Text Box 6"/>
          <p:cNvSpPr txBox="1">
            <a:spLocks noChangeArrowheads="1"/>
          </p:cNvSpPr>
          <p:nvPr/>
        </p:nvSpPr>
        <p:spPr bwMode="auto">
          <a:xfrm>
            <a:off x="1219200" y="2319338"/>
            <a:ext cx="6629400"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a:t>Pages </a:t>
            </a:r>
          </a:p>
          <a:p>
            <a:pPr algn="ctr">
              <a:spcBef>
                <a:spcPct val="50000"/>
              </a:spcBef>
            </a:pPr>
            <a:r>
              <a:rPr lang="en-CA" sz="4400"/>
              <a:t>281</a:t>
            </a:r>
            <a:endParaRPr lang="en-CA" sz="3200"/>
          </a:p>
          <a:p>
            <a:pPr algn="ctr">
              <a:spcBef>
                <a:spcPct val="50000"/>
              </a:spcBef>
            </a:pPr>
            <a:r>
              <a:rPr lang="en-CA" sz="4400"/>
              <a:t>Numbers  </a:t>
            </a:r>
          </a:p>
          <a:p>
            <a:pPr algn="ctr">
              <a:spcBef>
                <a:spcPct val="50000"/>
              </a:spcBef>
            </a:pPr>
            <a:endParaRPr lang="en-CA" sz="2800"/>
          </a:p>
          <a:p>
            <a:pPr algn="ctr">
              <a:spcBef>
                <a:spcPct val="50000"/>
              </a:spcBef>
            </a:pPr>
            <a:r>
              <a:rPr lang="en-CA" sz="3600"/>
              <a:t>12, 13, 14, 15, 18</a:t>
            </a:r>
            <a:endParaRPr lang="en-CA" sz="1600">
              <a:solidFill>
                <a:srgbClr val="FF0000"/>
              </a:solidFill>
            </a:endParaRPr>
          </a:p>
        </p:txBody>
      </p:sp>
      <p:sp>
        <p:nvSpPr>
          <p:cNvPr id="214022"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4023" name="AutoShape 8"/>
          <p:cNvSpPr>
            <a:spLocks noChangeArrowheads="1"/>
          </p:cNvSpPr>
          <p:nvPr/>
        </p:nvSpPr>
        <p:spPr bwMode="auto">
          <a:xfrm>
            <a:off x="1219200" y="43005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4412931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4848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4848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5"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48486" name="TextBox 12"/>
          <p:cNvSpPr txBox="1">
            <a:spLocks noChangeArrowheads="1"/>
          </p:cNvSpPr>
          <p:nvPr/>
        </p:nvSpPr>
        <p:spPr bwMode="auto">
          <a:xfrm>
            <a:off x="1828800" y="3810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sz="3200" b="1" i="1"/>
              <a:t>Solving Single Operation Equations</a:t>
            </a:r>
            <a:endParaRPr lang="en-US" sz="3200" b="1" i="1"/>
          </a:p>
        </p:txBody>
      </p:sp>
      <p:sp>
        <p:nvSpPr>
          <p:cNvPr id="148487" name="Text Box 8"/>
          <p:cNvSpPr txBox="1">
            <a:spLocks noChangeArrowheads="1"/>
          </p:cNvSpPr>
          <p:nvPr/>
        </p:nvSpPr>
        <p:spPr bwMode="auto">
          <a:xfrm>
            <a:off x="304800" y="1219200"/>
            <a:ext cx="8686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b="1" i="1" u="sng"/>
              <a:t>Critical Concepts:</a:t>
            </a:r>
          </a:p>
          <a:p>
            <a:pPr>
              <a:spcBef>
                <a:spcPct val="50000"/>
              </a:spcBef>
            </a:pPr>
            <a:r>
              <a:rPr lang="en-CA"/>
              <a:t>When solving equations, whatever operation is performed on one side of the equation, this same operation must be performed on the other. To keep the sides of the equation balanced, any type of operation may be performed as long it is performed to both sides.</a:t>
            </a:r>
          </a:p>
          <a:p>
            <a:pPr>
              <a:spcBef>
                <a:spcPct val="50000"/>
              </a:spcBef>
            </a:pPr>
            <a:r>
              <a:rPr lang="en-CA"/>
              <a:t>Example:</a:t>
            </a:r>
          </a:p>
          <a:p>
            <a:pPr>
              <a:spcBef>
                <a:spcPct val="50000"/>
              </a:spcBef>
            </a:pPr>
            <a:r>
              <a:rPr lang="en-CA"/>
              <a:t>x + 3 = 5</a:t>
            </a:r>
          </a:p>
          <a:p>
            <a:pPr>
              <a:spcBef>
                <a:spcPct val="50000"/>
              </a:spcBef>
            </a:pPr>
            <a:r>
              <a:rPr lang="en-CA"/>
              <a:t>    -3     -3</a:t>
            </a:r>
          </a:p>
          <a:p>
            <a:pPr>
              <a:spcBef>
                <a:spcPct val="50000"/>
              </a:spcBef>
            </a:pPr>
            <a:r>
              <a:rPr lang="en-CA"/>
              <a:t>x = 2</a:t>
            </a:r>
          </a:p>
        </p:txBody>
      </p:sp>
      <p:sp>
        <p:nvSpPr>
          <p:cNvPr id="148488" name="Text Box 9"/>
          <p:cNvSpPr txBox="1">
            <a:spLocks noChangeArrowheads="1"/>
          </p:cNvSpPr>
          <p:nvPr/>
        </p:nvSpPr>
        <p:spPr bwMode="auto">
          <a:xfrm>
            <a:off x="381000" y="35052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CA"/>
          </a:p>
        </p:txBody>
      </p:sp>
      <p:sp>
        <p:nvSpPr>
          <p:cNvPr id="148489" name="Line 11"/>
          <p:cNvSpPr>
            <a:spLocks noChangeShapeType="1"/>
          </p:cNvSpPr>
          <p:nvPr/>
        </p:nvSpPr>
        <p:spPr bwMode="auto">
          <a:xfrm>
            <a:off x="381000" y="5029200"/>
            <a:ext cx="1371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8492" name="Line 15"/>
          <p:cNvSpPr>
            <a:spLocks noChangeShapeType="1"/>
          </p:cNvSpPr>
          <p:nvPr/>
        </p:nvSpPr>
        <p:spPr bwMode="auto">
          <a:xfrm>
            <a:off x="2590800" y="3581400"/>
            <a:ext cx="0" cy="22860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8493" name="Text Box 16"/>
          <p:cNvSpPr txBox="1">
            <a:spLocks noChangeArrowheads="1"/>
          </p:cNvSpPr>
          <p:nvPr/>
        </p:nvSpPr>
        <p:spPr bwMode="auto">
          <a:xfrm>
            <a:off x="2895600" y="3505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Pictorially</a:t>
            </a:r>
          </a:p>
        </p:txBody>
      </p:sp>
      <p:sp>
        <p:nvSpPr>
          <p:cNvPr id="148494" name="Rectangle 17"/>
          <p:cNvSpPr>
            <a:spLocks noChangeArrowheads="1"/>
          </p:cNvSpPr>
          <p:nvPr/>
        </p:nvSpPr>
        <p:spPr bwMode="auto">
          <a:xfrm>
            <a:off x="2971800" y="4114800"/>
            <a:ext cx="1447800" cy="228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48495" name="Rectangle 18"/>
          <p:cNvSpPr>
            <a:spLocks noChangeArrowheads="1"/>
          </p:cNvSpPr>
          <p:nvPr/>
        </p:nvSpPr>
        <p:spPr bwMode="auto">
          <a:xfrm>
            <a:off x="4572000" y="4114800"/>
            <a:ext cx="228600" cy="228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48496" name="Rectangle 19"/>
          <p:cNvSpPr>
            <a:spLocks noChangeArrowheads="1"/>
          </p:cNvSpPr>
          <p:nvPr/>
        </p:nvSpPr>
        <p:spPr bwMode="auto">
          <a:xfrm>
            <a:off x="4876800" y="4114800"/>
            <a:ext cx="228600" cy="228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48497" name="Rectangle 20"/>
          <p:cNvSpPr>
            <a:spLocks noChangeArrowheads="1"/>
          </p:cNvSpPr>
          <p:nvPr/>
        </p:nvSpPr>
        <p:spPr bwMode="auto">
          <a:xfrm>
            <a:off x="5181600" y="4114800"/>
            <a:ext cx="228600" cy="228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48498" name="Rectangle 21"/>
          <p:cNvSpPr>
            <a:spLocks noChangeArrowheads="1"/>
          </p:cNvSpPr>
          <p:nvPr/>
        </p:nvSpPr>
        <p:spPr bwMode="auto">
          <a:xfrm>
            <a:off x="5791200" y="4114800"/>
            <a:ext cx="228600" cy="228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48499" name="Rectangle 22"/>
          <p:cNvSpPr>
            <a:spLocks noChangeArrowheads="1"/>
          </p:cNvSpPr>
          <p:nvPr/>
        </p:nvSpPr>
        <p:spPr bwMode="auto">
          <a:xfrm>
            <a:off x="6096000" y="4114800"/>
            <a:ext cx="228600" cy="228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48500" name="Rectangle 23"/>
          <p:cNvSpPr>
            <a:spLocks noChangeArrowheads="1"/>
          </p:cNvSpPr>
          <p:nvPr/>
        </p:nvSpPr>
        <p:spPr bwMode="auto">
          <a:xfrm>
            <a:off x="6400800" y="4114800"/>
            <a:ext cx="228600" cy="228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48501" name="Rectangle 24"/>
          <p:cNvSpPr>
            <a:spLocks noChangeArrowheads="1"/>
          </p:cNvSpPr>
          <p:nvPr/>
        </p:nvSpPr>
        <p:spPr bwMode="auto">
          <a:xfrm>
            <a:off x="6705600" y="4114800"/>
            <a:ext cx="228600" cy="228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48502" name="Rectangle 25"/>
          <p:cNvSpPr>
            <a:spLocks noChangeArrowheads="1"/>
          </p:cNvSpPr>
          <p:nvPr/>
        </p:nvSpPr>
        <p:spPr bwMode="auto">
          <a:xfrm>
            <a:off x="7010400" y="4114800"/>
            <a:ext cx="228600" cy="228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48503" name="Rectangle 27"/>
          <p:cNvSpPr>
            <a:spLocks noChangeArrowheads="1"/>
          </p:cNvSpPr>
          <p:nvPr/>
        </p:nvSpPr>
        <p:spPr bwMode="auto">
          <a:xfrm>
            <a:off x="4572000" y="4419600"/>
            <a:ext cx="228600" cy="228600"/>
          </a:xfrm>
          <a:prstGeom prst="rect">
            <a:avLst/>
          </a:prstGeom>
          <a:solidFill>
            <a:schemeClr val="bg1"/>
          </a:solidFill>
          <a:ln w="12700" cap="sq">
            <a:solidFill>
              <a:schemeClr val="tx1"/>
            </a:solidFill>
            <a:miter lim="800000"/>
            <a:headEnd type="none" w="sm" len="sm"/>
            <a:tailEnd type="none" w="sm" len="sm"/>
          </a:ln>
        </p:spPr>
        <p:txBody>
          <a:bodyPr wrap="none" anchor="ctr"/>
          <a:lstStyle/>
          <a:p>
            <a:endParaRPr lang="en-US"/>
          </a:p>
        </p:txBody>
      </p:sp>
      <p:sp>
        <p:nvSpPr>
          <p:cNvPr id="148504" name="Rectangle 28"/>
          <p:cNvSpPr>
            <a:spLocks noChangeArrowheads="1"/>
          </p:cNvSpPr>
          <p:nvPr/>
        </p:nvSpPr>
        <p:spPr bwMode="auto">
          <a:xfrm>
            <a:off x="4876800" y="4419600"/>
            <a:ext cx="228600" cy="228600"/>
          </a:xfrm>
          <a:prstGeom prst="rect">
            <a:avLst/>
          </a:prstGeom>
          <a:solidFill>
            <a:schemeClr val="bg1"/>
          </a:solidFill>
          <a:ln w="12700" cap="sq">
            <a:solidFill>
              <a:schemeClr val="tx1"/>
            </a:solidFill>
            <a:miter lim="800000"/>
            <a:headEnd type="none" w="sm" len="sm"/>
            <a:tailEnd type="none" w="sm" len="sm"/>
          </a:ln>
        </p:spPr>
        <p:txBody>
          <a:bodyPr wrap="none" anchor="ctr"/>
          <a:lstStyle/>
          <a:p>
            <a:endParaRPr lang="en-US"/>
          </a:p>
        </p:txBody>
      </p:sp>
      <p:sp>
        <p:nvSpPr>
          <p:cNvPr id="148505" name="Rectangle 29"/>
          <p:cNvSpPr>
            <a:spLocks noChangeArrowheads="1"/>
          </p:cNvSpPr>
          <p:nvPr/>
        </p:nvSpPr>
        <p:spPr bwMode="auto">
          <a:xfrm>
            <a:off x="5181600" y="4419600"/>
            <a:ext cx="228600" cy="228600"/>
          </a:xfrm>
          <a:prstGeom prst="rect">
            <a:avLst/>
          </a:prstGeom>
          <a:solidFill>
            <a:schemeClr val="bg1"/>
          </a:solidFill>
          <a:ln w="12700" cap="sq">
            <a:solidFill>
              <a:schemeClr val="tx1"/>
            </a:solidFill>
            <a:miter lim="800000"/>
            <a:headEnd type="none" w="sm" len="sm"/>
            <a:tailEnd type="none" w="sm" len="sm"/>
          </a:ln>
        </p:spPr>
        <p:txBody>
          <a:bodyPr wrap="none" anchor="ctr"/>
          <a:lstStyle/>
          <a:p>
            <a:endParaRPr lang="en-US"/>
          </a:p>
        </p:txBody>
      </p:sp>
      <p:sp>
        <p:nvSpPr>
          <p:cNvPr id="148506" name="Rectangle 30"/>
          <p:cNvSpPr>
            <a:spLocks noChangeArrowheads="1"/>
          </p:cNvSpPr>
          <p:nvPr/>
        </p:nvSpPr>
        <p:spPr bwMode="auto">
          <a:xfrm>
            <a:off x="6400800" y="4419600"/>
            <a:ext cx="228600" cy="228600"/>
          </a:xfrm>
          <a:prstGeom prst="rect">
            <a:avLst/>
          </a:prstGeom>
          <a:solidFill>
            <a:schemeClr val="bg1"/>
          </a:solidFill>
          <a:ln w="12700" cap="sq">
            <a:solidFill>
              <a:schemeClr val="tx1"/>
            </a:solidFill>
            <a:miter lim="800000"/>
            <a:headEnd type="none" w="sm" len="sm"/>
            <a:tailEnd type="none" w="sm" len="sm"/>
          </a:ln>
        </p:spPr>
        <p:txBody>
          <a:bodyPr wrap="none" anchor="ctr"/>
          <a:lstStyle/>
          <a:p>
            <a:endParaRPr lang="en-US"/>
          </a:p>
        </p:txBody>
      </p:sp>
      <p:sp>
        <p:nvSpPr>
          <p:cNvPr id="148507" name="Rectangle 31"/>
          <p:cNvSpPr>
            <a:spLocks noChangeArrowheads="1"/>
          </p:cNvSpPr>
          <p:nvPr/>
        </p:nvSpPr>
        <p:spPr bwMode="auto">
          <a:xfrm>
            <a:off x="6705600" y="4419600"/>
            <a:ext cx="228600" cy="228600"/>
          </a:xfrm>
          <a:prstGeom prst="rect">
            <a:avLst/>
          </a:prstGeom>
          <a:solidFill>
            <a:schemeClr val="bg1"/>
          </a:solidFill>
          <a:ln w="12700" cap="sq">
            <a:solidFill>
              <a:schemeClr val="tx1"/>
            </a:solidFill>
            <a:miter lim="800000"/>
            <a:headEnd type="none" w="sm" len="sm"/>
            <a:tailEnd type="none" w="sm" len="sm"/>
          </a:ln>
        </p:spPr>
        <p:txBody>
          <a:bodyPr wrap="none" anchor="ctr"/>
          <a:lstStyle/>
          <a:p>
            <a:endParaRPr lang="en-US"/>
          </a:p>
        </p:txBody>
      </p:sp>
      <p:sp>
        <p:nvSpPr>
          <p:cNvPr id="148508" name="Rectangle 32"/>
          <p:cNvSpPr>
            <a:spLocks noChangeArrowheads="1"/>
          </p:cNvSpPr>
          <p:nvPr/>
        </p:nvSpPr>
        <p:spPr bwMode="auto">
          <a:xfrm>
            <a:off x="7010400" y="4419600"/>
            <a:ext cx="228600" cy="228600"/>
          </a:xfrm>
          <a:prstGeom prst="rect">
            <a:avLst/>
          </a:prstGeom>
          <a:solidFill>
            <a:schemeClr val="bg1"/>
          </a:solidFill>
          <a:ln w="12700" cap="sq">
            <a:solidFill>
              <a:schemeClr val="tx1"/>
            </a:solidFill>
            <a:miter lim="800000"/>
            <a:headEnd type="none" w="sm" len="sm"/>
            <a:tailEnd type="none" w="sm" len="sm"/>
          </a:ln>
        </p:spPr>
        <p:txBody>
          <a:bodyPr wrap="none" anchor="ctr"/>
          <a:lstStyle/>
          <a:p>
            <a:endParaRPr lang="en-US"/>
          </a:p>
        </p:txBody>
      </p:sp>
      <p:sp>
        <p:nvSpPr>
          <p:cNvPr id="148509" name="Rectangle 33"/>
          <p:cNvSpPr>
            <a:spLocks noChangeArrowheads="1"/>
          </p:cNvSpPr>
          <p:nvPr/>
        </p:nvSpPr>
        <p:spPr bwMode="auto">
          <a:xfrm>
            <a:off x="2971800" y="4953000"/>
            <a:ext cx="1447800" cy="228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48510" name="Rectangle 34"/>
          <p:cNvSpPr>
            <a:spLocks noChangeArrowheads="1"/>
          </p:cNvSpPr>
          <p:nvPr/>
        </p:nvSpPr>
        <p:spPr bwMode="auto">
          <a:xfrm>
            <a:off x="5791200" y="4953000"/>
            <a:ext cx="228600" cy="228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48511" name="Rectangle 35"/>
          <p:cNvSpPr>
            <a:spLocks noChangeArrowheads="1"/>
          </p:cNvSpPr>
          <p:nvPr/>
        </p:nvSpPr>
        <p:spPr bwMode="auto">
          <a:xfrm>
            <a:off x="6096000" y="4953000"/>
            <a:ext cx="228600" cy="2286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48512" name="Line 36"/>
          <p:cNvSpPr>
            <a:spLocks noChangeShapeType="1"/>
          </p:cNvSpPr>
          <p:nvPr/>
        </p:nvSpPr>
        <p:spPr bwMode="auto">
          <a:xfrm>
            <a:off x="2971800" y="4876800"/>
            <a:ext cx="4419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2976558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1606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1606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16070"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Word Problems Using Inequalities</a:t>
            </a:r>
            <a:endParaRPr lang="en-US" b="1" i="1"/>
          </a:p>
        </p:txBody>
      </p:sp>
      <p:sp>
        <p:nvSpPr>
          <p:cNvPr id="216071" name="Text Box 8"/>
          <p:cNvSpPr txBox="1">
            <a:spLocks noChangeArrowheads="1"/>
          </p:cNvSpPr>
          <p:nvPr/>
        </p:nvSpPr>
        <p:spPr bwMode="auto">
          <a:xfrm>
            <a:off x="304800" y="1371600"/>
            <a:ext cx="853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sz="2000"/>
              <a:t>Start by translating inequality statements</a:t>
            </a:r>
          </a:p>
          <a:p>
            <a:r>
              <a:rPr lang="en-CA" sz="2000"/>
              <a:t>Example: </a:t>
            </a:r>
          </a:p>
          <a:p>
            <a:r>
              <a:rPr lang="en-CA" sz="2000"/>
              <a:t>Define a variable and write an inequality to describe each.</a:t>
            </a:r>
            <a:endParaRPr lang="en-CA" sz="1800"/>
          </a:p>
        </p:txBody>
      </p:sp>
      <p:sp>
        <p:nvSpPr>
          <p:cNvPr id="216072" name="Text Box 17"/>
          <p:cNvSpPr txBox="1">
            <a:spLocks noChangeArrowheads="1"/>
          </p:cNvSpPr>
          <p:nvPr/>
        </p:nvSpPr>
        <p:spPr bwMode="auto">
          <a:xfrm>
            <a:off x="457200" y="25146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a) Contest entrants must be at least 18 years old</a:t>
            </a:r>
          </a:p>
        </p:txBody>
      </p:sp>
      <p:sp>
        <p:nvSpPr>
          <p:cNvPr id="216073" name="Text Box 18"/>
          <p:cNvSpPr txBox="1">
            <a:spLocks noChangeArrowheads="1"/>
          </p:cNvSpPr>
          <p:nvPr/>
        </p:nvSpPr>
        <p:spPr bwMode="auto">
          <a:xfrm>
            <a:off x="2667000" y="289560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3600"/>
              <a:t>x </a:t>
            </a:r>
            <a:r>
              <a:rPr lang="en-CA" sz="3600">
                <a:cs typeface="Times New Roman" charset="0"/>
              </a:rPr>
              <a:t>≥ 18</a:t>
            </a:r>
          </a:p>
        </p:txBody>
      </p:sp>
      <p:sp>
        <p:nvSpPr>
          <p:cNvPr id="216074" name="Text Box 19"/>
          <p:cNvSpPr txBox="1">
            <a:spLocks noChangeArrowheads="1"/>
          </p:cNvSpPr>
          <p:nvPr/>
        </p:nvSpPr>
        <p:spPr bwMode="auto">
          <a:xfrm>
            <a:off x="457200" y="4114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b) The temperature has been below -5</a:t>
            </a:r>
            <a:r>
              <a:rPr lang="en-CA" baseline="30000"/>
              <a:t>0</a:t>
            </a:r>
            <a:r>
              <a:rPr lang="en-CA"/>
              <a:t>c for the last week</a:t>
            </a:r>
          </a:p>
        </p:txBody>
      </p:sp>
      <p:sp>
        <p:nvSpPr>
          <p:cNvPr id="216075" name="Text Box 20"/>
          <p:cNvSpPr txBox="1">
            <a:spLocks noChangeArrowheads="1"/>
          </p:cNvSpPr>
          <p:nvPr/>
        </p:nvSpPr>
        <p:spPr bwMode="auto">
          <a:xfrm>
            <a:off x="2667000" y="438785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3600"/>
              <a:t>x </a:t>
            </a:r>
            <a:r>
              <a:rPr lang="en-US" sz="3600">
                <a:cs typeface="Times New Roman" charset="0"/>
              </a:rPr>
              <a:t>&lt;</a:t>
            </a:r>
            <a:r>
              <a:rPr lang="en-CA" sz="3600">
                <a:cs typeface="Times New Roman" charset="0"/>
              </a:rPr>
              <a:t> -5</a:t>
            </a:r>
            <a:r>
              <a:rPr lang="en-CA" sz="3600" baseline="30000">
                <a:cs typeface="Times New Roman" charset="0"/>
              </a:rPr>
              <a:t>o</a:t>
            </a:r>
            <a:r>
              <a:rPr lang="en-CA" sz="3600">
                <a:cs typeface="Times New Roman" charset="0"/>
              </a:rPr>
              <a:t>c</a:t>
            </a:r>
          </a:p>
        </p:txBody>
      </p:sp>
      <p:sp>
        <p:nvSpPr>
          <p:cNvPr id="216076" name="Text Box 21"/>
          <p:cNvSpPr txBox="1">
            <a:spLocks noChangeArrowheads="1"/>
          </p:cNvSpPr>
          <p:nvPr/>
        </p:nvSpPr>
        <p:spPr bwMode="auto">
          <a:xfrm>
            <a:off x="457200" y="5454650"/>
            <a:ext cx="8458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c) You must have 12 items or less to use the “Express” at the grocery store</a:t>
            </a:r>
          </a:p>
        </p:txBody>
      </p:sp>
      <p:sp>
        <p:nvSpPr>
          <p:cNvPr id="216077" name="Text Box 22"/>
          <p:cNvSpPr txBox="1">
            <a:spLocks noChangeArrowheads="1"/>
          </p:cNvSpPr>
          <p:nvPr/>
        </p:nvSpPr>
        <p:spPr bwMode="auto">
          <a:xfrm>
            <a:off x="2743200" y="594360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3600"/>
              <a:t>x </a:t>
            </a:r>
            <a:r>
              <a:rPr lang="en-CA" sz="3600">
                <a:cs typeface="Times New Roman" charset="0"/>
              </a:rPr>
              <a:t>≤ 12</a:t>
            </a:r>
          </a:p>
        </p:txBody>
      </p:sp>
    </p:spTree>
    <p:extLst>
      <p:ext uri="{BB962C8B-B14F-4D97-AF65-F5344CB8AC3E}">
        <p14:creationId xmlns:p14="http://schemas.microsoft.com/office/powerpoint/2010/main" val="403039827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1811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5"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1811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7"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18118"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Word Problems Using Inequalities</a:t>
            </a:r>
            <a:endParaRPr lang="en-US" b="1" i="1"/>
          </a:p>
        </p:txBody>
      </p:sp>
      <p:sp>
        <p:nvSpPr>
          <p:cNvPr id="218119" name="Text Box 8"/>
          <p:cNvSpPr txBox="1">
            <a:spLocks noChangeArrowheads="1"/>
          </p:cNvSpPr>
          <p:nvPr/>
        </p:nvSpPr>
        <p:spPr bwMode="auto">
          <a:xfrm>
            <a:off x="304800" y="1371600"/>
            <a:ext cx="85344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sz="2000"/>
              <a:t>Example:</a:t>
            </a:r>
          </a:p>
          <a:p>
            <a:r>
              <a:rPr lang="en-CA" sz="2000"/>
              <a:t>Jake plans to board his dog at a kennel while he is away.</a:t>
            </a:r>
          </a:p>
          <a:p>
            <a:r>
              <a:rPr lang="en-CA" sz="2000"/>
              <a:t>Kennel A: $90 plus $5 / day</a:t>
            </a:r>
          </a:p>
          <a:p>
            <a:r>
              <a:rPr lang="en-CA" sz="2000"/>
              <a:t>Kennel B: $ 100 plus $4 / day</a:t>
            </a:r>
          </a:p>
          <a:p>
            <a:r>
              <a:rPr lang="en-CA" sz="2000"/>
              <a:t>For how many days must Jake board his dog so that Kennel A will be less expensive than Kennel B</a:t>
            </a:r>
          </a:p>
          <a:p>
            <a:endParaRPr lang="en-CA" sz="2000"/>
          </a:p>
          <a:p>
            <a:r>
              <a:rPr lang="en-CA" sz="2000"/>
              <a:t>Solution:   Let x represent the number of days that Kennel A </a:t>
            </a:r>
            <a:r>
              <a:rPr lang="en-US" sz="2000">
                <a:cs typeface="Times New Roman" charset="0"/>
              </a:rPr>
              <a:t>&lt; Kennel B</a:t>
            </a:r>
            <a:endParaRPr lang="en-US" sz="1800">
              <a:cs typeface="Times New Roman" charset="0"/>
            </a:endParaRPr>
          </a:p>
        </p:txBody>
      </p:sp>
      <p:sp>
        <p:nvSpPr>
          <p:cNvPr id="218120" name="Text Box 15"/>
          <p:cNvSpPr txBox="1">
            <a:spLocks noChangeArrowheads="1"/>
          </p:cNvSpPr>
          <p:nvPr/>
        </p:nvSpPr>
        <p:spPr bwMode="auto">
          <a:xfrm>
            <a:off x="1295400" y="4038600"/>
            <a:ext cx="53340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$90 + 5x </a:t>
            </a:r>
            <a:r>
              <a:rPr lang="en-US">
                <a:cs typeface="Times New Roman" charset="0"/>
              </a:rPr>
              <a:t>&lt;</a:t>
            </a:r>
            <a:r>
              <a:rPr lang="en-CA"/>
              <a:t> $100 + 4x</a:t>
            </a:r>
          </a:p>
          <a:p>
            <a:pPr>
              <a:spcBef>
                <a:spcPct val="50000"/>
              </a:spcBef>
            </a:pPr>
            <a:r>
              <a:rPr lang="en-CA"/>
              <a:t>           5x &lt; 10 + 4x</a:t>
            </a:r>
          </a:p>
          <a:p>
            <a:pPr>
              <a:spcBef>
                <a:spcPct val="50000"/>
              </a:spcBef>
            </a:pPr>
            <a:r>
              <a:rPr lang="en-CA"/>
              <a:t>	x &lt; 10</a:t>
            </a:r>
          </a:p>
          <a:p>
            <a:pPr>
              <a:spcBef>
                <a:spcPct val="50000"/>
              </a:spcBef>
            </a:pPr>
            <a:endParaRPr lang="en-CA"/>
          </a:p>
        </p:txBody>
      </p:sp>
      <p:sp>
        <p:nvSpPr>
          <p:cNvPr id="218121" name="Text Box 16"/>
          <p:cNvSpPr txBox="1">
            <a:spLocks noChangeArrowheads="1"/>
          </p:cNvSpPr>
          <p:nvPr/>
        </p:nvSpPr>
        <p:spPr bwMode="auto">
          <a:xfrm>
            <a:off x="1676400" y="42672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solidFill>
                  <a:srgbClr val="FF0000"/>
                </a:solidFill>
              </a:rPr>
              <a:t>-90                   -90</a:t>
            </a:r>
          </a:p>
        </p:txBody>
      </p:sp>
      <p:sp>
        <p:nvSpPr>
          <p:cNvPr id="218122" name="Text Box 17"/>
          <p:cNvSpPr txBox="1">
            <a:spLocks noChangeArrowheads="1"/>
          </p:cNvSpPr>
          <p:nvPr/>
        </p:nvSpPr>
        <p:spPr bwMode="auto">
          <a:xfrm>
            <a:off x="2362200" y="4800600"/>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solidFill>
                  <a:srgbClr val="FF0000"/>
                </a:solidFill>
              </a:rPr>
              <a:t>-4x                  -4x</a:t>
            </a:r>
          </a:p>
        </p:txBody>
      </p:sp>
      <p:sp>
        <p:nvSpPr>
          <p:cNvPr id="218123" name="Text Box 18"/>
          <p:cNvSpPr txBox="1">
            <a:spLocks noChangeArrowheads="1"/>
          </p:cNvSpPr>
          <p:nvPr/>
        </p:nvSpPr>
        <p:spPr bwMode="auto">
          <a:xfrm>
            <a:off x="838200" y="5715000"/>
            <a:ext cx="708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Therefore, Kennel A is less expensive if Jake leaves his dog their for less than 10 days.</a:t>
            </a:r>
          </a:p>
        </p:txBody>
      </p:sp>
    </p:spTree>
    <p:extLst>
      <p:ext uri="{BB962C8B-B14F-4D97-AF65-F5344CB8AC3E}">
        <p14:creationId xmlns:p14="http://schemas.microsoft.com/office/powerpoint/2010/main" val="27570832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2016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20164"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220165" name="Text Box 6"/>
          <p:cNvSpPr txBox="1">
            <a:spLocks noChangeArrowheads="1"/>
          </p:cNvSpPr>
          <p:nvPr/>
        </p:nvSpPr>
        <p:spPr bwMode="auto">
          <a:xfrm>
            <a:off x="1219200" y="2319338"/>
            <a:ext cx="66294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dirty="0"/>
              <a:t>Pages </a:t>
            </a:r>
          </a:p>
          <a:p>
            <a:pPr algn="ctr">
              <a:spcBef>
                <a:spcPct val="50000"/>
              </a:spcBef>
            </a:pPr>
            <a:r>
              <a:rPr lang="en-CA" sz="4400" dirty="0"/>
              <a:t>292 </a:t>
            </a:r>
            <a:r>
              <a:rPr lang="en-CA" sz="4400" dirty="0" smtClean="0"/>
              <a:t>(# 9)</a:t>
            </a:r>
            <a:endParaRPr lang="en-CA" sz="4400" dirty="0"/>
          </a:p>
          <a:p>
            <a:pPr algn="ctr">
              <a:spcBef>
                <a:spcPct val="50000"/>
              </a:spcBef>
            </a:pPr>
            <a:r>
              <a:rPr lang="en-CA" sz="4400" dirty="0"/>
              <a:t>299 ( # 7, 12, 13, 14)</a:t>
            </a:r>
          </a:p>
          <a:p>
            <a:pPr algn="ctr">
              <a:spcBef>
                <a:spcPct val="50000"/>
              </a:spcBef>
            </a:pPr>
            <a:r>
              <a:rPr lang="en-CA" sz="4400" dirty="0"/>
              <a:t>305/6 ( #10, 13, 15)</a:t>
            </a:r>
            <a:endParaRPr lang="en-CA" sz="3200" dirty="0"/>
          </a:p>
          <a:p>
            <a:pPr algn="ctr">
              <a:spcBef>
                <a:spcPct val="50000"/>
              </a:spcBef>
            </a:pPr>
            <a:endParaRPr lang="en-CA" sz="2800" dirty="0"/>
          </a:p>
        </p:txBody>
      </p:sp>
      <p:sp>
        <p:nvSpPr>
          <p:cNvPr id="220166"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60832648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2221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1"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2221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3"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22214"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CA" b="1" i="1"/>
              <a:t>Solving Problems Using Equations</a:t>
            </a:r>
          </a:p>
        </p:txBody>
      </p:sp>
      <p:sp>
        <p:nvSpPr>
          <p:cNvPr id="222215" name="Text Box 8"/>
          <p:cNvSpPr txBox="1">
            <a:spLocks noChangeArrowheads="1"/>
          </p:cNvSpPr>
          <p:nvPr/>
        </p:nvSpPr>
        <p:spPr bwMode="auto">
          <a:xfrm>
            <a:off x="304800" y="1371600"/>
            <a:ext cx="85344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sz="2000"/>
              <a:t>The key to solving problems using equations is to properly convert the English language into math symbols.</a:t>
            </a:r>
          </a:p>
          <a:p>
            <a:r>
              <a:rPr lang="en-CA" sz="2000"/>
              <a:t>For example the words:</a:t>
            </a:r>
          </a:p>
          <a:p>
            <a:endParaRPr lang="en-US" sz="1800">
              <a:cs typeface="Times New Roman" charset="0"/>
            </a:endParaRPr>
          </a:p>
        </p:txBody>
      </p:sp>
      <p:pic>
        <p:nvPicPr>
          <p:cNvPr id="22221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62200"/>
            <a:ext cx="69723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5000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2425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59"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2426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1"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24262"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CA" b="1" i="1"/>
              <a:t>Solving Problems Using Equations</a:t>
            </a:r>
          </a:p>
        </p:txBody>
      </p:sp>
      <p:sp>
        <p:nvSpPr>
          <p:cNvPr id="224263" name="Text Box 8"/>
          <p:cNvSpPr txBox="1">
            <a:spLocks noChangeArrowheads="1"/>
          </p:cNvSpPr>
          <p:nvPr/>
        </p:nvSpPr>
        <p:spPr bwMode="auto">
          <a:xfrm>
            <a:off x="304800" y="1371600"/>
            <a:ext cx="85344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sz="2000"/>
              <a:t>Example 1:</a:t>
            </a:r>
          </a:p>
          <a:p>
            <a:r>
              <a:rPr lang="en-CA" sz="2000"/>
              <a:t>Find 3 consecutive numbers whose sum is 171.</a:t>
            </a:r>
          </a:p>
          <a:p>
            <a:r>
              <a:rPr lang="en-CA" sz="2000"/>
              <a:t>To solve this you need to determine which of the 3 numbers is going to be ‘x’, and you need to know that consecutive means in a row.</a:t>
            </a:r>
          </a:p>
          <a:p>
            <a:endParaRPr lang="en-CA" sz="2000"/>
          </a:p>
          <a:p>
            <a:r>
              <a:rPr lang="en-CA" sz="2000"/>
              <a:t>Let x represent the smallest number</a:t>
            </a:r>
          </a:p>
          <a:p>
            <a:r>
              <a:rPr lang="en-CA" sz="2000"/>
              <a:t>Let x + 1 represent the middle number</a:t>
            </a:r>
          </a:p>
          <a:p>
            <a:r>
              <a:rPr lang="en-CA" sz="2000"/>
              <a:t>Let x + 2 represent the largest number</a:t>
            </a:r>
          </a:p>
          <a:p>
            <a:endParaRPr lang="en-CA" sz="2000"/>
          </a:p>
          <a:p>
            <a:r>
              <a:rPr lang="en-US" sz="1800">
                <a:cs typeface="Times New Roman" charset="0"/>
              </a:rPr>
              <a:t>(x) +(x+1) + (x+2) = 171</a:t>
            </a:r>
          </a:p>
          <a:p>
            <a:r>
              <a:rPr lang="en-US" sz="1800">
                <a:cs typeface="Times New Roman" charset="0"/>
              </a:rPr>
              <a:t>                    3x + 3 = 171</a:t>
            </a:r>
          </a:p>
          <a:p>
            <a:r>
              <a:rPr lang="en-US" sz="1800">
                <a:cs typeface="Times New Roman" charset="0"/>
              </a:rPr>
              <a:t>	</a:t>
            </a:r>
          </a:p>
          <a:p>
            <a:r>
              <a:rPr lang="en-US" sz="1800">
                <a:cs typeface="Times New Roman" charset="0"/>
              </a:rPr>
              <a:t>	</a:t>
            </a:r>
          </a:p>
        </p:txBody>
      </p:sp>
      <p:sp>
        <p:nvSpPr>
          <p:cNvPr id="224264" name="Rectangle 10"/>
          <p:cNvSpPr>
            <a:spLocks noChangeArrowheads="1"/>
          </p:cNvSpPr>
          <p:nvPr/>
        </p:nvSpPr>
        <p:spPr bwMode="auto">
          <a:xfrm>
            <a:off x="1981200" y="4572000"/>
            <a:ext cx="354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FF0000"/>
                </a:solidFill>
              </a:rPr>
              <a:t>-3</a:t>
            </a:r>
            <a:endParaRPr lang="en-CA" sz="1600">
              <a:solidFill>
                <a:srgbClr val="FF0000"/>
              </a:solidFill>
            </a:endParaRPr>
          </a:p>
        </p:txBody>
      </p:sp>
      <p:sp>
        <p:nvSpPr>
          <p:cNvPr id="224265" name="Rectangle 11"/>
          <p:cNvSpPr>
            <a:spLocks noChangeArrowheads="1"/>
          </p:cNvSpPr>
          <p:nvPr/>
        </p:nvSpPr>
        <p:spPr bwMode="auto">
          <a:xfrm>
            <a:off x="2541588" y="4540250"/>
            <a:ext cx="354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FF0000"/>
                </a:solidFill>
              </a:rPr>
              <a:t>-3</a:t>
            </a:r>
            <a:endParaRPr lang="en-CA" sz="1600">
              <a:solidFill>
                <a:srgbClr val="FF0000"/>
              </a:solidFill>
            </a:endParaRPr>
          </a:p>
        </p:txBody>
      </p:sp>
      <p:sp>
        <p:nvSpPr>
          <p:cNvPr id="224266" name="Line 12"/>
          <p:cNvSpPr>
            <a:spLocks noChangeShapeType="1"/>
          </p:cNvSpPr>
          <p:nvPr/>
        </p:nvSpPr>
        <p:spPr bwMode="auto">
          <a:xfrm>
            <a:off x="685800" y="48768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24267" name="Rectangle 13"/>
          <p:cNvSpPr>
            <a:spLocks noChangeArrowheads="1"/>
          </p:cNvSpPr>
          <p:nvPr/>
        </p:nvSpPr>
        <p:spPr bwMode="auto">
          <a:xfrm>
            <a:off x="1820863" y="4891088"/>
            <a:ext cx="998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t>3x = 168</a:t>
            </a:r>
            <a:endParaRPr lang="en-CA" sz="1800"/>
          </a:p>
        </p:txBody>
      </p:sp>
      <p:sp>
        <p:nvSpPr>
          <p:cNvPr id="224268" name="Rectangle 14"/>
          <p:cNvSpPr>
            <a:spLocks noChangeArrowheads="1"/>
          </p:cNvSpPr>
          <p:nvPr/>
        </p:nvSpPr>
        <p:spPr bwMode="auto">
          <a:xfrm>
            <a:off x="1981200" y="507365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FF0000"/>
                </a:solidFill>
                <a:cs typeface="Times New Roman" charset="0"/>
              </a:rPr>
              <a:t>÷</a:t>
            </a:r>
            <a:r>
              <a:rPr lang="en-US" sz="1600">
                <a:solidFill>
                  <a:srgbClr val="FF0000"/>
                </a:solidFill>
              </a:rPr>
              <a:t>3</a:t>
            </a:r>
            <a:endParaRPr lang="en-CA" sz="1600">
              <a:solidFill>
                <a:srgbClr val="FF0000"/>
              </a:solidFill>
            </a:endParaRPr>
          </a:p>
        </p:txBody>
      </p:sp>
      <p:sp>
        <p:nvSpPr>
          <p:cNvPr id="224269" name="Rectangle 15"/>
          <p:cNvSpPr>
            <a:spLocks noChangeArrowheads="1"/>
          </p:cNvSpPr>
          <p:nvPr/>
        </p:nvSpPr>
        <p:spPr bwMode="auto">
          <a:xfrm>
            <a:off x="2541588" y="504190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FF0000"/>
                </a:solidFill>
                <a:cs typeface="Times New Roman" charset="0"/>
              </a:rPr>
              <a:t>÷</a:t>
            </a:r>
            <a:r>
              <a:rPr lang="en-US" sz="1600">
                <a:solidFill>
                  <a:srgbClr val="FF0000"/>
                </a:solidFill>
              </a:rPr>
              <a:t>3</a:t>
            </a:r>
            <a:endParaRPr lang="en-CA" sz="1600">
              <a:solidFill>
                <a:srgbClr val="FF0000"/>
              </a:solidFill>
            </a:endParaRPr>
          </a:p>
        </p:txBody>
      </p:sp>
      <p:sp>
        <p:nvSpPr>
          <p:cNvPr id="224270" name="Line 16"/>
          <p:cNvSpPr>
            <a:spLocks noChangeShapeType="1"/>
          </p:cNvSpPr>
          <p:nvPr/>
        </p:nvSpPr>
        <p:spPr bwMode="auto">
          <a:xfrm>
            <a:off x="685800" y="54102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24271" name="Rectangle 17"/>
          <p:cNvSpPr>
            <a:spLocks noChangeArrowheads="1"/>
          </p:cNvSpPr>
          <p:nvPr/>
        </p:nvSpPr>
        <p:spPr bwMode="auto">
          <a:xfrm>
            <a:off x="1828800" y="5424488"/>
            <a:ext cx="827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t> x = 56</a:t>
            </a:r>
            <a:endParaRPr lang="en-CA" sz="1800"/>
          </a:p>
        </p:txBody>
      </p:sp>
      <p:sp>
        <p:nvSpPr>
          <p:cNvPr id="224272" name="Text Box 18"/>
          <p:cNvSpPr txBox="1">
            <a:spLocks noChangeArrowheads="1"/>
          </p:cNvSpPr>
          <p:nvPr/>
        </p:nvSpPr>
        <p:spPr bwMode="auto">
          <a:xfrm>
            <a:off x="4800600" y="4495800"/>
            <a:ext cx="32766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i="1"/>
              <a:t>So in this case</a:t>
            </a:r>
          </a:p>
          <a:p>
            <a:pPr>
              <a:spcBef>
                <a:spcPct val="50000"/>
              </a:spcBef>
            </a:pPr>
            <a:r>
              <a:rPr lang="en-CA" sz="2000"/>
              <a:t>The first number is 56</a:t>
            </a:r>
          </a:p>
          <a:p>
            <a:pPr>
              <a:spcBef>
                <a:spcPct val="50000"/>
              </a:spcBef>
            </a:pPr>
            <a:r>
              <a:rPr lang="en-CA" sz="2000"/>
              <a:t>The second number is 57</a:t>
            </a:r>
          </a:p>
          <a:p>
            <a:pPr>
              <a:spcBef>
                <a:spcPct val="50000"/>
              </a:spcBef>
            </a:pPr>
            <a:r>
              <a:rPr lang="en-CA" sz="2000"/>
              <a:t>The third number is 58</a:t>
            </a:r>
          </a:p>
        </p:txBody>
      </p:sp>
      <p:sp>
        <p:nvSpPr>
          <p:cNvPr id="224273" name="AutoShape 19"/>
          <p:cNvSpPr>
            <a:spLocks noChangeArrowheads="1"/>
          </p:cNvSpPr>
          <p:nvPr/>
        </p:nvSpPr>
        <p:spPr bwMode="auto">
          <a:xfrm>
            <a:off x="4419600" y="4419600"/>
            <a:ext cx="3200400" cy="1981200"/>
          </a:xfrm>
          <a:prstGeom prst="roundRect">
            <a:avLst>
              <a:gd name="adj" fmla="val 16667"/>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01319587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2630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2630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26310"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CA" b="1" i="1"/>
              <a:t>Solving Problems Using Equations</a:t>
            </a:r>
          </a:p>
        </p:txBody>
      </p:sp>
      <p:sp>
        <p:nvSpPr>
          <p:cNvPr id="226311" name="Text Box 8"/>
          <p:cNvSpPr txBox="1">
            <a:spLocks noChangeArrowheads="1"/>
          </p:cNvSpPr>
          <p:nvPr/>
        </p:nvSpPr>
        <p:spPr bwMode="auto">
          <a:xfrm>
            <a:off x="304800" y="1371600"/>
            <a:ext cx="8534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sz="2000"/>
              <a:t>Example 2:</a:t>
            </a:r>
          </a:p>
          <a:p>
            <a:r>
              <a:rPr lang="en-CA" sz="2000"/>
              <a:t>The sides of a triangle are 3 consecutive numbers. The perimeter of the triangle is 54cm. How long is each side?</a:t>
            </a:r>
          </a:p>
          <a:p>
            <a:r>
              <a:rPr lang="en-CA" sz="1800"/>
              <a:t>	Let x represent the smallest side</a:t>
            </a:r>
          </a:p>
          <a:p>
            <a:r>
              <a:rPr lang="en-CA" sz="1800"/>
              <a:t>	Let x + 1 represent the middle side</a:t>
            </a:r>
          </a:p>
          <a:p>
            <a:r>
              <a:rPr lang="en-CA" sz="1800"/>
              <a:t>	Let x + 2 represent the largest side</a:t>
            </a:r>
            <a:endParaRPr lang="en-CA" sz="1600"/>
          </a:p>
          <a:p>
            <a:endParaRPr lang="en-CA" sz="1600"/>
          </a:p>
          <a:p>
            <a:endParaRPr lang="en-CA" sz="2000"/>
          </a:p>
          <a:p>
            <a:r>
              <a:rPr lang="en-US" sz="1800">
                <a:cs typeface="Times New Roman" charset="0"/>
              </a:rPr>
              <a:t>(x) +(x+1) + (x+2) = 54cm</a:t>
            </a:r>
          </a:p>
          <a:p>
            <a:r>
              <a:rPr lang="en-US" sz="1800">
                <a:cs typeface="Times New Roman" charset="0"/>
              </a:rPr>
              <a:t>                    3x + 3 = 54cm</a:t>
            </a:r>
          </a:p>
          <a:p>
            <a:r>
              <a:rPr lang="en-US" sz="1800">
                <a:cs typeface="Times New Roman" charset="0"/>
              </a:rPr>
              <a:t>	</a:t>
            </a:r>
          </a:p>
          <a:p>
            <a:r>
              <a:rPr lang="en-US" sz="1800">
                <a:cs typeface="Times New Roman" charset="0"/>
              </a:rPr>
              <a:t>	</a:t>
            </a:r>
          </a:p>
        </p:txBody>
      </p:sp>
      <p:sp>
        <p:nvSpPr>
          <p:cNvPr id="226312" name="Rectangle 9"/>
          <p:cNvSpPr>
            <a:spLocks noChangeArrowheads="1"/>
          </p:cNvSpPr>
          <p:nvPr/>
        </p:nvSpPr>
        <p:spPr bwMode="auto">
          <a:xfrm>
            <a:off x="1878013" y="4146550"/>
            <a:ext cx="354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FF0000"/>
                </a:solidFill>
              </a:rPr>
              <a:t>-3</a:t>
            </a:r>
            <a:endParaRPr lang="en-CA" sz="1600">
              <a:solidFill>
                <a:srgbClr val="FF0000"/>
              </a:solidFill>
            </a:endParaRPr>
          </a:p>
        </p:txBody>
      </p:sp>
      <p:sp>
        <p:nvSpPr>
          <p:cNvPr id="226313" name="Rectangle 10"/>
          <p:cNvSpPr>
            <a:spLocks noChangeArrowheads="1"/>
          </p:cNvSpPr>
          <p:nvPr/>
        </p:nvSpPr>
        <p:spPr bwMode="auto">
          <a:xfrm>
            <a:off x="2438400" y="4114800"/>
            <a:ext cx="354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FF0000"/>
                </a:solidFill>
              </a:rPr>
              <a:t>-3</a:t>
            </a:r>
            <a:endParaRPr lang="en-CA" sz="1600">
              <a:solidFill>
                <a:srgbClr val="FF0000"/>
              </a:solidFill>
            </a:endParaRPr>
          </a:p>
        </p:txBody>
      </p:sp>
      <p:sp>
        <p:nvSpPr>
          <p:cNvPr id="226314" name="Line 11"/>
          <p:cNvSpPr>
            <a:spLocks noChangeShapeType="1"/>
          </p:cNvSpPr>
          <p:nvPr/>
        </p:nvSpPr>
        <p:spPr bwMode="auto">
          <a:xfrm>
            <a:off x="582613" y="445135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26315" name="Rectangle 12"/>
          <p:cNvSpPr>
            <a:spLocks noChangeArrowheads="1"/>
          </p:cNvSpPr>
          <p:nvPr/>
        </p:nvSpPr>
        <p:spPr bwMode="auto">
          <a:xfrm>
            <a:off x="1820863" y="4495800"/>
            <a:ext cx="884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t>3x = 51</a:t>
            </a:r>
            <a:endParaRPr lang="en-CA" sz="1800"/>
          </a:p>
        </p:txBody>
      </p:sp>
      <p:sp>
        <p:nvSpPr>
          <p:cNvPr id="226316" name="Rectangle 13"/>
          <p:cNvSpPr>
            <a:spLocks noChangeArrowheads="1"/>
          </p:cNvSpPr>
          <p:nvPr/>
        </p:nvSpPr>
        <p:spPr bwMode="auto">
          <a:xfrm>
            <a:off x="1981200" y="467995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FF0000"/>
                </a:solidFill>
                <a:cs typeface="Times New Roman" charset="0"/>
              </a:rPr>
              <a:t>÷</a:t>
            </a:r>
            <a:r>
              <a:rPr lang="en-US" sz="1600">
                <a:solidFill>
                  <a:srgbClr val="FF0000"/>
                </a:solidFill>
              </a:rPr>
              <a:t>3</a:t>
            </a:r>
            <a:endParaRPr lang="en-CA" sz="1600">
              <a:solidFill>
                <a:srgbClr val="FF0000"/>
              </a:solidFill>
            </a:endParaRPr>
          </a:p>
        </p:txBody>
      </p:sp>
      <p:sp>
        <p:nvSpPr>
          <p:cNvPr id="226317" name="Rectangle 14"/>
          <p:cNvSpPr>
            <a:spLocks noChangeArrowheads="1"/>
          </p:cNvSpPr>
          <p:nvPr/>
        </p:nvSpPr>
        <p:spPr bwMode="auto">
          <a:xfrm>
            <a:off x="2541588" y="464820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FF0000"/>
                </a:solidFill>
                <a:cs typeface="Times New Roman" charset="0"/>
              </a:rPr>
              <a:t>÷</a:t>
            </a:r>
            <a:r>
              <a:rPr lang="en-US" sz="1600">
                <a:solidFill>
                  <a:srgbClr val="FF0000"/>
                </a:solidFill>
              </a:rPr>
              <a:t>3</a:t>
            </a:r>
            <a:endParaRPr lang="en-CA" sz="1600">
              <a:solidFill>
                <a:srgbClr val="FF0000"/>
              </a:solidFill>
            </a:endParaRPr>
          </a:p>
        </p:txBody>
      </p:sp>
      <p:sp>
        <p:nvSpPr>
          <p:cNvPr id="226318" name="Line 15"/>
          <p:cNvSpPr>
            <a:spLocks noChangeShapeType="1"/>
          </p:cNvSpPr>
          <p:nvPr/>
        </p:nvSpPr>
        <p:spPr bwMode="auto">
          <a:xfrm>
            <a:off x="685800" y="50165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26319" name="Rectangle 16"/>
          <p:cNvSpPr>
            <a:spLocks noChangeArrowheads="1"/>
          </p:cNvSpPr>
          <p:nvPr/>
        </p:nvSpPr>
        <p:spPr bwMode="auto">
          <a:xfrm>
            <a:off x="1828800" y="5030788"/>
            <a:ext cx="827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t> x = 17</a:t>
            </a:r>
            <a:endParaRPr lang="en-CA" sz="1800"/>
          </a:p>
        </p:txBody>
      </p:sp>
      <p:sp>
        <p:nvSpPr>
          <p:cNvPr id="226320" name="Text Box 19"/>
          <p:cNvSpPr txBox="1">
            <a:spLocks noChangeArrowheads="1"/>
          </p:cNvSpPr>
          <p:nvPr/>
        </p:nvSpPr>
        <p:spPr bwMode="auto">
          <a:xfrm>
            <a:off x="4800600" y="4495800"/>
            <a:ext cx="32766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i="1"/>
              <a:t>So in this case</a:t>
            </a:r>
          </a:p>
          <a:p>
            <a:pPr>
              <a:spcBef>
                <a:spcPct val="50000"/>
              </a:spcBef>
            </a:pPr>
            <a:r>
              <a:rPr lang="en-CA" sz="2000"/>
              <a:t>The first side is 17</a:t>
            </a:r>
          </a:p>
          <a:p>
            <a:pPr>
              <a:spcBef>
                <a:spcPct val="50000"/>
              </a:spcBef>
            </a:pPr>
            <a:r>
              <a:rPr lang="en-CA" sz="2000"/>
              <a:t>The second side is 18</a:t>
            </a:r>
          </a:p>
          <a:p>
            <a:pPr>
              <a:spcBef>
                <a:spcPct val="50000"/>
              </a:spcBef>
            </a:pPr>
            <a:r>
              <a:rPr lang="en-CA" sz="2000"/>
              <a:t>The third side is 19</a:t>
            </a:r>
          </a:p>
        </p:txBody>
      </p:sp>
      <p:sp>
        <p:nvSpPr>
          <p:cNvPr id="226321" name="AutoShape 20"/>
          <p:cNvSpPr>
            <a:spLocks noChangeArrowheads="1"/>
          </p:cNvSpPr>
          <p:nvPr/>
        </p:nvSpPr>
        <p:spPr bwMode="auto">
          <a:xfrm>
            <a:off x="4419600" y="4419600"/>
            <a:ext cx="3200400" cy="1981200"/>
          </a:xfrm>
          <a:prstGeom prst="roundRect">
            <a:avLst>
              <a:gd name="adj" fmla="val 16667"/>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6322" name="AutoShape 21"/>
          <p:cNvSpPr>
            <a:spLocks noChangeArrowheads="1"/>
          </p:cNvSpPr>
          <p:nvPr/>
        </p:nvSpPr>
        <p:spPr bwMode="auto">
          <a:xfrm>
            <a:off x="5562600" y="2590800"/>
            <a:ext cx="2362200" cy="685800"/>
          </a:xfrm>
          <a:prstGeom prst="triangle">
            <a:avLst>
              <a:gd name="adj" fmla="val 50000"/>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6323" name="Rectangle 22"/>
          <p:cNvSpPr>
            <a:spLocks noChangeArrowheads="1"/>
          </p:cNvSpPr>
          <p:nvPr/>
        </p:nvSpPr>
        <p:spPr bwMode="auto">
          <a:xfrm>
            <a:off x="5791200" y="25146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(x)</a:t>
            </a:r>
            <a:endParaRPr lang="en-CA"/>
          </a:p>
        </p:txBody>
      </p:sp>
      <p:sp>
        <p:nvSpPr>
          <p:cNvPr id="226324" name="Rectangle 23"/>
          <p:cNvSpPr>
            <a:spLocks noChangeArrowheads="1"/>
          </p:cNvSpPr>
          <p:nvPr/>
        </p:nvSpPr>
        <p:spPr bwMode="auto">
          <a:xfrm>
            <a:off x="6324600" y="3276600"/>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(x+2)</a:t>
            </a:r>
            <a:endParaRPr lang="en-CA"/>
          </a:p>
        </p:txBody>
      </p:sp>
      <p:sp>
        <p:nvSpPr>
          <p:cNvPr id="226325" name="Rectangle 24"/>
          <p:cNvSpPr>
            <a:spLocks noChangeArrowheads="1"/>
          </p:cNvSpPr>
          <p:nvPr/>
        </p:nvSpPr>
        <p:spPr bwMode="auto">
          <a:xfrm>
            <a:off x="7086600" y="2438400"/>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(x+1)</a:t>
            </a:r>
            <a:endParaRPr lang="en-CA"/>
          </a:p>
        </p:txBody>
      </p:sp>
    </p:spTree>
    <p:extLst>
      <p:ext uri="{BB962C8B-B14F-4D97-AF65-F5344CB8AC3E}">
        <p14:creationId xmlns:p14="http://schemas.microsoft.com/office/powerpoint/2010/main" val="414681396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2835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5"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2835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7"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28358"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CA" b="1" i="1"/>
              <a:t>Solving Problems Using Equations</a:t>
            </a:r>
          </a:p>
        </p:txBody>
      </p:sp>
      <p:sp>
        <p:nvSpPr>
          <p:cNvPr id="228359" name="Text Box 8"/>
          <p:cNvSpPr txBox="1">
            <a:spLocks noChangeArrowheads="1"/>
          </p:cNvSpPr>
          <p:nvPr/>
        </p:nvSpPr>
        <p:spPr bwMode="auto">
          <a:xfrm>
            <a:off x="304800" y="1371600"/>
            <a:ext cx="853440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sz="2000"/>
              <a:t>Example 3:</a:t>
            </a:r>
          </a:p>
          <a:p>
            <a:r>
              <a:rPr lang="en-CA" sz="2000"/>
              <a:t>Joe has twice as many dimes as nickels. The total value is $3.50. How many nickels and dimes does he have?</a:t>
            </a:r>
          </a:p>
          <a:p>
            <a:r>
              <a:rPr lang="en-CA" sz="1800"/>
              <a:t>	Let x represent the number of nickels</a:t>
            </a:r>
          </a:p>
          <a:p>
            <a:r>
              <a:rPr lang="en-CA" sz="1800"/>
              <a:t>	Let 2x represent the number of dimes</a:t>
            </a:r>
          </a:p>
          <a:p>
            <a:endParaRPr lang="en-CA" sz="1800"/>
          </a:p>
          <a:p>
            <a:endParaRPr lang="en-CA" sz="2000"/>
          </a:p>
          <a:p>
            <a:r>
              <a:rPr lang="en-US">
                <a:cs typeface="Times New Roman" charset="0"/>
              </a:rPr>
              <a:t>5(x) +10(2x) = 350</a:t>
            </a:r>
          </a:p>
          <a:p>
            <a:r>
              <a:rPr lang="en-US"/>
              <a:t>5x +20x = 350</a:t>
            </a:r>
          </a:p>
          <a:p>
            <a:r>
              <a:rPr lang="en-US"/>
              <a:t>25x = 350</a:t>
            </a:r>
          </a:p>
          <a:p>
            <a:endParaRPr lang="en-US" sz="1800">
              <a:cs typeface="Times New Roman" charset="0"/>
            </a:endParaRPr>
          </a:p>
          <a:p>
            <a:r>
              <a:rPr lang="en-US" sz="1800">
                <a:cs typeface="Times New Roman" charset="0"/>
              </a:rPr>
              <a:t>	</a:t>
            </a:r>
          </a:p>
        </p:txBody>
      </p:sp>
      <p:sp>
        <p:nvSpPr>
          <p:cNvPr id="228360" name="Rectangle 13"/>
          <p:cNvSpPr>
            <a:spLocks noChangeArrowheads="1"/>
          </p:cNvSpPr>
          <p:nvPr/>
        </p:nvSpPr>
        <p:spPr bwMode="auto">
          <a:xfrm>
            <a:off x="685800" y="4419600"/>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FF0000"/>
                </a:solidFill>
                <a:cs typeface="Times New Roman" charset="0"/>
              </a:rPr>
              <a:t>÷</a:t>
            </a:r>
            <a:r>
              <a:rPr lang="en-US" sz="1600">
                <a:solidFill>
                  <a:srgbClr val="FF0000"/>
                </a:solidFill>
              </a:rPr>
              <a:t>25</a:t>
            </a:r>
            <a:endParaRPr lang="en-CA" sz="1600">
              <a:solidFill>
                <a:srgbClr val="FF0000"/>
              </a:solidFill>
            </a:endParaRPr>
          </a:p>
        </p:txBody>
      </p:sp>
      <p:sp>
        <p:nvSpPr>
          <p:cNvPr id="228361" name="Rectangle 14"/>
          <p:cNvSpPr>
            <a:spLocks noChangeArrowheads="1"/>
          </p:cNvSpPr>
          <p:nvPr/>
        </p:nvSpPr>
        <p:spPr bwMode="auto">
          <a:xfrm>
            <a:off x="1246188" y="4387850"/>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FF0000"/>
                </a:solidFill>
                <a:cs typeface="Times New Roman" charset="0"/>
              </a:rPr>
              <a:t>÷</a:t>
            </a:r>
            <a:r>
              <a:rPr lang="en-US" sz="1600">
                <a:solidFill>
                  <a:srgbClr val="FF0000"/>
                </a:solidFill>
              </a:rPr>
              <a:t>25</a:t>
            </a:r>
            <a:endParaRPr lang="en-CA" sz="1600">
              <a:solidFill>
                <a:srgbClr val="FF0000"/>
              </a:solidFill>
            </a:endParaRPr>
          </a:p>
        </p:txBody>
      </p:sp>
      <p:sp>
        <p:nvSpPr>
          <p:cNvPr id="228362" name="Text Box 17"/>
          <p:cNvSpPr txBox="1">
            <a:spLocks noChangeArrowheads="1"/>
          </p:cNvSpPr>
          <p:nvPr/>
        </p:nvSpPr>
        <p:spPr bwMode="auto">
          <a:xfrm>
            <a:off x="4800600" y="4495800"/>
            <a:ext cx="2667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i="1"/>
              <a:t>So in this case</a:t>
            </a:r>
          </a:p>
          <a:p>
            <a:pPr>
              <a:spcBef>
                <a:spcPct val="50000"/>
              </a:spcBef>
            </a:pPr>
            <a:r>
              <a:rPr lang="en-CA" sz="2000"/>
              <a:t>There are 14 nickels and 28 dimes</a:t>
            </a:r>
          </a:p>
        </p:txBody>
      </p:sp>
      <p:sp>
        <p:nvSpPr>
          <p:cNvPr id="228363" name="AutoShape 18"/>
          <p:cNvSpPr>
            <a:spLocks noChangeArrowheads="1"/>
          </p:cNvSpPr>
          <p:nvPr/>
        </p:nvSpPr>
        <p:spPr bwMode="auto">
          <a:xfrm>
            <a:off x="4419600" y="4419600"/>
            <a:ext cx="3200400" cy="1981200"/>
          </a:xfrm>
          <a:prstGeom prst="roundRect">
            <a:avLst>
              <a:gd name="adj" fmla="val 16667"/>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8364" name="Line 23"/>
          <p:cNvSpPr>
            <a:spLocks noChangeShapeType="1"/>
          </p:cNvSpPr>
          <p:nvPr/>
        </p:nvSpPr>
        <p:spPr bwMode="auto">
          <a:xfrm>
            <a:off x="533400" y="4724400"/>
            <a:ext cx="2667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28365" name="Rectangle 24"/>
          <p:cNvSpPr>
            <a:spLocks noChangeArrowheads="1"/>
          </p:cNvSpPr>
          <p:nvPr/>
        </p:nvSpPr>
        <p:spPr bwMode="auto">
          <a:xfrm>
            <a:off x="457200" y="4724400"/>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x = 14</a:t>
            </a:r>
            <a:endParaRPr lang="en-CA"/>
          </a:p>
        </p:txBody>
      </p:sp>
    </p:spTree>
    <p:extLst>
      <p:ext uri="{BB962C8B-B14F-4D97-AF65-F5344CB8AC3E}">
        <p14:creationId xmlns:p14="http://schemas.microsoft.com/office/powerpoint/2010/main" val="195379576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3040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3"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3040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5"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30406"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CA" b="1" i="1"/>
              <a:t>Solving Problems Using Equations</a:t>
            </a:r>
          </a:p>
        </p:txBody>
      </p:sp>
      <p:sp>
        <p:nvSpPr>
          <p:cNvPr id="230407" name="Text Box 8"/>
          <p:cNvSpPr txBox="1">
            <a:spLocks noChangeArrowheads="1"/>
          </p:cNvSpPr>
          <p:nvPr/>
        </p:nvSpPr>
        <p:spPr bwMode="auto">
          <a:xfrm>
            <a:off x="304800" y="1371600"/>
            <a:ext cx="85344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sz="2000"/>
              <a:t>Example 4:</a:t>
            </a:r>
          </a:p>
          <a:p>
            <a:r>
              <a:rPr lang="en-CA" sz="2000"/>
              <a:t>A box contains 140 dimes and nickels. The total value is $11.15. How many dimes and how many nickels are there?</a:t>
            </a:r>
          </a:p>
          <a:p>
            <a:endParaRPr lang="en-CA" sz="1800"/>
          </a:p>
          <a:p>
            <a:r>
              <a:rPr lang="en-CA" sz="1600"/>
              <a:t>Let x represent the number of dimes</a:t>
            </a:r>
          </a:p>
          <a:p>
            <a:r>
              <a:rPr lang="en-CA" sz="1600"/>
              <a:t>Let 140 - x represent the number of nickels</a:t>
            </a:r>
          </a:p>
          <a:p>
            <a:endParaRPr lang="en-CA" sz="1800"/>
          </a:p>
          <a:p>
            <a:r>
              <a:rPr lang="en-US">
                <a:cs typeface="Times New Roman" charset="0"/>
              </a:rPr>
              <a:t>5(140-x) +10(x) = 1115</a:t>
            </a:r>
          </a:p>
          <a:p>
            <a:r>
              <a:rPr lang="en-US"/>
              <a:t>  700 – 5x + 10x = 1115</a:t>
            </a:r>
          </a:p>
          <a:p>
            <a:r>
              <a:rPr lang="en-US"/>
              <a:t>            700 + 5x = 1115</a:t>
            </a:r>
          </a:p>
          <a:p>
            <a:endParaRPr lang="en-US" sz="1800">
              <a:cs typeface="Times New Roman" charset="0"/>
            </a:endParaRPr>
          </a:p>
          <a:p>
            <a:r>
              <a:rPr lang="en-US" sz="1800">
                <a:cs typeface="Times New Roman" charset="0"/>
              </a:rPr>
              <a:t>	</a:t>
            </a:r>
          </a:p>
        </p:txBody>
      </p:sp>
      <p:sp>
        <p:nvSpPr>
          <p:cNvPr id="230408" name="Rectangle 9"/>
          <p:cNvSpPr>
            <a:spLocks noChangeArrowheads="1"/>
          </p:cNvSpPr>
          <p:nvPr/>
        </p:nvSpPr>
        <p:spPr bwMode="auto">
          <a:xfrm>
            <a:off x="2057400" y="487680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FF0000"/>
                </a:solidFill>
                <a:cs typeface="Times New Roman" charset="0"/>
              </a:rPr>
              <a:t>÷</a:t>
            </a:r>
            <a:r>
              <a:rPr lang="en-US" sz="1600" dirty="0">
                <a:solidFill>
                  <a:srgbClr val="FF0000"/>
                </a:solidFill>
              </a:rPr>
              <a:t>5</a:t>
            </a:r>
            <a:endParaRPr lang="en-CA" sz="1600" dirty="0">
              <a:solidFill>
                <a:srgbClr val="FF0000"/>
              </a:solidFill>
            </a:endParaRPr>
          </a:p>
        </p:txBody>
      </p:sp>
      <p:sp>
        <p:nvSpPr>
          <p:cNvPr id="230409" name="Rectangle 10"/>
          <p:cNvSpPr>
            <a:spLocks noChangeArrowheads="1"/>
          </p:cNvSpPr>
          <p:nvPr/>
        </p:nvSpPr>
        <p:spPr bwMode="auto">
          <a:xfrm>
            <a:off x="2546350" y="487680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FF0000"/>
                </a:solidFill>
                <a:cs typeface="Times New Roman" charset="0"/>
              </a:rPr>
              <a:t>÷</a:t>
            </a:r>
            <a:r>
              <a:rPr lang="en-US" sz="1600" dirty="0">
                <a:solidFill>
                  <a:srgbClr val="FF0000"/>
                </a:solidFill>
              </a:rPr>
              <a:t>5</a:t>
            </a:r>
            <a:endParaRPr lang="en-CA" sz="1600" dirty="0">
              <a:solidFill>
                <a:srgbClr val="FF0000"/>
              </a:solidFill>
            </a:endParaRPr>
          </a:p>
        </p:txBody>
      </p:sp>
      <p:sp>
        <p:nvSpPr>
          <p:cNvPr id="230410" name="Text Box 11"/>
          <p:cNvSpPr txBox="1">
            <a:spLocks noChangeArrowheads="1"/>
          </p:cNvSpPr>
          <p:nvPr/>
        </p:nvSpPr>
        <p:spPr bwMode="auto">
          <a:xfrm>
            <a:off x="609600" y="5546725"/>
            <a:ext cx="2667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i="1"/>
              <a:t>So in this case</a:t>
            </a:r>
          </a:p>
          <a:p>
            <a:pPr>
              <a:spcBef>
                <a:spcPct val="50000"/>
              </a:spcBef>
            </a:pPr>
            <a:r>
              <a:rPr lang="en-CA" sz="2000"/>
              <a:t>There are 83 dimes and 57 nickels</a:t>
            </a:r>
          </a:p>
        </p:txBody>
      </p:sp>
      <p:sp>
        <p:nvSpPr>
          <p:cNvPr id="230411" name="AutoShape 12"/>
          <p:cNvSpPr>
            <a:spLocks noChangeArrowheads="1"/>
          </p:cNvSpPr>
          <p:nvPr/>
        </p:nvSpPr>
        <p:spPr bwMode="auto">
          <a:xfrm>
            <a:off x="381000" y="5486400"/>
            <a:ext cx="3200400" cy="1219200"/>
          </a:xfrm>
          <a:prstGeom prst="roundRect">
            <a:avLst>
              <a:gd name="adj" fmla="val 16667"/>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0412" name="Rectangle 15"/>
          <p:cNvSpPr>
            <a:spLocks noChangeArrowheads="1"/>
          </p:cNvSpPr>
          <p:nvPr/>
        </p:nvSpPr>
        <p:spPr bwMode="auto">
          <a:xfrm>
            <a:off x="1500188" y="4375150"/>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FF0000"/>
                </a:solidFill>
                <a:cs typeface="Times New Roman" charset="0"/>
              </a:rPr>
              <a:t>-</a:t>
            </a:r>
            <a:r>
              <a:rPr lang="en-US" sz="1600">
                <a:solidFill>
                  <a:srgbClr val="FF0000"/>
                </a:solidFill>
              </a:rPr>
              <a:t>700</a:t>
            </a:r>
            <a:endParaRPr lang="en-CA" sz="1600">
              <a:solidFill>
                <a:srgbClr val="FF0000"/>
              </a:solidFill>
            </a:endParaRPr>
          </a:p>
        </p:txBody>
      </p:sp>
      <p:sp>
        <p:nvSpPr>
          <p:cNvPr id="230413" name="Rectangle 16"/>
          <p:cNvSpPr>
            <a:spLocks noChangeArrowheads="1"/>
          </p:cNvSpPr>
          <p:nvPr/>
        </p:nvSpPr>
        <p:spPr bwMode="auto">
          <a:xfrm>
            <a:off x="2947988" y="4419600"/>
            <a:ext cx="5572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FF0000"/>
                </a:solidFill>
                <a:cs typeface="Times New Roman" charset="0"/>
              </a:rPr>
              <a:t>-</a:t>
            </a:r>
            <a:r>
              <a:rPr lang="en-US" sz="1600">
                <a:solidFill>
                  <a:srgbClr val="FF0000"/>
                </a:solidFill>
              </a:rPr>
              <a:t>700</a:t>
            </a:r>
            <a:endParaRPr lang="en-CA" sz="1600">
              <a:solidFill>
                <a:srgbClr val="FF0000"/>
              </a:solidFill>
            </a:endParaRPr>
          </a:p>
        </p:txBody>
      </p:sp>
      <p:sp>
        <p:nvSpPr>
          <p:cNvPr id="230414" name="Rectangle 17"/>
          <p:cNvSpPr>
            <a:spLocks noChangeArrowheads="1"/>
          </p:cNvSpPr>
          <p:nvPr/>
        </p:nvSpPr>
        <p:spPr bwMode="auto">
          <a:xfrm>
            <a:off x="1981200" y="4648200"/>
            <a:ext cx="127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5x = 415</a:t>
            </a:r>
          </a:p>
        </p:txBody>
      </p:sp>
      <p:sp>
        <p:nvSpPr>
          <p:cNvPr id="230415" name="Rectangle 18"/>
          <p:cNvSpPr>
            <a:spLocks noChangeArrowheads="1"/>
          </p:cNvSpPr>
          <p:nvPr/>
        </p:nvSpPr>
        <p:spPr bwMode="auto">
          <a:xfrm>
            <a:off x="1981200" y="5029200"/>
            <a:ext cx="104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x = 83</a:t>
            </a:r>
          </a:p>
        </p:txBody>
      </p:sp>
      <p:sp>
        <p:nvSpPr>
          <p:cNvPr id="230416" name="Text Box 20"/>
          <p:cNvSpPr txBox="1">
            <a:spLocks noChangeArrowheads="1"/>
          </p:cNvSpPr>
          <p:nvPr/>
        </p:nvSpPr>
        <p:spPr bwMode="auto">
          <a:xfrm>
            <a:off x="3733800" y="3733800"/>
            <a:ext cx="91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3600"/>
              <a:t>OR</a:t>
            </a:r>
          </a:p>
        </p:txBody>
      </p:sp>
      <p:sp>
        <p:nvSpPr>
          <p:cNvPr id="230417" name="AutoShape 21"/>
          <p:cNvSpPr>
            <a:spLocks noChangeArrowheads="1"/>
          </p:cNvSpPr>
          <p:nvPr/>
        </p:nvSpPr>
        <p:spPr bwMode="auto">
          <a:xfrm>
            <a:off x="3657600" y="3429000"/>
            <a:ext cx="1066800" cy="12954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0418" name="Rectangle 22"/>
          <p:cNvSpPr>
            <a:spLocks noChangeArrowheads="1"/>
          </p:cNvSpPr>
          <p:nvPr/>
        </p:nvSpPr>
        <p:spPr bwMode="auto">
          <a:xfrm>
            <a:off x="5257800" y="2466975"/>
            <a:ext cx="3886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600"/>
              <a:t>Let x represent the number of dimes</a:t>
            </a:r>
          </a:p>
          <a:p>
            <a:r>
              <a:rPr lang="en-CA" sz="1600"/>
              <a:t>Let y represent the number of nickels</a:t>
            </a:r>
          </a:p>
          <a:p>
            <a:endParaRPr lang="en-CA" sz="1600"/>
          </a:p>
          <a:p>
            <a:r>
              <a:rPr lang="en-CA" sz="1600"/>
              <a:t>x + y = 140</a:t>
            </a:r>
          </a:p>
          <a:p>
            <a:r>
              <a:rPr lang="en-CA" sz="1600"/>
              <a:t>10x + 5y = 1115</a:t>
            </a:r>
          </a:p>
        </p:txBody>
      </p:sp>
      <p:sp>
        <p:nvSpPr>
          <p:cNvPr id="230419" name="Line 23"/>
          <p:cNvSpPr>
            <a:spLocks noChangeShapeType="1"/>
          </p:cNvSpPr>
          <p:nvPr/>
        </p:nvSpPr>
        <p:spPr bwMode="auto">
          <a:xfrm>
            <a:off x="5334000" y="3886200"/>
            <a:ext cx="1752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0420" name="AutoShape 24"/>
          <p:cNvSpPr>
            <a:spLocks/>
          </p:cNvSpPr>
          <p:nvPr/>
        </p:nvSpPr>
        <p:spPr bwMode="auto">
          <a:xfrm>
            <a:off x="6934200" y="3200400"/>
            <a:ext cx="685800" cy="838200"/>
          </a:xfrm>
          <a:prstGeom prst="rightBrace">
            <a:avLst>
              <a:gd name="adj1" fmla="val 10185"/>
              <a:gd name="adj2" fmla="val 50000"/>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0421" name="Text Box 25"/>
          <p:cNvSpPr txBox="1">
            <a:spLocks noChangeArrowheads="1"/>
          </p:cNvSpPr>
          <p:nvPr/>
        </p:nvSpPr>
        <p:spPr bwMode="auto">
          <a:xfrm>
            <a:off x="7620000" y="3200400"/>
            <a:ext cx="1447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600"/>
              <a:t>2 equations, so make one of the variable the same value</a:t>
            </a:r>
          </a:p>
        </p:txBody>
      </p:sp>
      <p:sp>
        <p:nvSpPr>
          <p:cNvPr id="230422" name="Rectangle 26"/>
          <p:cNvSpPr>
            <a:spLocks noChangeArrowheads="1"/>
          </p:cNvSpPr>
          <p:nvPr/>
        </p:nvSpPr>
        <p:spPr bwMode="auto">
          <a:xfrm>
            <a:off x="5257800" y="3962400"/>
            <a:ext cx="2286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1400"/>
              <a:t>10x + 10y = 1400</a:t>
            </a:r>
          </a:p>
          <a:p>
            <a:r>
              <a:rPr lang="en-CA" sz="1400"/>
              <a:t>10x + 5y = 1115</a:t>
            </a:r>
          </a:p>
        </p:txBody>
      </p:sp>
      <p:sp>
        <p:nvSpPr>
          <p:cNvPr id="230423" name="Line 27"/>
          <p:cNvSpPr>
            <a:spLocks noChangeShapeType="1"/>
          </p:cNvSpPr>
          <p:nvPr/>
        </p:nvSpPr>
        <p:spPr bwMode="auto">
          <a:xfrm>
            <a:off x="5257800" y="4495800"/>
            <a:ext cx="1752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0424" name="Text Box 28"/>
          <p:cNvSpPr txBox="1">
            <a:spLocks noChangeArrowheads="1"/>
          </p:cNvSpPr>
          <p:nvPr/>
        </p:nvSpPr>
        <p:spPr bwMode="auto">
          <a:xfrm>
            <a:off x="7315200" y="4419600"/>
            <a:ext cx="1828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600"/>
              <a:t>Now Subtract equations</a:t>
            </a:r>
          </a:p>
        </p:txBody>
      </p:sp>
      <p:sp>
        <p:nvSpPr>
          <p:cNvPr id="230425" name="Line 29"/>
          <p:cNvSpPr>
            <a:spLocks noChangeShapeType="1"/>
          </p:cNvSpPr>
          <p:nvPr/>
        </p:nvSpPr>
        <p:spPr bwMode="auto">
          <a:xfrm flipH="1" flipV="1">
            <a:off x="6781800" y="4343400"/>
            <a:ext cx="457200" cy="2286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30426" name="Rectangle 30"/>
          <p:cNvSpPr>
            <a:spLocks noChangeArrowheads="1"/>
          </p:cNvSpPr>
          <p:nvPr/>
        </p:nvSpPr>
        <p:spPr bwMode="auto">
          <a:xfrm>
            <a:off x="5334000" y="4495800"/>
            <a:ext cx="1270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5y = 285</a:t>
            </a:r>
          </a:p>
          <a:p>
            <a:r>
              <a:rPr lang="en-CA"/>
              <a:t>y = 57</a:t>
            </a:r>
          </a:p>
        </p:txBody>
      </p:sp>
      <p:sp>
        <p:nvSpPr>
          <p:cNvPr id="230427" name="Text Box 31"/>
          <p:cNvSpPr txBox="1">
            <a:spLocks noChangeArrowheads="1"/>
          </p:cNvSpPr>
          <p:nvPr/>
        </p:nvSpPr>
        <p:spPr bwMode="auto">
          <a:xfrm>
            <a:off x="5715000" y="5546725"/>
            <a:ext cx="2667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i="1"/>
              <a:t>So in this case</a:t>
            </a:r>
          </a:p>
          <a:p>
            <a:pPr>
              <a:spcBef>
                <a:spcPct val="50000"/>
              </a:spcBef>
            </a:pPr>
            <a:r>
              <a:rPr lang="en-CA" sz="2000"/>
              <a:t>There are 83 dimes and 57 nickels</a:t>
            </a:r>
          </a:p>
        </p:txBody>
      </p:sp>
      <p:sp>
        <p:nvSpPr>
          <p:cNvPr id="230428" name="AutoShape 32"/>
          <p:cNvSpPr>
            <a:spLocks noChangeArrowheads="1"/>
          </p:cNvSpPr>
          <p:nvPr/>
        </p:nvSpPr>
        <p:spPr bwMode="auto">
          <a:xfrm>
            <a:off x="5486400" y="5486400"/>
            <a:ext cx="3200400" cy="1219200"/>
          </a:xfrm>
          <a:prstGeom prst="roundRect">
            <a:avLst>
              <a:gd name="adj" fmla="val 16667"/>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23467145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3245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1"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32452"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232453" name="Text Box 6"/>
          <p:cNvSpPr txBox="1">
            <a:spLocks noChangeArrowheads="1"/>
          </p:cNvSpPr>
          <p:nvPr/>
        </p:nvSpPr>
        <p:spPr bwMode="auto">
          <a:xfrm>
            <a:off x="1219200" y="2319338"/>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b="1">
                <a:solidFill>
                  <a:srgbClr val="FF0000"/>
                </a:solidFill>
              </a:rPr>
              <a:t>Worksheet</a:t>
            </a:r>
            <a:r>
              <a:rPr lang="en-CA" sz="4400"/>
              <a:t> </a:t>
            </a:r>
          </a:p>
        </p:txBody>
      </p:sp>
      <p:sp>
        <p:nvSpPr>
          <p:cNvPr id="232454"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8761298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3449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9"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3450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1"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34502"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CA" b="1" i="1"/>
              <a:t>Uniform Motion Problems</a:t>
            </a:r>
          </a:p>
        </p:txBody>
      </p:sp>
      <p:sp>
        <p:nvSpPr>
          <p:cNvPr id="234503" name="Text Box 8"/>
          <p:cNvSpPr txBox="1">
            <a:spLocks noChangeArrowheads="1"/>
          </p:cNvSpPr>
          <p:nvPr/>
        </p:nvSpPr>
        <p:spPr bwMode="auto">
          <a:xfrm>
            <a:off x="304800" y="1371600"/>
            <a:ext cx="8534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In Uniform Motion Problems involve boats, trains, bicycles, canoes, jets, everything moving in all different directions. </a:t>
            </a:r>
          </a:p>
          <a:p>
            <a:pPr>
              <a:buFont typeface="Wingdings" charset="0"/>
              <a:buChar char="Ø"/>
            </a:pPr>
            <a:r>
              <a:rPr lang="en-CA" i="1"/>
              <a:t> Who will get there first? </a:t>
            </a:r>
          </a:p>
          <a:p>
            <a:pPr>
              <a:buFont typeface="Wingdings" charset="0"/>
              <a:buChar char="Ø"/>
            </a:pPr>
            <a:r>
              <a:rPr lang="en-CA" i="1"/>
              <a:t> How far apart will they be after a given amount of time? </a:t>
            </a:r>
          </a:p>
          <a:p>
            <a:pPr>
              <a:buFont typeface="Wingdings" charset="0"/>
              <a:buChar char="Ø"/>
            </a:pPr>
            <a:r>
              <a:rPr lang="en-CA" i="1"/>
              <a:t> When will one overtake the other?</a:t>
            </a:r>
            <a:r>
              <a:rPr lang="en-CA"/>
              <a:t> </a:t>
            </a:r>
            <a:r>
              <a:rPr lang="en-US">
                <a:cs typeface="Times New Roman" charset="0"/>
              </a:rPr>
              <a:t>	</a:t>
            </a:r>
          </a:p>
          <a:p>
            <a:pPr>
              <a:buFont typeface="Wingdings" charset="0"/>
              <a:buNone/>
            </a:pPr>
            <a:r>
              <a:rPr lang="en-US">
                <a:cs typeface="Times New Roman" charset="0"/>
              </a:rPr>
              <a:t>All these questions can be solved using algebra.</a:t>
            </a:r>
          </a:p>
        </p:txBody>
      </p:sp>
      <p:sp>
        <p:nvSpPr>
          <p:cNvPr id="234504" name="Rectangle 32"/>
          <p:cNvSpPr>
            <a:spLocks noChangeArrowheads="1"/>
          </p:cNvSpPr>
          <p:nvPr/>
        </p:nvSpPr>
        <p:spPr bwMode="auto">
          <a:xfrm>
            <a:off x="381000" y="5168900"/>
            <a:ext cx="82296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en-US"/>
              <a:t>An algebraic problem involving the use of this formula is called </a:t>
            </a:r>
            <a:r>
              <a:rPr lang="en-US" b="1"/>
              <a:t>uniform-motion problem</a:t>
            </a:r>
            <a:r>
              <a:rPr lang="en-US"/>
              <a:t>. This is because in Physics, the object is assumed to move with a </a:t>
            </a:r>
            <a:r>
              <a:rPr lang="en-US" b="1" i="1"/>
              <a:t>constant rate</a:t>
            </a:r>
            <a:r>
              <a:rPr lang="en-US"/>
              <a:t> in every second along the way.  This means the object is always traveling the same speed.</a:t>
            </a:r>
          </a:p>
        </p:txBody>
      </p:sp>
      <p:sp>
        <p:nvSpPr>
          <p:cNvPr id="234505" name="Rectangle 33"/>
          <p:cNvSpPr>
            <a:spLocks noChangeArrowheads="1"/>
          </p:cNvSpPr>
          <p:nvPr/>
        </p:nvSpPr>
        <p:spPr bwMode="auto">
          <a:xfrm>
            <a:off x="1905000" y="403860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000" b="1" i="1">
                <a:solidFill>
                  <a:srgbClr val="FF0000"/>
                </a:solidFill>
              </a:rPr>
              <a:t>D = r * t</a:t>
            </a:r>
            <a:endParaRPr lang="en-CA" sz="4000" b="1" i="1">
              <a:solidFill>
                <a:srgbClr val="FF0000"/>
              </a:solidFill>
            </a:endParaRPr>
          </a:p>
        </p:txBody>
      </p:sp>
      <p:sp>
        <p:nvSpPr>
          <p:cNvPr id="234506" name="Text Box 34"/>
          <p:cNvSpPr txBox="1">
            <a:spLocks noChangeArrowheads="1"/>
          </p:cNvSpPr>
          <p:nvPr/>
        </p:nvSpPr>
        <p:spPr bwMode="auto">
          <a:xfrm>
            <a:off x="4724400" y="3810000"/>
            <a:ext cx="2514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Font typeface="Wingdings" charset="0"/>
              <a:buChar char="Ø"/>
            </a:pPr>
            <a:r>
              <a:rPr lang="en-CA" sz="1600"/>
              <a:t>D distance</a:t>
            </a:r>
          </a:p>
          <a:p>
            <a:pPr>
              <a:spcBef>
                <a:spcPct val="50000"/>
              </a:spcBef>
              <a:buFont typeface="Wingdings" charset="0"/>
              <a:buChar char="Ø"/>
            </a:pPr>
            <a:r>
              <a:rPr lang="en-CA" sz="1600"/>
              <a:t>r rate of speed</a:t>
            </a:r>
          </a:p>
          <a:p>
            <a:pPr>
              <a:spcBef>
                <a:spcPct val="50000"/>
              </a:spcBef>
              <a:buFont typeface="Wingdings" charset="0"/>
              <a:buChar char="Ø"/>
            </a:pPr>
            <a:r>
              <a:rPr lang="en-CA" sz="1600"/>
              <a:t>t time</a:t>
            </a:r>
          </a:p>
        </p:txBody>
      </p:sp>
      <p:sp>
        <p:nvSpPr>
          <p:cNvPr id="234507" name="AutoShape 35"/>
          <p:cNvSpPr>
            <a:spLocks noChangeArrowheads="1"/>
          </p:cNvSpPr>
          <p:nvPr/>
        </p:nvSpPr>
        <p:spPr bwMode="auto">
          <a:xfrm>
            <a:off x="1600200" y="3733800"/>
            <a:ext cx="5410200" cy="1219200"/>
          </a:xfrm>
          <a:prstGeom prst="roundRect">
            <a:avLst>
              <a:gd name="adj" fmla="val 16667"/>
            </a:avLst>
          </a:prstGeom>
          <a:noFill/>
          <a:ln w="76200" cap="sq" cmpd="tri">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2452659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5053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5053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3"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50534" name="TextBox 12"/>
          <p:cNvSpPr txBox="1">
            <a:spLocks noChangeArrowheads="1"/>
          </p:cNvSpPr>
          <p:nvPr/>
        </p:nvSpPr>
        <p:spPr bwMode="auto">
          <a:xfrm>
            <a:off x="1828800" y="3810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sz="3200" b="1" i="1"/>
              <a:t>Solving Single Operation Equations</a:t>
            </a:r>
            <a:endParaRPr lang="en-US" sz="3200" b="1" i="1"/>
          </a:p>
        </p:txBody>
      </p:sp>
      <p:sp>
        <p:nvSpPr>
          <p:cNvPr id="150535" name="Text Box 8"/>
          <p:cNvSpPr txBox="1">
            <a:spLocks noChangeArrowheads="1"/>
          </p:cNvSpPr>
          <p:nvPr/>
        </p:nvSpPr>
        <p:spPr bwMode="auto">
          <a:xfrm>
            <a:off x="304800" y="11430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b="1" i="1" u="sng"/>
              <a:t>Examples:</a:t>
            </a:r>
          </a:p>
        </p:txBody>
      </p:sp>
      <p:sp>
        <p:nvSpPr>
          <p:cNvPr id="150536" name="Text Box 34"/>
          <p:cNvSpPr txBox="1">
            <a:spLocks noChangeArrowheads="1"/>
          </p:cNvSpPr>
          <p:nvPr/>
        </p:nvSpPr>
        <p:spPr bwMode="auto">
          <a:xfrm>
            <a:off x="457200" y="2057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    +3    +3</a:t>
            </a:r>
          </a:p>
        </p:txBody>
      </p:sp>
      <p:sp>
        <p:nvSpPr>
          <p:cNvPr id="150537" name="Line 35"/>
          <p:cNvSpPr>
            <a:spLocks noChangeShapeType="1"/>
          </p:cNvSpPr>
          <p:nvPr/>
        </p:nvSpPr>
        <p:spPr bwMode="auto">
          <a:xfrm>
            <a:off x="457200" y="2438400"/>
            <a:ext cx="1143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0538" name="Text Box 36"/>
          <p:cNvSpPr txBox="1">
            <a:spLocks noChangeArrowheads="1"/>
          </p:cNvSpPr>
          <p:nvPr/>
        </p:nvSpPr>
        <p:spPr bwMode="auto">
          <a:xfrm>
            <a:off x="609600" y="2514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x =13</a:t>
            </a:r>
          </a:p>
        </p:txBody>
      </p:sp>
      <p:sp>
        <p:nvSpPr>
          <p:cNvPr id="150539" name="Text Box 37"/>
          <p:cNvSpPr txBox="1">
            <a:spLocks noChangeArrowheads="1"/>
          </p:cNvSpPr>
          <p:nvPr/>
        </p:nvSpPr>
        <p:spPr bwMode="auto">
          <a:xfrm>
            <a:off x="1981200" y="16002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600"/>
              <a:t>Verify</a:t>
            </a:r>
          </a:p>
        </p:txBody>
      </p:sp>
      <p:sp>
        <p:nvSpPr>
          <p:cNvPr id="150540" name="Rectangle 38"/>
          <p:cNvSpPr>
            <a:spLocks noChangeArrowheads="1"/>
          </p:cNvSpPr>
          <p:nvPr/>
        </p:nvSpPr>
        <p:spPr bwMode="auto">
          <a:xfrm>
            <a:off x="1981200" y="1825625"/>
            <a:ext cx="9604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800"/>
              <a:t>x-3=10</a:t>
            </a:r>
          </a:p>
          <a:p>
            <a:r>
              <a:rPr lang="en-CA" sz="1800"/>
              <a:t>13-3=10</a:t>
            </a:r>
          </a:p>
          <a:p>
            <a:r>
              <a:rPr lang="en-CA" sz="1800"/>
              <a:t>10=10</a:t>
            </a:r>
          </a:p>
          <a:p>
            <a:r>
              <a:rPr lang="en-CA" sz="1800"/>
              <a:t>LS=RS</a:t>
            </a:r>
          </a:p>
        </p:txBody>
      </p:sp>
      <p:sp>
        <p:nvSpPr>
          <p:cNvPr id="150541" name="Line 39"/>
          <p:cNvSpPr>
            <a:spLocks noChangeShapeType="1"/>
          </p:cNvSpPr>
          <p:nvPr/>
        </p:nvSpPr>
        <p:spPr bwMode="auto">
          <a:xfrm>
            <a:off x="1752600" y="1600200"/>
            <a:ext cx="0" cy="15240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0542" name="AutoShape 40"/>
          <p:cNvSpPr>
            <a:spLocks noChangeArrowheads="1"/>
          </p:cNvSpPr>
          <p:nvPr/>
        </p:nvSpPr>
        <p:spPr bwMode="auto">
          <a:xfrm>
            <a:off x="152400" y="1600200"/>
            <a:ext cx="2895600" cy="152400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43" name="Rectangle 41"/>
          <p:cNvSpPr>
            <a:spLocks noChangeArrowheads="1"/>
          </p:cNvSpPr>
          <p:nvPr/>
        </p:nvSpPr>
        <p:spPr bwMode="auto">
          <a:xfrm>
            <a:off x="228600" y="1600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a) x-3=10</a:t>
            </a:r>
          </a:p>
        </p:txBody>
      </p:sp>
      <p:sp>
        <p:nvSpPr>
          <p:cNvPr id="150544" name="Line 43"/>
          <p:cNvSpPr>
            <a:spLocks noChangeShapeType="1"/>
          </p:cNvSpPr>
          <p:nvPr/>
        </p:nvSpPr>
        <p:spPr bwMode="auto">
          <a:xfrm>
            <a:off x="3429000" y="2286000"/>
            <a:ext cx="1143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0545" name="Text Box 44"/>
          <p:cNvSpPr txBox="1">
            <a:spLocks noChangeArrowheads="1"/>
          </p:cNvSpPr>
          <p:nvPr/>
        </p:nvSpPr>
        <p:spPr bwMode="auto">
          <a:xfrm>
            <a:off x="3429000" y="2362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x =4</a:t>
            </a:r>
          </a:p>
        </p:txBody>
      </p:sp>
      <p:sp>
        <p:nvSpPr>
          <p:cNvPr id="150546" name="Text Box 45"/>
          <p:cNvSpPr txBox="1">
            <a:spLocks noChangeArrowheads="1"/>
          </p:cNvSpPr>
          <p:nvPr/>
        </p:nvSpPr>
        <p:spPr bwMode="auto">
          <a:xfrm>
            <a:off x="5181600" y="16002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600"/>
              <a:t>Verify</a:t>
            </a:r>
          </a:p>
        </p:txBody>
      </p:sp>
      <p:sp>
        <p:nvSpPr>
          <p:cNvPr id="150547" name="Rectangle 46"/>
          <p:cNvSpPr>
            <a:spLocks noChangeArrowheads="1"/>
          </p:cNvSpPr>
          <p:nvPr/>
        </p:nvSpPr>
        <p:spPr bwMode="auto">
          <a:xfrm>
            <a:off x="4953000" y="1825625"/>
            <a:ext cx="8588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800"/>
              <a:t>2x=8</a:t>
            </a:r>
          </a:p>
          <a:p>
            <a:r>
              <a:rPr lang="en-CA" sz="1800"/>
              <a:t>2(4)=8</a:t>
            </a:r>
          </a:p>
          <a:p>
            <a:r>
              <a:rPr lang="en-CA" sz="1800"/>
              <a:t>8=8</a:t>
            </a:r>
          </a:p>
          <a:p>
            <a:r>
              <a:rPr lang="en-CA" sz="1800"/>
              <a:t>LS=RS</a:t>
            </a:r>
          </a:p>
        </p:txBody>
      </p:sp>
      <p:sp>
        <p:nvSpPr>
          <p:cNvPr id="150548" name="Line 47"/>
          <p:cNvSpPr>
            <a:spLocks noChangeShapeType="1"/>
          </p:cNvSpPr>
          <p:nvPr/>
        </p:nvSpPr>
        <p:spPr bwMode="auto">
          <a:xfrm>
            <a:off x="4724400" y="1600200"/>
            <a:ext cx="0" cy="15240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0549" name="AutoShape 48"/>
          <p:cNvSpPr>
            <a:spLocks noChangeArrowheads="1"/>
          </p:cNvSpPr>
          <p:nvPr/>
        </p:nvSpPr>
        <p:spPr bwMode="auto">
          <a:xfrm>
            <a:off x="3124200" y="1600200"/>
            <a:ext cx="2895600" cy="152400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50" name="Rectangle 49"/>
          <p:cNvSpPr>
            <a:spLocks noChangeArrowheads="1"/>
          </p:cNvSpPr>
          <p:nvPr/>
        </p:nvSpPr>
        <p:spPr bwMode="auto">
          <a:xfrm>
            <a:off x="3200400" y="1600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b) 2x=8</a:t>
            </a:r>
          </a:p>
        </p:txBody>
      </p:sp>
      <p:sp>
        <p:nvSpPr>
          <p:cNvPr id="150551" name="Text Box 50"/>
          <p:cNvSpPr txBox="1">
            <a:spLocks noChangeArrowheads="1"/>
          </p:cNvSpPr>
          <p:nvPr/>
        </p:nvSpPr>
        <p:spPr bwMode="auto">
          <a:xfrm>
            <a:off x="3429000" y="1828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   </a:t>
            </a:r>
            <a:r>
              <a:rPr lang="en-US" sz="1800">
                <a:cs typeface="Times New Roman" charset="0"/>
              </a:rPr>
              <a:t>÷</a:t>
            </a:r>
            <a:r>
              <a:rPr lang="en-CA" sz="1800"/>
              <a:t>2  </a:t>
            </a:r>
            <a:r>
              <a:rPr lang="en-US" sz="1800"/>
              <a:t>÷</a:t>
            </a:r>
            <a:r>
              <a:rPr lang="en-CA"/>
              <a:t> </a:t>
            </a:r>
            <a:r>
              <a:rPr lang="en-CA" sz="1800"/>
              <a:t>2</a:t>
            </a:r>
          </a:p>
        </p:txBody>
      </p:sp>
      <p:sp>
        <p:nvSpPr>
          <p:cNvPr id="150552" name="Text Box 53"/>
          <p:cNvSpPr txBox="1">
            <a:spLocks noChangeArrowheads="1"/>
          </p:cNvSpPr>
          <p:nvPr/>
        </p:nvSpPr>
        <p:spPr bwMode="auto">
          <a:xfrm>
            <a:off x="7696200" y="16002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600"/>
              <a:t>Verify</a:t>
            </a:r>
          </a:p>
        </p:txBody>
      </p:sp>
      <p:sp>
        <p:nvSpPr>
          <p:cNvPr id="150553" name="Line 55"/>
          <p:cNvSpPr>
            <a:spLocks noChangeShapeType="1"/>
          </p:cNvSpPr>
          <p:nvPr/>
        </p:nvSpPr>
        <p:spPr bwMode="auto">
          <a:xfrm>
            <a:off x="7696200" y="1600200"/>
            <a:ext cx="0" cy="15240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0554" name="AutoShape 56"/>
          <p:cNvSpPr>
            <a:spLocks noChangeArrowheads="1"/>
          </p:cNvSpPr>
          <p:nvPr/>
        </p:nvSpPr>
        <p:spPr bwMode="auto">
          <a:xfrm>
            <a:off x="6096000" y="1600200"/>
            <a:ext cx="2895600" cy="152400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55" name="Rectangle 57"/>
          <p:cNvSpPr>
            <a:spLocks noChangeArrowheads="1"/>
          </p:cNvSpPr>
          <p:nvPr/>
        </p:nvSpPr>
        <p:spPr bwMode="auto">
          <a:xfrm>
            <a:off x="6172200" y="1600200"/>
            <a:ext cx="1049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c) </a:t>
            </a:r>
            <a:r>
              <a:rPr lang="en-CA" u="sng"/>
              <a:t>x </a:t>
            </a:r>
            <a:r>
              <a:rPr lang="en-CA"/>
              <a:t>=5</a:t>
            </a:r>
          </a:p>
        </p:txBody>
      </p:sp>
      <p:sp>
        <p:nvSpPr>
          <p:cNvPr id="150556" name="Text Box 59"/>
          <p:cNvSpPr txBox="1">
            <a:spLocks noChangeArrowheads="1"/>
          </p:cNvSpPr>
          <p:nvPr/>
        </p:nvSpPr>
        <p:spPr bwMode="auto">
          <a:xfrm>
            <a:off x="6324600" y="19050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   3</a:t>
            </a:r>
          </a:p>
        </p:txBody>
      </p:sp>
      <p:sp>
        <p:nvSpPr>
          <p:cNvPr id="150557" name="Rectangle 62"/>
          <p:cNvSpPr>
            <a:spLocks noChangeArrowheads="1"/>
          </p:cNvSpPr>
          <p:nvPr/>
        </p:nvSpPr>
        <p:spPr bwMode="auto">
          <a:xfrm>
            <a:off x="6172200" y="2057400"/>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    </a:t>
            </a:r>
            <a:r>
              <a:rPr lang="en-CA" u="sng"/>
              <a:t>x  </a:t>
            </a:r>
            <a:r>
              <a:rPr lang="en-CA"/>
              <a:t>=5</a:t>
            </a:r>
          </a:p>
        </p:txBody>
      </p:sp>
      <p:sp>
        <p:nvSpPr>
          <p:cNvPr id="150558" name="Text Box 63"/>
          <p:cNvSpPr txBox="1">
            <a:spLocks noChangeArrowheads="1"/>
          </p:cNvSpPr>
          <p:nvPr/>
        </p:nvSpPr>
        <p:spPr bwMode="auto">
          <a:xfrm>
            <a:off x="6324600" y="2362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   3</a:t>
            </a:r>
          </a:p>
        </p:txBody>
      </p:sp>
      <p:sp>
        <p:nvSpPr>
          <p:cNvPr id="150559" name="AutoShape 64"/>
          <p:cNvSpPr>
            <a:spLocks noChangeArrowheads="1"/>
          </p:cNvSpPr>
          <p:nvPr/>
        </p:nvSpPr>
        <p:spPr bwMode="auto">
          <a:xfrm>
            <a:off x="6477000" y="2133600"/>
            <a:ext cx="304800" cy="533400"/>
          </a:xfrm>
          <a:prstGeom prst="bracketPair">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60" name="Text Box 65"/>
          <p:cNvSpPr txBox="1">
            <a:spLocks noChangeArrowheads="1"/>
          </p:cNvSpPr>
          <p:nvPr/>
        </p:nvSpPr>
        <p:spPr bwMode="auto">
          <a:xfrm>
            <a:off x="6216650" y="2147888"/>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3</a:t>
            </a:r>
          </a:p>
        </p:txBody>
      </p:sp>
      <p:sp>
        <p:nvSpPr>
          <p:cNvPr id="150561" name="Text Box 66"/>
          <p:cNvSpPr txBox="1">
            <a:spLocks noChangeArrowheads="1"/>
          </p:cNvSpPr>
          <p:nvPr/>
        </p:nvSpPr>
        <p:spPr bwMode="auto">
          <a:xfrm>
            <a:off x="7131050" y="205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(3)</a:t>
            </a:r>
          </a:p>
        </p:txBody>
      </p:sp>
      <p:sp>
        <p:nvSpPr>
          <p:cNvPr id="150562" name="Line 67"/>
          <p:cNvSpPr>
            <a:spLocks noChangeShapeType="1"/>
          </p:cNvSpPr>
          <p:nvPr/>
        </p:nvSpPr>
        <p:spPr bwMode="auto">
          <a:xfrm>
            <a:off x="6248400" y="2743200"/>
            <a:ext cx="1371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0563" name="Line 68"/>
          <p:cNvSpPr>
            <a:spLocks noChangeShapeType="1"/>
          </p:cNvSpPr>
          <p:nvPr/>
        </p:nvSpPr>
        <p:spPr bwMode="auto">
          <a:xfrm>
            <a:off x="6248400" y="2286000"/>
            <a:ext cx="609600" cy="3810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0564" name="Text Box 69"/>
          <p:cNvSpPr txBox="1">
            <a:spLocks noChangeArrowheads="1"/>
          </p:cNvSpPr>
          <p:nvPr/>
        </p:nvSpPr>
        <p:spPr bwMode="auto">
          <a:xfrm>
            <a:off x="6400800" y="2667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x =15</a:t>
            </a:r>
          </a:p>
        </p:txBody>
      </p:sp>
      <p:sp>
        <p:nvSpPr>
          <p:cNvPr id="150565" name="Rectangle 73"/>
          <p:cNvSpPr>
            <a:spLocks noChangeArrowheads="1"/>
          </p:cNvSpPr>
          <p:nvPr/>
        </p:nvSpPr>
        <p:spPr bwMode="auto">
          <a:xfrm>
            <a:off x="2133600" y="3200400"/>
            <a:ext cx="187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d) x + ½ =1</a:t>
            </a:r>
            <a:r>
              <a:rPr lang="en-CA" sz="1600"/>
              <a:t>5/6</a:t>
            </a:r>
          </a:p>
        </p:txBody>
      </p:sp>
      <p:sp>
        <p:nvSpPr>
          <p:cNvPr id="150566" name="Rectangle 83"/>
          <p:cNvSpPr>
            <a:spLocks noChangeArrowheads="1"/>
          </p:cNvSpPr>
          <p:nvPr/>
        </p:nvSpPr>
        <p:spPr bwMode="auto">
          <a:xfrm>
            <a:off x="2436813" y="3505200"/>
            <a:ext cx="261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x + ½ - ½ = </a:t>
            </a:r>
            <a:r>
              <a:rPr lang="en-CA" sz="1600"/>
              <a:t>11/6</a:t>
            </a:r>
            <a:r>
              <a:rPr lang="en-CA"/>
              <a:t> - ½ </a:t>
            </a:r>
          </a:p>
        </p:txBody>
      </p:sp>
      <p:sp>
        <p:nvSpPr>
          <p:cNvPr id="150567" name="Rectangle 84"/>
          <p:cNvSpPr>
            <a:spLocks noChangeArrowheads="1"/>
          </p:cNvSpPr>
          <p:nvPr/>
        </p:nvSpPr>
        <p:spPr bwMode="auto">
          <a:xfrm>
            <a:off x="2489200" y="3810000"/>
            <a:ext cx="166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x = </a:t>
            </a:r>
            <a:r>
              <a:rPr lang="en-CA" sz="1600"/>
              <a:t>11/6</a:t>
            </a:r>
            <a:r>
              <a:rPr lang="en-CA"/>
              <a:t> – </a:t>
            </a:r>
            <a:r>
              <a:rPr lang="en-CA" sz="1600"/>
              <a:t>3/6</a:t>
            </a:r>
            <a:r>
              <a:rPr lang="en-CA"/>
              <a:t> </a:t>
            </a:r>
          </a:p>
        </p:txBody>
      </p:sp>
      <p:sp>
        <p:nvSpPr>
          <p:cNvPr id="150568" name="Rectangle 85"/>
          <p:cNvSpPr>
            <a:spLocks noChangeArrowheads="1"/>
          </p:cNvSpPr>
          <p:nvPr/>
        </p:nvSpPr>
        <p:spPr bwMode="auto">
          <a:xfrm>
            <a:off x="2514600" y="4114800"/>
            <a:ext cx="99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x = </a:t>
            </a:r>
            <a:r>
              <a:rPr lang="en-CA" sz="1600"/>
              <a:t>8/6</a:t>
            </a:r>
            <a:r>
              <a:rPr lang="en-CA"/>
              <a:t> </a:t>
            </a:r>
          </a:p>
        </p:txBody>
      </p:sp>
      <p:sp>
        <p:nvSpPr>
          <p:cNvPr id="150569" name="Rectangle 86"/>
          <p:cNvSpPr>
            <a:spLocks noChangeArrowheads="1"/>
          </p:cNvSpPr>
          <p:nvPr/>
        </p:nvSpPr>
        <p:spPr bwMode="auto">
          <a:xfrm>
            <a:off x="2514600" y="4419600"/>
            <a:ext cx="1174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x = 1</a:t>
            </a:r>
            <a:r>
              <a:rPr lang="en-CA" sz="1600"/>
              <a:t> 1/3 </a:t>
            </a:r>
            <a:endParaRPr lang="en-CA"/>
          </a:p>
        </p:txBody>
      </p:sp>
      <p:sp>
        <p:nvSpPr>
          <p:cNvPr id="150570" name="AutoShape 87"/>
          <p:cNvSpPr>
            <a:spLocks noChangeArrowheads="1"/>
          </p:cNvSpPr>
          <p:nvPr/>
        </p:nvSpPr>
        <p:spPr bwMode="auto">
          <a:xfrm>
            <a:off x="2057400" y="3200400"/>
            <a:ext cx="4495800" cy="167640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71" name="Text Box 88"/>
          <p:cNvSpPr txBox="1">
            <a:spLocks noChangeArrowheads="1"/>
          </p:cNvSpPr>
          <p:nvPr/>
        </p:nvSpPr>
        <p:spPr bwMode="auto">
          <a:xfrm>
            <a:off x="5181600" y="32004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600"/>
              <a:t>Verify</a:t>
            </a:r>
          </a:p>
        </p:txBody>
      </p:sp>
      <p:sp>
        <p:nvSpPr>
          <p:cNvPr id="150572" name="Line 89"/>
          <p:cNvSpPr>
            <a:spLocks noChangeShapeType="1"/>
          </p:cNvSpPr>
          <p:nvPr/>
        </p:nvSpPr>
        <p:spPr bwMode="auto">
          <a:xfrm>
            <a:off x="4953000" y="3200400"/>
            <a:ext cx="0" cy="15240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0573" name="Text Box 90"/>
          <p:cNvSpPr txBox="1">
            <a:spLocks noChangeArrowheads="1"/>
          </p:cNvSpPr>
          <p:nvPr/>
        </p:nvSpPr>
        <p:spPr bwMode="auto">
          <a:xfrm>
            <a:off x="4800600" y="51054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600"/>
              <a:t>Verify</a:t>
            </a:r>
          </a:p>
        </p:txBody>
      </p:sp>
      <p:sp>
        <p:nvSpPr>
          <p:cNvPr id="150574" name="Line 91"/>
          <p:cNvSpPr>
            <a:spLocks noChangeShapeType="1"/>
          </p:cNvSpPr>
          <p:nvPr/>
        </p:nvSpPr>
        <p:spPr bwMode="auto">
          <a:xfrm>
            <a:off x="4800600" y="5105400"/>
            <a:ext cx="0" cy="15240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0575" name="AutoShape 92"/>
          <p:cNvSpPr>
            <a:spLocks noChangeArrowheads="1"/>
          </p:cNvSpPr>
          <p:nvPr/>
        </p:nvSpPr>
        <p:spPr bwMode="auto">
          <a:xfrm>
            <a:off x="3124200" y="5105400"/>
            <a:ext cx="2895600" cy="152400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0576" name="Rectangle 93"/>
          <p:cNvSpPr>
            <a:spLocks noChangeArrowheads="1"/>
          </p:cNvSpPr>
          <p:nvPr/>
        </p:nvSpPr>
        <p:spPr bwMode="auto">
          <a:xfrm>
            <a:off x="3200400" y="5105400"/>
            <a:ext cx="1449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e) x +5 </a:t>
            </a:r>
            <a:r>
              <a:rPr lang="en-US">
                <a:cs typeface="Times New Roman" charset="0"/>
              </a:rPr>
              <a:t>&gt;</a:t>
            </a:r>
            <a:r>
              <a:rPr lang="en-CA"/>
              <a:t>7</a:t>
            </a:r>
          </a:p>
        </p:txBody>
      </p:sp>
      <p:sp>
        <p:nvSpPr>
          <p:cNvPr id="150577" name="Rectangle 103"/>
          <p:cNvSpPr>
            <a:spLocks noChangeArrowheads="1"/>
          </p:cNvSpPr>
          <p:nvPr/>
        </p:nvSpPr>
        <p:spPr bwMode="auto">
          <a:xfrm>
            <a:off x="3200400" y="5410200"/>
            <a:ext cx="1644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x +5-5 </a:t>
            </a:r>
            <a:r>
              <a:rPr lang="en-US"/>
              <a:t>&gt;</a:t>
            </a:r>
            <a:r>
              <a:rPr lang="en-CA"/>
              <a:t>7-5</a:t>
            </a:r>
          </a:p>
        </p:txBody>
      </p:sp>
      <p:sp>
        <p:nvSpPr>
          <p:cNvPr id="150578" name="Rectangle 104"/>
          <p:cNvSpPr>
            <a:spLocks noChangeArrowheads="1"/>
          </p:cNvSpPr>
          <p:nvPr/>
        </p:nvSpPr>
        <p:spPr bwMode="auto">
          <a:xfrm>
            <a:off x="3200400" y="57912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x </a:t>
            </a:r>
            <a:r>
              <a:rPr lang="en-US"/>
              <a:t>&gt; </a:t>
            </a:r>
            <a:r>
              <a:rPr lang="en-CA"/>
              <a:t>2</a:t>
            </a:r>
          </a:p>
        </p:txBody>
      </p:sp>
      <p:sp>
        <p:nvSpPr>
          <p:cNvPr id="150579" name="Text Box 105"/>
          <p:cNvSpPr txBox="1">
            <a:spLocks noChangeArrowheads="1"/>
          </p:cNvSpPr>
          <p:nvPr/>
        </p:nvSpPr>
        <p:spPr bwMode="auto">
          <a:xfrm>
            <a:off x="6400800" y="5181600"/>
            <a:ext cx="2590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Means any number larger than 2 would make this inequality true</a:t>
            </a:r>
          </a:p>
        </p:txBody>
      </p:sp>
      <p:sp>
        <p:nvSpPr>
          <p:cNvPr id="2" name="Rectangle 1"/>
          <p:cNvSpPr/>
          <p:nvPr/>
        </p:nvSpPr>
        <p:spPr>
          <a:xfrm>
            <a:off x="518091" y="2012950"/>
            <a:ext cx="1143000" cy="95885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4" name="Rectangle 53"/>
          <p:cNvSpPr/>
          <p:nvPr/>
        </p:nvSpPr>
        <p:spPr>
          <a:xfrm>
            <a:off x="2364256" y="3572026"/>
            <a:ext cx="1974850" cy="133985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5" name="Rectangle 54"/>
          <p:cNvSpPr/>
          <p:nvPr/>
        </p:nvSpPr>
        <p:spPr>
          <a:xfrm>
            <a:off x="6210448" y="1958975"/>
            <a:ext cx="1473200" cy="116522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6" name="Rectangle 55"/>
          <p:cNvSpPr/>
          <p:nvPr/>
        </p:nvSpPr>
        <p:spPr>
          <a:xfrm>
            <a:off x="3429000" y="1974949"/>
            <a:ext cx="1143000" cy="95885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7" name="Rectangle 56"/>
          <p:cNvSpPr/>
          <p:nvPr/>
        </p:nvSpPr>
        <p:spPr>
          <a:xfrm>
            <a:off x="3200400" y="5524224"/>
            <a:ext cx="1143000" cy="95885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79392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3654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3654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36550"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CA" b="1" i="1"/>
              <a:t>Uniform Motion Problems</a:t>
            </a:r>
          </a:p>
        </p:txBody>
      </p:sp>
      <p:sp>
        <p:nvSpPr>
          <p:cNvPr id="236551" name="Text Box 8"/>
          <p:cNvSpPr txBox="1">
            <a:spLocks noChangeArrowheads="1"/>
          </p:cNvSpPr>
          <p:nvPr/>
        </p:nvSpPr>
        <p:spPr bwMode="auto">
          <a:xfrm>
            <a:off x="304800" y="1371600"/>
            <a:ext cx="8534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cs typeface="Times New Roman" charset="0"/>
              </a:rPr>
              <a:t>Example 1) How far does a car travel if it goes for 4h at 70km/h?</a:t>
            </a:r>
          </a:p>
          <a:p>
            <a:endParaRPr lang="en-US">
              <a:cs typeface="Times New Roman" charset="0"/>
            </a:endParaRPr>
          </a:p>
          <a:p>
            <a:r>
              <a:rPr lang="en-US">
                <a:cs typeface="Times New Roman" charset="0"/>
              </a:rPr>
              <a:t>D = rt</a:t>
            </a:r>
          </a:p>
          <a:p>
            <a:r>
              <a:rPr lang="en-US">
                <a:cs typeface="Times New Roman" charset="0"/>
              </a:rPr>
              <a:t>D = 70</a:t>
            </a:r>
            <a:r>
              <a:rPr lang="en-US" u="sng">
                <a:cs typeface="Times New Roman" charset="0"/>
              </a:rPr>
              <a:t>km</a:t>
            </a:r>
            <a:r>
              <a:rPr lang="en-US">
                <a:cs typeface="Times New Roman" charset="0"/>
              </a:rPr>
              <a:t> x 4hr</a:t>
            </a:r>
          </a:p>
        </p:txBody>
      </p:sp>
      <p:sp>
        <p:nvSpPr>
          <p:cNvPr id="236552" name="Rectangle 11"/>
          <p:cNvSpPr>
            <a:spLocks noChangeArrowheads="1"/>
          </p:cNvSpPr>
          <p:nvPr/>
        </p:nvSpPr>
        <p:spPr bwMode="auto">
          <a:xfrm>
            <a:off x="1219200" y="274320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hr</a:t>
            </a:r>
            <a:endParaRPr lang="en-CA"/>
          </a:p>
        </p:txBody>
      </p:sp>
      <p:sp>
        <p:nvSpPr>
          <p:cNvPr id="236553" name="Rectangle 12"/>
          <p:cNvSpPr>
            <a:spLocks noChangeArrowheads="1"/>
          </p:cNvSpPr>
          <p:nvPr/>
        </p:nvSpPr>
        <p:spPr bwMode="auto">
          <a:xfrm>
            <a:off x="304800" y="320040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D = 280km</a:t>
            </a:r>
          </a:p>
        </p:txBody>
      </p:sp>
      <p:sp>
        <p:nvSpPr>
          <p:cNvPr id="236554" name="Line 13"/>
          <p:cNvSpPr>
            <a:spLocks noChangeShapeType="1"/>
          </p:cNvSpPr>
          <p:nvPr/>
        </p:nvSpPr>
        <p:spPr bwMode="auto">
          <a:xfrm flipH="1">
            <a:off x="1295400" y="2590800"/>
            <a:ext cx="1295400" cy="45720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36555" name="Text Box 14"/>
          <p:cNvSpPr txBox="1">
            <a:spLocks noChangeArrowheads="1"/>
          </p:cNvSpPr>
          <p:nvPr/>
        </p:nvSpPr>
        <p:spPr bwMode="auto">
          <a:xfrm>
            <a:off x="2743200" y="2133600"/>
            <a:ext cx="20574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Given:</a:t>
            </a:r>
          </a:p>
          <a:p>
            <a:pPr>
              <a:spcBef>
                <a:spcPct val="50000"/>
              </a:spcBef>
              <a:buFont typeface="Wingdings" charset="0"/>
              <a:buChar char="Ø"/>
            </a:pPr>
            <a:r>
              <a:rPr lang="en-CA" sz="1800"/>
              <a:t> r = 70km/h</a:t>
            </a:r>
          </a:p>
          <a:p>
            <a:pPr>
              <a:spcBef>
                <a:spcPct val="50000"/>
              </a:spcBef>
              <a:buFont typeface="Wingdings" charset="0"/>
              <a:buChar char="Ø"/>
            </a:pPr>
            <a:r>
              <a:rPr lang="en-CA" sz="1800"/>
              <a:t> t = 4h</a:t>
            </a:r>
          </a:p>
        </p:txBody>
      </p:sp>
      <p:sp>
        <p:nvSpPr>
          <p:cNvPr id="236556" name="Text Box 15"/>
          <p:cNvSpPr txBox="1">
            <a:spLocks noChangeArrowheads="1"/>
          </p:cNvSpPr>
          <p:nvPr/>
        </p:nvSpPr>
        <p:spPr bwMode="auto">
          <a:xfrm>
            <a:off x="457200" y="38100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The car travels 280 km</a:t>
            </a:r>
          </a:p>
        </p:txBody>
      </p:sp>
    </p:spTree>
    <p:extLst>
      <p:ext uri="{BB962C8B-B14F-4D97-AF65-F5344CB8AC3E}">
        <p14:creationId xmlns:p14="http://schemas.microsoft.com/office/powerpoint/2010/main" val="38511366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3859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5"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3859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7"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38598"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CA" b="1" i="1"/>
              <a:t>Uniform Motion Problems</a:t>
            </a:r>
          </a:p>
        </p:txBody>
      </p:sp>
      <p:sp>
        <p:nvSpPr>
          <p:cNvPr id="238599" name="Text Box 8"/>
          <p:cNvSpPr txBox="1">
            <a:spLocks noChangeArrowheads="1"/>
          </p:cNvSpPr>
          <p:nvPr/>
        </p:nvSpPr>
        <p:spPr bwMode="auto">
          <a:xfrm>
            <a:off x="304800" y="1371600"/>
            <a:ext cx="85344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cs typeface="Times New Roman" charset="0"/>
              </a:rPr>
              <a:t>Example 2) How long does a trip of 400km at 80km/h take?</a:t>
            </a:r>
          </a:p>
          <a:p>
            <a:endParaRPr lang="en-US">
              <a:cs typeface="Times New Roman" charset="0"/>
            </a:endParaRPr>
          </a:p>
          <a:p>
            <a:endParaRPr lang="en-US" sz="2000">
              <a:cs typeface="Times New Roman" charset="0"/>
            </a:endParaRPr>
          </a:p>
        </p:txBody>
      </p:sp>
      <p:sp>
        <p:nvSpPr>
          <p:cNvPr id="238600" name="AutoShape 10"/>
          <p:cNvSpPr>
            <a:spLocks noChangeArrowheads="1"/>
          </p:cNvSpPr>
          <p:nvPr/>
        </p:nvSpPr>
        <p:spPr bwMode="auto">
          <a:xfrm>
            <a:off x="5410200" y="4953000"/>
            <a:ext cx="3276600" cy="1600200"/>
          </a:xfrm>
          <a:prstGeom prst="roundRect">
            <a:avLst>
              <a:gd name="adj" fmla="val 16667"/>
            </a:avLst>
          </a:prstGeom>
          <a:noFill/>
          <a:ln w="76200" cap="sq" cmpd="tri">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8601" name="Text Box 11"/>
          <p:cNvSpPr txBox="1">
            <a:spLocks noChangeArrowheads="1"/>
          </p:cNvSpPr>
          <p:nvPr/>
        </p:nvSpPr>
        <p:spPr bwMode="auto">
          <a:xfrm>
            <a:off x="5562600" y="51054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So it would take 5 hours to travel 400km at 80km/h</a:t>
            </a:r>
          </a:p>
        </p:txBody>
      </p:sp>
      <p:sp>
        <p:nvSpPr>
          <p:cNvPr id="238602" name="Rectangle 12"/>
          <p:cNvSpPr>
            <a:spLocks noChangeArrowheads="1"/>
          </p:cNvSpPr>
          <p:nvPr/>
        </p:nvSpPr>
        <p:spPr bwMode="auto">
          <a:xfrm>
            <a:off x="533400" y="1806575"/>
            <a:ext cx="3130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t>D = rt</a:t>
            </a:r>
          </a:p>
          <a:p>
            <a:r>
              <a:rPr lang="en-US" sz="3200"/>
              <a:t>400</a:t>
            </a:r>
            <a:r>
              <a:rPr lang="en-US"/>
              <a:t>km</a:t>
            </a:r>
            <a:r>
              <a:rPr lang="en-US" sz="3200"/>
              <a:t> = 80</a:t>
            </a:r>
            <a:r>
              <a:rPr lang="en-US"/>
              <a:t>km/h</a:t>
            </a:r>
            <a:r>
              <a:rPr lang="en-US" sz="3200"/>
              <a:t> (t)</a:t>
            </a:r>
            <a:endParaRPr lang="en-CA" sz="3200"/>
          </a:p>
        </p:txBody>
      </p:sp>
      <p:sp>
        <p:nvSpPr>
          <p:cNvPr id="238603" name="Text Box 13"/>
          <p:cNvSpPr txBox="1">
            <a:spLocks noChangeArrowheads="1"/>
          </p:cNvSpPr>
          <p:nvPr/>
        </p:nvSpPr>
        <p:spPr bwMode="auto">
          <a:xfrm>
            <a:off x="4267200" y="1981200"/>
            <a:ext cx="20574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Given:</a:t>
            </a:r>
          </a:p>
          <a:p>
            <a:pPr>
              <a:spcBef>
                <a:spcPct val="50000"/>
              </a:spcBef>
              <a:buFont typeface="Wingdings" charset="0"/>
              <a:buChar char="Ø"/>
            </a:pPr>
            <a:r>
              <a:rPr lang="en-CA" sz="1800"/>
              <a:t> r = 80km/h</a:t>
            </a:r>
          </a:p>
          <a:p>
            <a:pPr>
              <a:spcBef>
                <a:spcPct val="50000"/>
              </a:spcBef>
              <a:buFont typeface="Wingdings" charset="0"/>
              <a:buChar char="Ø"/>
            </a:pPr>
            <a:r>
              <a:rPr lang="en-CA" sz="1800"/>
              <a:t> D = 400km</a:t>
            </a:r>
          </a:p>
        </p:txBody>
      </p:sp>
      <p:sp>
        <p:nvSpPr>
          <p:cNvPr id="238604" name="Text Box 14"/>
          <p:cNvSpPr txBox="1">
            <a:spLocks noChangeArrowheads="1"/>
          </p:cNvSpPr>
          <p:nvPr/>
        </p:nvSpPr>
        <p:spPr bwMode="auto">
          <a:xfrm>
            <a:off x="762000" y="2743200"/>
            <a:ext cx="24384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a:solidFill>
                  <a:srgbClr val="FF0000"/>
                </a:solidFill>
                <a:cs typeface="Times New Roman" charset="0"/>
              </a:rPr>
              <a:t>÷80km       </a:t>
            </a:r>
            <a:r>
              <a:rPr lang="en-US">
                <a:solidFill>
                  <a:srgbClr val="FF0000"/>
                </a:solidFill>
              </a:rPr>
              <a:t>÷80km</a:t>
            </a:r>
          </a:p>
          <a:p>
            <a:pPr>
              <a:spcBef>
                <a:spcPct val="50000"/>
              </a:spcBef>
            </a:pPr>
            <a:endParaRPr lang="en-US">
              <a:solidFill>
                <a:srgbClr val="FF0000"/>
              </a:solidFill>
              <a:cs typeface="Times New Roman" charset="0"/>
            </a:endParaRPr>
          </a:p>
        </p:txBody>
      </p:sp>
      <p:sp>
        <p:nvSpPr>
          <p:cNvPr id="238605" name="Text Box 15"/>
          <p:cNvSpPr txBox="1">
            <a:spLocks noChangeArrowheads="1"/>
          </p:cNvSpPr>
          <p:nvPr/>
        </p:nvSpPr>
        <p:spPr bwMode="auto">
          <a:xfrm>
            <a:off x="685800" y="3352800"/>
            <a:ext cx="327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3200"/>
              <a:t>5hr = t</a:t>
            </a:r>
          </a:p>
        </p:txBody>
      </p:sp>
    </p:spTree>
    <p:extLst>
      <p:ext uri="{BB962C8B-B14F-4D97-AF65-F5344CB8AC3E}">
        <p14:creationId xmlns:p14="http://schemas.microsoft.com/office/powerpoint/2010/main" val="37722635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4064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4064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5"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40646"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CA" b="1" i="1"/>
              <a:t>Uniform Motion Problems</a:t>
            </a:r>
          </a:p>
        </p:txBody>
      </p:sp>
      <p:sp>
        <p:nvSpPr>
          <p:cNvPr id="240647" name="Text Box 8"/>
          <p:cNvSpPr txBox="1">
            <a:spLocks noChangeArrowheads="1"/>
          </p:cNvSpPr>
          <p:nvPr/>
        </p:nvSpPr>
        <p:spPr bwMode="auto">
          <a:xfrm>
            <a:off x="304800" y="1371600"/>
            <a:ext cx="85344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cs typeface="Times New Roman" charset="0"/>
              </a:rPr>
              <a:t>Example 3) One car left a rest centre traveling at 70km/h. One hour later, another car left the rest centre at 90km/h, traveling in the same direction as the first. How long does it take the second can to catch up with the first car?</a:t>
            </a:r>
          </a:p>
          <a:p>
            <a:r>
              <a:rPr lang="en-US">
                <a:cs typeface="Times New Roman" charset="0"/>
              </a:rPr>
              <a:t>The only thing that is the same is how far both cars drive when they catch each other.</a:t>
            </a:r>
          </a:p>
          <a:p>
            <a:r>
              <a:rPr lang="en-US" sz="2000">
                <a:cs typeface="Times New Roman" charset="0"/>
              </a:rPr>
              <a:t>Car 1			Car 2</a:t>
            </a:r>
          </a:p>
          <a:p>
            <a:r>
              <a:rPr lang="en-US" sz="2000">
                <a:cs typeface="Times New Roman" charset="0"/>
              </a:rPr>
              <a:t>D = rt			D = rt</a:t>
            </a:r>
          </a:p>
          <a:p>
            <a:r>
              <a:rPr lang="en-US" sz="2000">
                <a:cs typeface="Times New Roman" charset="0"/>
              </a:rPr>
              <a:t>D = 70km/h (x)	              D = 90km/h (x-1)</a:t>
            </a:r>
          </a:p>
          <a:p>
            <a:r>
              <a:rPr lang="en-US" sz="2000">
                <a:cs typeface="Times New Roman" charset="0"/>
              </a:rPr>
              <a:t>D= 70x		              D = 90x - 90</a:t>
            </a:r>
          </a:p>
          <a:p>
            <a:endParaRPr lang="en-US" sz="2000">
              <a:cs typeface="Times New Roman" charset="0"/>
            </a:endParaRPr>
          </a:p>
          <a:p>
            <a:r>
              <a:rPr lang="en-US" sz="2000" b="1" i="1">
                <a:cs typeface="Times New Roman" charset="0"/>
              </a:rPr>
              <a:t>		Since D = D</a:t>
            </a:r>
          </a:p>
          <a:p>
            <a:r>
              <a:rPr lang="en-US" sz="2000">
                <a:cs typeface="Times New Roman" charset="0"/>
              </a:rPr>
              <a:t>		70x = 90x - 90</a:t>
            </a:r>
          </a:p>
          <a:p>
            <a:r>
              <a:rPr lang="en-US" sz="2000">
                <a:cs typeface="Times New Roman" charset="0"/>
              </a:rPr>
              <a:t>		20x = 90</a:t>
            </a:r>
          </a:p>
          <a:p>
            <a:r>
              <a:rPr lang="en-US" sz="2000">
                <a:cs typeface="Times New Roman" charset="0"/>
              </a:rPr>
              <a:t>		x = 4.5 hours</a:t>
            </a:r>
          </a:p>
        </p:txBody>
      </p:sp>
      <p:sp>
        <p:nvSpPr>
          <p:cNvPr id="240648" name="Text Box 14"/>
          <p:cNvSpPr txBox="1">
            <a:spLocks noChangeArrowheads="1"/>
          </p:cNvSpPr>
          <p:nvPr/>
        </p:nvSpPr>
        <p:spPr bwMode="auto">
          <a:xfrm>
            <a:off x="4343400" y="3276600"/>
            <a:ext cx="323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i="1"/>
              <a:t>Let x represent the hours</a:t>
            </a:r>
          </a:p>
        </p:txBody>
      </p:sp>
      <p:sp>
        <p:nvSpPr>
          <p:cNvPr id="240649" name="AutoShape 15"/>
          <p:cNvSpPr>
            <a:spLocks noChangeArrowheads="1"/>
          </p:cNvSpPr>
          <p:nvPr/>
        </p:nvSpPr>
        <p:spPr bwMode="auto">
          <a:xfrm>
            <a:off x="5410200" y="4953000"/>
            <a:ext cx="3276600" cy="1600200"/>
          </a:xfrm>
          <a:prstGeom prst="roundRect">
            <a:avLst>
              <a:gd name="adj" fmla="val 16667"/>
            </a:avLst>
          </a:prstGeom>
          <a:noFill/>
          <a:ln w="76200" cap="sq" cmpd="tri">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0650" name="Text Box 16"/>
          <p:cNvSpPr txBox="1">
            <a:spLocks noChangeArrowheads="1"/>
          </p:cNvSpPr>
          <p:nvPr/>
        </p:nvSpPr>
        <p:spPr bwMode="auto">
          <a:xfrm>
            <a:off x="5562600" y="5105400"/>
            <a:ext cx="2971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So in this case </a:t>
            </a:r>
            <a:r>
              <a:rPr lang="en-CA" sz="2000" b="1" i="1"/>
              <a:t>car 1</a:t>
            </a:r>
            <a:r>
              <a:rPr lang="en-CA" sz="2000"/>
              <a:t> travels 4.5 hours and </a:t>
            </a:r>
            <a:r>
              <a:rPr lang="en-CA" sz="2000" b="1" i="1"/>
              <a:t>car 2</a:t>
            </a:r>
            <a:r>
              <a:rPr lang="en-CA" sz="2000"/>
              <a:t> travels for 3.5 hours</a:t>
            </a:r>
          </a:p>
        </p:txBody>
      </p:sp>
      <p:sp>
        <p:nvSpPr>
          <p:cNvPr id="240651" name="Line 17"/>
          <p:cNvSpPr>
            <a:spLocks noChangeShapeType="1"/>
          </p:cNvSpPr>
          <p:nvPr/>
        </p:nvSpPr>
        <p:spPr bwMode="auto">
          <a:xfrm>
            <a:off x="2667000" y="3657600"/>
            <a:ext cx="0" cy="1219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0652" name="Line 18"/>
          <p:cNvSpPr>
            <a:spLocks noChangeShapeType="1"/>
          </p:cNvSpPr>
          <p:nvPr/>
        </p:nvSpPr>
        <p:spPr bwMode="auto">
          <a:xfrm>
            <a:off x="457200" y="4876800"/>
            <a:ext cx="4495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9010203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4269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1"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4269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3"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42694"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CA" b="1" i="1"/>
              <a:t>Uniform Motion Problems</a:t>
            </a:r>
          </a:p>
        </p:txBody>
      </p:sp>
      <p:sp>
        <p:nvSpPr>
          <p:cNvPr id="242695" name="Text Box 8"/>
          <p:cNvSpPr txBox="1">
            <a:spLocks noChangeArrowheads="1"/>
          </p:cNvSpPr>
          <p:nvPr/>
        </p:nvSpPr>
        <p:spPr bwMode="auto">
          <a:xfrm>
            <a:off x="304800" y="1371600"/>
            <a:ext cx="8534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cs typeface="Times New Roman" charset="0"/>
              </a:rPr>
              <a:t>Example 4) Jesse left the ranch, traveling at 20km/h. Then 1 hour later, Frank left the ranch at 25km/h to try and catch up with Jesse. How long did it take him?</a:t>
            </a:r>
          </a:p>
          <a:p>
            <a:r>
              <a:rPr lang="en-US">
                <a:cs typeface="Times New Roman" charset="0"/>
              </a:rPr>
              <a:t>Jesse				Frank 	</a:t>
            </a:r>
            <a:endParaRPr lang="en-US" sz="2000">
              <a:cs typeface="Times New Roman" charset="0"/>
            </a:endParaRPr>
          </a:p>
        </p:txBody>
      </p:sp>
      <p:sp>
        <p:nvSpPr>
          <p:cNvPr id="242696" name="Text Box 12"/>
          <p:cNvSpPr txBox="1">
            <a:spLocks noChangeArrowheads="1"/>
          </p:cNvSpPr>
          <p:nvPr/>
        </p:nvSpPr>
        <p:spPr bwMode="auto">
          <a:xfrm>
            <a:off x="2209800" y="2667000"/>
            <a:ext cx="1447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Given:</a:t>
            </a:r>
          </a:p>
          <a:p>
            <a:pPr>
              <a:spcBef>
                <a:spcPct val="50000"/>
              </a:spcBef>
            </a:pPr>
            <a:r>
              <a:rPr lang="en-CA" sz="2000"/>
              <a:t>r = 20km/h</a:t>
            </a:r>
          </a:p>
          <a:p>
            <a:pPr>
              <a:spcBef>
                <a:spcPct val="50000"/>
              </a:spcBef>
            </a:pPr>
            <a:r>
              <a:rPr lang="en-CA" sz="2000"/>
              <a:t>t = (x)hrs</a:t>
            </a:r>
          </a:p>
        </p:txBody>
      </p:sp>
      <p:sp>
        <p:nvSpPr>
          <p:cNvPr id="242697" name="Text Box 13"/>
          <p:cNvSpPr txBox="1">
            <a:spLocks noChangeArrowheads="1"/>
          </p:cNvSpPr>
          <p:nvPr/>
        </p:nvSpPr>
        <p:spPr bwMode="auto">
          <a:xfrm>
            <a:off x="5715000" y="2667000"/>
            <a:ext cx="1447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Given:</a:t>
            </a:r>
          </a:p>
          <a:p>
            <a:pPr>
              <a:spcBef>
                <a:spcPct val="50000"/>
              </a:spcBef>
            </a:pPr>
            <a:r>
              <a:rPr lang="en-CA" sz="2000"/>
              <a:t>r = 25km/h</a:t>
            </a:r>
          </a:p>
          <a:p>
            <a:pPr>
              <a:spcBef>
                <a:spcPct val="50000"/>
              </a:spcBef>
            </a:pPr>
            <a:r>
              <a:rPr lang="en-CA" sz="2000"/>
              <a:t>t = (x-1)hrs</a:t>
            </a:r>
          </a:p>
        </p:txBody>
      </p:sp>
      <p:sp>
        <p:nvSpPr>
          <p:cNvPr id="242698" name="Text Box 14"/>
          <p:cNvSpPr txBox="1">
            <a:spLocks noChangeArrowheads="1"/>
          </p:cNvSpPr>
          <p:nvPr/>
        </p:nvSpPr>
        <p:spPr bwMode="auto">
          <a:xfrm>
            <a:off x="304800" y="3048000"/>
            <a:ext cx="1600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D = rt</a:t>
            </a:r>
          </a:p>
          <a:p>
            <a:pPr>
              <a:spcBef>
                <a:spcPct val="50000"/>
              </a:spcBef>
            </a:pPr>
            <a:r>
              <a:rPr lang="en-CA"/>
              <a:t>D =20(x)</a:t>
            </a:r>
          </a:p>
        </p:txBody>
      </p:sp>
      <p:sp>
        <p:nvSpPr>
          <p:cNvPr id="242699" name="Text Box 15"/>
          <p:cNvSpPr txBox="1">
            <a:spLocks noChangeArrowheads="1"/>
          </p:cNvSpPr>
          <p:nvPr/>
        </p:nvSpPr>
        <p:spPr bwMode="auto">
          <a:xfrm>
            <a:off x="3886200" y="3048000"/>
            <a:ext cx="1828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D = rt</a:t>
            </a:r>
          </a:p>
          <a:p>
            <a:pPr>
              <a:spcBef>
                <a:spcPct val="50000"/>
              </a:spcBef>
            </a:pPr>
            <a:r>
              <a:rPr lang="en-CA"/>
              <a:t>D =25(x-1)</a:t>
            </a:r>
          </a:p>
          <a:p>
            <a:pPr>
              <a:spcBef>
                <a:spcPct val="50000"/>
              </a:spcBef>
            </a:pPr>
            <a:r>
              <a:rPr lang="en-CA"/>
              <a:t>D = 25x -25</a:t>
            </a:r>
          </a:p>
        </p:txBody>
      </p:sp>
      <p:sp>
        <p:nvSpPr>
          <p:cNvPr id="242700" name="Line 16"/>
          <p:cNvSpPr>
            <a:spLocks noChangeShapeType="1"/>
          </p:cNvSpPr>
          <p:nvPr/>
        </p:nvSpPr>
        <p:spPr bwMode="auto">
          <a:xfrm>
            <a:off x="3581400" y="2667000"/>
            <a:ext cx="0" cy="1981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2701" name="Line 17"/>
          <p:cNvSpPr>
            <a:spLocks noChangeShapeType="1"/>
          </p:cNvSpPr>
          <p:nvPr/>
        </p:nvSpPr>
        <p:spPr bwMode="auto">
          <a:xfrm>
            <a:off x="685800" y="4648200"/>
            <a:ext cx="6019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2702" name="Text Box 18"/>
          <p:cNvSpPr txBox="1">
            <a:spLocks noChangeArrowheads="1"/>
          </p:cNvSpPr>
          <p:nvPr/>
        </p:nvSpPr>
        <p:spPr bwMode="auto">
          <a:xfrm>
            <a:off x="685800" y="4648200"/>
            <a:ext cx="60960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		Since D = D</a:t>
            </a:r>
          </a:p>
          <a:p>
            <a:pPr>
              <a:spcBef>
                <a:spcPct val="50000"/>
              </a:spcBef>
            </a:pPr>
            <a:r>
              <a:rPr lang="en-CA"/>
              <a:t>	                  20x = 25x – 25</a:t>
            </a:r>
          </a:p>
          <a:p>
            <a:pPr>
              <a:spcBef>
                <a:spcPct val="50000"/>
              </a:spcBef>
            </a:pPr>
            <a:r>
              <a:rPr lang="en-CA"/>
              <a:t>                                5x = 25</a:t>
            </a:r>
          </a:p>
          <a:p>
            <a:pPr>
              <a:spcBef>
                <a:spcPct val="50000"/>
              </a:spcBef>
            </a:pPr>
            <a:r>
              <a:rPr lang="en-CA"/>
              <a:t>                                   x = 5</a:t>
            </a:r>
          </a:p>
        </p:txBody>
      </p:sp>
      <p:sp>
        <p:nvSpPr>
          <p:cNvPr id="242703" name="AutoShape 19"/>
          <p:cNvSpPr>
            <a:spLocks noChangeArrowheads="1"/>
          </p:cNvSpPr>
          <p:nvPr/>
        </p:nvSpPr>
        <p:spPr bwMode="auto">
          <a:xfrm>
            <a:off x="5410200" y="4953000"/>
            <a:ext cx="3276600" cy="1600200"/>
          </a:xfrm>
          <a:prstGeom prst="roundRect">
            <a:avLst>
              <a:gd name="adj" fmla="val 16667"/>
            </a:avLst>
          </a:prstGeom>
          <a:noFill/>
          <a:ln w="76200" cap="sq" cmpd="tri">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2704" name="Text Box 20"/>
          <p:cNvSpPr txBox="1">
            <a:spLocks noChangeArrowheads="1"/>
          </p:cNvSpPr>
          <p:nvPr/>
        </p:nvSpPr>
        <p:spPr bwMode="auto">
          <a:xfrm>
            <a:off x="5562600" y="5105400"/>
            <a:ext cx="2971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So in this case </a:t>
            </a:r>
            <a:r>
              <a:rPr lang="en-CA" sz="2000" b="1" i="1"/>
              <a:t>Jesse</a:t>
            </a:r>
            <a:r>
              <a:rPr lang="en-CA" sz="2000"/>
              <a:t> travels 5 hours and </a:t>
            </a:r>
            <a:r>
              <a:rPr lang="en-CA" sz="2000" b="1" i="1"/>
              <a:t>Frank</a:t>
            </a:r>
            <a:r>
              <a:rPr lang="en-CA" sz="2000"/>
              <a:t> travels for 4 hours</a:t>
            </a:r>
          </a:p>
        </p:txBody>
      </p:sp>
      <p:sp>
        <p:nvSpPr>
          <p:cNvPr id="242705" name="Text Box 21"/>
          <p:cNvSpPr txBox="1">
            <a:spLocks noChangeArrowheads="1"/>
          </p:cNvSpPr>
          <p:nvPr/>
        </p:nvSpPr>
        <p:spPr bwMode="auto">
          <a:xfrm>
            <a:off x="5105400" y="2209800"/>
            <a:ext cx="323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i="1"/>
              <a:t>Let x represent the hours</a:t>
            </a:r>
          </a:p>
        </p:txBody>
      </p:sp>
    </p:spTree>
    <p:extLst>
      <p:ext uri="{BB962C8B-B14F-4D97-AF65-F5344CB8AC3E}">
        <p14:creationId xmlns:p14="http://schemas.microsoft.com/office/powerpoint/2010/main" val="219915993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4473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9"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4474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1"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44742"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CA" b="1" i="1"/>
              <a:t>Uniform Motion Problems</a:t>
            </a:r>
          </a:p>
        </p:txBody>
      </p:sp>
      <p:sp>
        <p:nvSpPr>
          <p:cNvPr id="244743" name="Text Box 8"/>
          <p:cNvSpPr txBox="1">
            <a:spLocks noChangeArrowheads="1"/>
          </p:cNvSpPr>
          <p:nvPr/>
        </p:nvSpPr>
        <p:spPr bwMode="auto">
          <a:xfrm>
            <a:off x="304800" y="1371600"/>
            <a:ext cx="853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000">
                <a:cs typeface="Times New Roman" charset="0"/>
              </a:rPr>
              <a:t>Example 5) A plan left Montréal for Calgary, a distance of 3000km traveling at 350km/h. At the </a:t>
            </a:r>
            <a:r>
              <a:rPr lang="en-US" sz="2000">
                <a:solidFill>
                  <a:srgbClr val="FF0000"/>
                </a:solidFill>
                <a:cs typeface="Times New Roman" charset="0"/>
              </a:rPr>
              <a:t>same time</a:t>
            </a:r>
            <a:r>
              <a:rPr lang="en-US" sz="2000">
                <a:cs typeface="Times New Roman" charset="0"/>
              </a:rPr>
              <a:t>, a plane left Calgary for Montréal traveling at 450km/h. How far after take off did the planes pass each other? </a:t>
            </a:r>
            <a:r>
              <a:rPr lang="en-US" sz="2000">
                <a:solidFill>
                  <a:srgbClr val="FF0000"/>
                </a:solidFill>
                <a:cs typeface="Times New Roman" charset="0"/>
              </a:rPr>
              <a:t>NOTE in this question TIME is the same</a:t>
            </a:r>
            <a:endParaRPr lang="en-US" sz="1800">
              <a:solidFill>
                <a:srgbClr val="FF0000"/>
              </a:solidFill>
              <a:cs typeface="Times New Roman" charset="0"/>
            </a:endParaRPr>
          </a:p>
        </p:txBody>
      </p:sp>
      <p:sp>
        <p:nvSpPr>
          <p:cNvPr id="244744" name="Text Box 9"/>
          <p:cNvSpPr txBox="1">
            <a:spLocks noChangeArrowheads="1"/>
          </p:cNvSpPr>
          <p:nvPr/>
        </p:nvSpPr>
        <p:spPr bwMode="auto">
          <a:xfrm>
            <a:off x="2133600" y="2667000"/>
            <a:ext cx="1447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Given:</a:t>
            </a:r>
          </a:p>
          <a:p>
            <a:pPr>
              <a:spcBef>
                <a:spcPct val="50000"/>
              </a:spcBef>
            </a:pPr>
            <a:r>
              <a:rPr lang="en-CA" sz="2000"/>
              <a:t>r = 350km/h</a:t>
            </a:r>
          </a:p>
          <a:p>
            <a:pPr>
              <a:spcBef>
                <a:spcPct val="50000"/>
              </a:spcBef>
            </a:pPr>
            <a:r>
              <a:rPr lang="en-CA" sz="2000"/>
              <a:t>d = x (km)</a:t>
            </a:r>
          </a:p>
        </p:txBody>
      </p:sp>
      <p:sp>
        <p:nvSpPr>
          <p:cNvPr id="244745" name="Text Box 10"/>
          <p:cNvSpPr txBox="1">
            <a:spLocks noChangeArrowheads="1"/>
          </p:cNvSpPr>
          <p:nvPr/>
        </p:nvSpPr>
        <p:spPr bwMode="auto">
          <a:xfrm>
            <a:off x="6324600" y="2514600"/>
            <a:ext cx="2362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Given:</a:t>
            </a:r>
          </a:p>
          <a:p>
            <a:pPr>
              <a:spcBef>
                <a:spcPct val="50000"/>
              </a:spcBef>
            </a:pPr>
            <a:r>
              <a:rPr lang="en-CA" sz="2000"/>
              <a:t>r = 450km/h</a:t>
            </a:r>
          </a:p>
          <a:p>
            <a:pPr>
              <a:spcBef>
                <a:spcPct val="50000"/>
              </a:spcBef>
            </a:pPr>
            <a:r>
              <a:rPr lang="en-CA" sz="2000"/>
              <a:t>D = 3000 – x (km)</a:t>
            </a:r>
          </a:p>
        </p:txBody>
      </p:sp>
      <p:sp>
        <p:nvSpPr>
          <p:cNvPr id="244746" name="Text Box 11"/>
          <p:cNvSpPr txBox="1">
            <a:spLocks noChangeArrowheads="1"/>
          </p:cNvSpPr>
          <p:nvPr/>
        </p:nvSpPr>
        <p:spPr bwMode="auto">
          <a:xfrm>
            <a:off x="381000" y="2971800"/>
            <a:ext cx="1600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D = rt</a:t>
            </a:r>
          </a:p>
          <a:p>
            <a:pPr>
              <a:spcBef>
                <a:spcPct val="50000"/>
              </a:spcBef>
            </a:pPr>
            <a:r>
              <a:rPr lang="en-CA"/>
              <a:t>x =350 t</a:t>
            </a:r>
          </a:p>
          <a:p>
            <a:pPr>
              <a:spcBef>
                <a:spcPct val="50000"/>
              </a:spcBef>
            </a:pPr>
            <a:r>
              <a:rPr lang="en-CA" u="sng"/>
              <a:t>x</a:t>
            </a:r>
            <a:r>
              <a:rPr lang="en-CA"/>
              <a:t> = t</a:t>
            </a:r>
          </a:p>
        </p:txBody>
      </p:sp>
      <p:sp>
        <p:nvSpPr>
          <p:cNvPr id="244747" name="Text Box 12"/>
          <p:cNvSpPr txBox="1">
            <a:spLocks noChangeArrowheads="1"/>
          </p:cNvSpPr>
          <p:nvPr/>
        </p:nvSpPr>
        <p:spPr bwMode="auto">
          <a:xfrm>
            <a:off x="3886200" y="3048000"/>
            <a:ext cx="2362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D = rt</a:t>
            </a:r>
          </a:p>
          <a:p>
            <a:pPr>
              <a:spcBef>
                <a:spcPct val="50000"/>
              </a:spcBef>
            </a:pPr>
            <a:r>
              <a:rPr lang="en-CA"/>
              <a:t>3000-x =450 t</a:t>
            </a:r>
          </a:p>
          <a:p>
            <a:pPr>
              <a:spcBef>
                <a:spcPct val="50000"/>
              </a:spcBef>
            </a:pPr>
            <a:r>
              <a:rPr lang="en-CA" u="sng"/>
              <a:t>3000 - x</a:t>
            </a:r>
            <a:r>
              <a:rPr lang="en-CA"/>
              <a:t> = t</a:t>
            </a:r>
          </a:p>
        </p:txBody>
      </p:sp>
      <p:sp>
        <p:nvSpPr>
          <p:cNvPr id="244748" name="Line 13"/>
          <p:cNvSpPr>
            <a:spLocks noChangeShapeType="1"/>
          </p:cNvSpPr>
          <p:nvPr/>
        </p:nvSpPr>
        <p:spPr bwMode="auto">
          <a:xfrm>
            <a:off x="3733800" y="2667000"/>
            <a:ext cx="0" cy="1981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44749" name="Text Box 15"/>
          <p:cNvSpPr txBox="1">
            <a:spLocks noChangeArrowheads="1"/>
          </p:cNvSpPr>
          <p:nvPr/>
        </p:nvSpPr>
        <p:spPr bwMode="auto">
          <a:xfrm>
            <a:off x="0" y="4724400"/>
            <a:ext cx="426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		Since t = t</a:t>
            </a:r>
          </a:p>
          <a:p>
            <a:pPr>
              <a:spcBef>
                <a:spcPct val="50000"/>
              </a:spcBef>
            </a:pPr>
            <a:r>
              <a:rPr lang="en-CA" sz="1800"/>
              <a:t>		</a:t>
            </a:r>
            <a:r>
              <a:rPr lang="en-CA" sz="1800" u="sng"/>
              <a:t>x</a:t>
            </a:r>
            <a:r>
              <a:rPr lang="en-CA" sz="1800"/>
              <a:t> = </a:t>
            </a:r>
            <a:r>
              <a:rPr lang="en-CA" sz="1800" u="sng"/>
              <a:t>3000 - x</a:t>
            </a:r>
            <a:r>
              <a:rPr lang="en-CA" sz="1800"/>
              <a:t> </a:t>
            </a:r>
          </a:p>
        </p:txBody>
      </p:sp>
      <p:sp>
        <p:nvSpPr>
          <p:cNvPr id="244750" name="AutoShape 16"/>
          <p:cNvSpPr>
            <a:spLocks noChangeArrowheads="1"/>
          </p:cNvSpPr>
          <p:nvPr/>
        </p:nvSpPr>
        <p:spPr bwMode="auto">
          <a:xfrm>
            <a:off x="5410200" y="4953000"/>
            <a:ext cx="3276600" cy="1600200"/>
          </a:xfrm>
          <a:prstGeom prst="roundRect">
            <a:avLst>
              <a:gd name="adj" fmla="val 16667"/>
            </a:avLst>
          </a:prstGeom>
          <a:noFill/>
          <a:ln w="76200" cap="sq" cmpd="tri">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4751" name="Text Box 17"/>
          <p:cNvSpPr txBox="1">
            <a:spLocks noChangeArrowheads="1"/>
          </p:cNvSpPr>
          <p:nvPr/>
        </p:nvSpPr>
        <p:spPr bwMode="auto">
          <a:xfrm>
            <a:off x="5562600" y="5105400"/>
            <a:ext cx="2971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Therefore the plan leaving Montreal has traveled 1312.5km when they pass.</a:t>
            </a:r>
          </a:p>
        </p:txBody>
      </p:sp>
      <p:sp>
        <p:nvSpPr>
          <p:cNvPr id="244752" name="Text Box 19"/>
          <p:cNvSpPr txBox="1">
            <a:spLocks noChangeArrowheads="1"/>
          </p:cNvSpPr>
          <p:nvPr/>
        </p:nvSpPr>
        <p:spPr bwMode="auto">
          <a:xfrm>
            <a:off x="381000" y="2667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u="sng"/>
              <a:t>Mon </a:t>
            </a:r>
            <a:r>
              <a:rPr lang="en-CA" sz="1800" u="sng">
                <a:sym typeface="Wingdings" charset="0"/>
              </a:rPr>
              <a:t> Cal</a:t>
            </a:r>
            <a:endParaRPr lang="en-CA" sz="1800" u="sng"/>
          </a:p>
        </p:txBody>
      </p:sp>
      <p:sp>
        <p:nvSpPr>
          <p:cNvPr id="244753" name="Text Box 20"/>
          <p:cNvSpPr txBox="1">
            <a:spLocks noChangeArrowheads="1"/>
          </p:cNvSpPr>
          <p:nvPr/>
        </p:nvSpPr>
        <p:spPr bwMode="auto">
          <a:xfrm>
            <a:off x="3810000" y="2514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u="sng"/>
              <a:t>Cal </a:t>
            </a:r>
            <a:r>
              <a:rPr lang="en-CA" sz="1800" u="sng">
                <a:sym typeface="Wingdings" charset="0"/>
              </a:rPr>
              <a:t> Mon</a:t>
            </a:r>
            <a:endParaRPr lang="en-CA" sz="1800" u="sng"/>
          </a:p>
        </p:txBody>
      </p:sp>
      <p:sp>
        <p:nvSpPr>
          <p:cNvPr id="244754" name="Rectangle 21"/>
          <p:cNvSpPr>
            <a:spLocks noChangeArrowheads="1"/>
          </p:cNvSpPr>
          <p:nvPr/>
        </p:nvSpPr>
        <p:spPr bwMode="auto">
          <a:xfrm>
            <a:off x="304800" y="43434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350</a:t>
            </a:r>
          </a:p>
        </p:txBody>
      </p:sp>
      <p:sp>
        <p:nvSpPr>
          <p:cNvPr id="244755" name="Rectangle 22"/>
          <p:cNvSpPr>
            <a:spLocks noChangeArrowheads="1"/>
          </p:cNvSpPr>
          <p:nvPr/>
        </p:nvSpPr>
        <p:spPr bwMode="auto">
          <a:xfrm>
            <a:off x="4191000" y="44958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a:t>450</a:t>
            </a:r>
          </a:p>
        </p:txBody>
      </p:sp>
      <p:sp>
        <p:nvSpPr>
          <p:cNvPr id="244756" name="Rectangle 23"/>
          <p:cNvSpPr>
            <a:spLocks noChangeArrowheads="1"/>
          </p:cNvSpPr>
          <p:nvPr/>
        </p:nvSpPr>
        <p:spPr bwMode="auto">
          <a:xfrm>
            <a:off x="1752600" y="5334000"/>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800"/>
              <a:t>350</a:t>
            </a:r>
          </a:p>
        </p:txBody>
      </p:sp>
      <p:sp>
        <p:nvSpPr>
          <p:cNvPr id="244757" name="Rectangle 24"/>
          <p:cNvSpPr>
            <a:spLocks noChangeArrowheads="1"/>
          </p:cNvSpPr>
          <p:nvPr/>
        </p:nvSpPr>
        <p:spPr bwMode="auto">
          <a:xfrm>
            <a:off x="2362200" y="5334000"/>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CA" sz="1800"/>
              <a:t>450</a:t>
            </a:r>
          </a:p>
        </p:txBody>
      </p:sp>
      <p:sp>
        <p:nvSpPr>
          <p:cNvPr id="244758" name="Text Box 25"/>
          <p:cNvSpPr txBox="1">
            <a:spLocks noChangeArrowheads="1"/>
          </p:cNvSpPr>
          <p:nvPr/>
        </p:nvSpPr>
        <p:spPr bwMode="auto">
          <a:xfrm>
            <a:off x="1600200" y="5641975"/>
            <a:ext cx="3276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450x = (350)(3000 – x)</a:t>
            </a:r>
          </a:p>
          <a:p>
            <a:pPr>
              <a:spcBef>
                <a:spcPct val="50000"/>
              </a:spcBef>
            </a:pPr>
            <a:endParaRPr lang="en-CA" sz="1800"/>
          </a:p>
        </p:txBody>
      </p:sp>
      <p:sp>
        <p:nvSpPr>
          <p:cNvPr id="244759" name="Text Box 26"/>
          <p:cNvSpPr txBox="1">
            <a:spLocks noChangeArrowheads="1"/>
          </p:cNvSpPr>
          <p:nvPr/>
        </p:nvSpPr>
        <p:spPr bwMode="auto">
          <a:xfrm>
            <a:off x="1600200" y="5849938"/>
            <a:ext cx="32766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450x = 1050000 – 350x</a:t>
            </a:r>
          </a:p>
          <a:p>
            <a:pPr>
              <a:spcBef>
                <a:spcPct val="50000"/>
              </a:spcBef>
            </a:pPr>
            <a:endParaRPr lang="en-CA" sz="1800"/>
          </a:p>
        </p:txBody>
      </p:sp>
      <p:sp>
        <p:nvSpPr>
          <p:cNvPr id="244760" name="Text Box 27"/>
          <p:cNvSpPr txBox="1">
            <a:spLocks noChangeArrowheads="1"/>
          </p:cNvSpPr>
          <p:nvPr/>
        </p:nvSpPr>
        <p:spPr bwMode="auto">
          <a:xfrm>
            <a:off x="1600200" y="6078538"/>
            <a:ext cx="32766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800x = 1050000</a:t>
            </a:r>
          </a:p>
          <a:p>
            <a:pPr>
              <a:spcBef>
                <a:spcPct val="50000"/>
              </a:spcBef>
            </a:pPr>
            <a:endParaRPr lang="en-CA" sz="1800"/>
          </a:p>
        </p:txBody>
      </p:sp>
      <p:sp>
        <p:nvSpPr>
          <p:cNvPr id="244761" name="Text Box 28"/>
          <p:cNvSpPr txBox="1">
            <a:spLocks noChangeArrowheads="1"/>
          </p:cNvSpPr>
          <p:nvPr/>
        </p:nvSpPr>
        <p:spPr bwMode="auto">
          <a:xfrm>
            <a:off x="1600200" y="6307138"/>
            <a:ext cx="32766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      x = 1312.5</a:t>
            </a:r>
          </a:p>
          <a:p>
            <a:pPr>
              <a:spcBef>
                <a:spcPct val="50000"/>
              </a:spcBef>
            </a:pPr>
            <a:endParaRPr lang="en-CA" sz="1800"/>
          </a:p>
        </p:txBody>
      </p:sp>
    </p:spTree>
    <p:extLst>
      <p:ext uri="{BB962C8B-B14F-4D97-AF65-F5344CB8AC3E}">
        <p14:creationId xmlns:p14="http://schemas.microsoft.com/office/powerpoint/2010/main" val="216745673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4678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7"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46788"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246789" name="Text Box 6"/>
          <p:cNvSpPr txBox="1">
            <a:spLocks noChangeArrowheads="1"/>
          </p:cNvSpPr>
          <p:nvPr/>
        </p:nvSpPr>
        <p:spPr bwMode="auto">
          <a:xfrm>
            <a:off x="1219200" y="2319338"/>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b="1">
                <a:solidFill>
                  <a:srgbClr val="FF0000"/>
                </a:solidFill>
              </a:rPr>
              <a:t>Worksheet</a:t>
            </a:r>
            <a:r>
              <a:rPr lang="en-CA" sz="4400"/>
              <a:t> </a:t>
            </a:r>
          </a:p>
        </p:txBody>
      </p:sp>
      <p:sp>
        <p:nvSpPr>
          <p:cNvPr id="246790"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55342814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4883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5"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4883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7"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48838"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CA" b="1" i="1"/>
              <a:t>Rate of Work Problems</a:t>
            </a:r>
          </a:p>
        </p:txBody>
      </p:sp>
      <p:sp>
        <p:nvSpPr>
          <p:cNvPr id="248839" name="Text Box 8"/>
          <p:cNvSpPr txBox="1">
            <a:spLocks noChangeArrowheads="1"/>
          </p:cNvSpPr>
          <p:nvPr/>
        </p:nvSpPr>
        <p:spPr bwMode="auto">
          <a:xfrm>
            <a:off x="304800" y="1158875"/>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CA"/>
              <a:t>Problems involving determining the time it takes for more than one person to complete a task are known as </a:t>
            </a:r>
            <a:r>
              <a:rPr lang="en-CA" b="1"/>
              <a:t>rate of work problems</a:t>
            </a:r>
            <a:r>
              <a:rPr lang="en-CA"/>
              <a:t>. </a:t>
            </a:r>
            <a:endParaRPr lang="en-US"/>
          </a:p>
        </p:txBody>
      </p:sp>
      <p:sp>
        <p:nvSpPr>
          <p:cNvPr id="248840" name="Text Box 27"/>
          <p:cNvSpPr txBox="1">
            <a:spLocks noChangeArrowheads="1"/>
          </p:cNvSpPr>
          <p:nvPr/>
        </p:nvSpPr>
        <p:spPr bwMode="auto">
          <a:xfrm>
            <a:off x="381000" y="2057400"/>
            <a:ext cx="807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u="sng"/>
              <a:t>Example:</a:t>
            </a:r>
            <a:r>
              <a:rPr lang="en-CA" sz="2000"/>
              <a:t> Jane takes 2 hours to deliver newspapers to her 125 customers. Angela delivers the same newspapers in 3 hours. How long will it take them to deliver 125 newspapers if they work together </a:t>
            </a:r>
            <a:r>
              <a:rPr lang="en-US" sz="2000"/>
              <a:t>?</a:t>
            </a:r>
            <a:endParaRPr lang="en-CA" sz="2000"/>
          </a:p>
        </p:txBody>
      </p:sp>
      <p:sp>
        <p:nvSpPr>
          <p:cNvPr id="248841" name="Text Box 28"/>
          <p:cNvSpPr txBox="1">
            <a:spLocks noChangeArrowheads="1"/>
          </p:cNvSpPr>
          <p:nvPr/>
        </p:nvSpPr>
        <p:spPr bwMode="auto">
          <a:xfrm>
            <a:off x="1219200" y="3124200"/>
            <a:ext cx="6629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b="1" i="1" u="sng">
                <a:solidFill>
                  <a:srgbClr val="FF0000"/>
                </a:solidFill>
              </a:rPr>
              <a:t>Think of this:</a:t>
            </a:r>
            <a:r>
              <a:rPr lang="en-CA" sz="1800"/>
              <a:t> What fraction of Jane's job can be done in 1 hour </a:t>
            </a:r>
            <a:r>
              <a:rPr lang="en-CA" sz="1800">
                <a:solidFill>
                  <a:srgbClr val="FF0000"/>
                </a:solidFill>
              </a:rPr>
              <a:t>– </a:t>
            </a:r>
            <a:r>
              <a:rPr lang="en-CA" sz="1800" b="1">
                <a:solidFill>
                  <a:srgbClr val="FF0000"/>
                </a:solidFill>
              </a:rPr>
              <a:t>½</a:t>
            </a:r>
            <a:r>
              <a:rPr lang="en-CA" sz="1800"/>
              <a:t> </a:t>
            </a:r>
          </a:p>
          <a:p>
            <a:pPr>
              <a:spcBef>
                <a:spcPct val="50000"/>
              </a:spcBef>
            </a:pPr>
            <a:r>
              <a:rPr lang="en-CA" sz="1800"/>
              <a:t>What fraction can Angela do in 1 hour – </a:t>
            </a:r>
            <a:r>
              <a:rPr lang="en-CA" sz="1800" b="1">
                <a:solidFill>
                  <a:srgbClr val="FF0000"/>
                </a:solidFill>
              </a:rPr>
              <a:t>1/3</a:t>
            </a:r>
            <a:r>
              <a:rPr lang="en-CA" sz="1800" b="1"/>
              <a:t> </a:t>
            </a:r>
          </a:p>
        </p:txBody>
      </p:sp>
      <p:sp>
        <p:nvSpPr>
          <p:cNvPr id="248842" name="Text Box 29"/>
          <p:cNvSpPr txBox="1">
            <a:spLocks noChangeArrowheads="1"/>
          </p:cNvSpPr>
          <p:nvPr/>
        </p:nvSpPr>
        <p:spPr bwMode="auto">
          <a:xfrm>
            <a:off x="762000" y="4038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Let x represent the time the job takes if they work together.</a:t>
            </a:r>
          </a:p>
        </p:txBody>
      </p:sp>
      <p:sp>
        <p:nvSpPr>
          <p:cNvPr id="248843" name="Text Box 30"/>
          <p:cNvSpPr txBox="1">
            <a:spLocks noChangeArrowheads="1"/>
          </p:cNvSpPr>
          <p:nvPr/>
        </p:nvSpPr>
        <p:spPr bwMode="auto">
          <a:xfrm>
            <a:off x="1447800" y="44958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u="sng"/>
              <a:t>1</a:t>
            </a:r>
            <a:r>
              <a:rPr lang="en-CA" sz="2000"/>
              <a:t> x + </a:t>
            </a:r>
            <a:r>
              <a:rPr lang="en-CA" sz="2000" u="sng"/>
              <a:t>1</a:t>
            </a:r>
            <a:r>
              <a:rPr lang="en-CA" sz="2000"/>
              <a:t> x = 1h</a:t>
            </a:r>
          </a:p>
        </p:txBody>
      </p:sp>
      <p:sp>
        <p:nvSpPr>
          <p:cNvPr id="248844" name="Text Box 31"/>
          <p:cNvSpPr txBox="1">
            <a:spLocks noChangeArrowheads="1"/>
          </p:cNvSpPr>
          <p:nvPr/>
        </p:nvSpPr>
        <p:spPr bwMode="auto">
          <a:xfrm>
            <a:off x="1447800" y="4738688"/>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2       3</a:t>
            </a:r>
          </a:p>
        </p:txBody>
      </p:sp>
      <p:sp>
        <p:nvSpPr>
          <p:cNvPr id="248845" name="Text Box 32"/>
          <p:cNvSpPr txBox="1">
            <a:spLocks noChangeArrowheads="1"/>
          </p:cNvSpPr>
          <p:nvPr/>
        </p:nvSpPr>
        <p:spPr bwMode="auto">
          <a:xfrm>
            <a:off x="1447800" y="4999038"/>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u="sng"/>
              <a:t>3</a:t>
            </a:r>
            <a:r>
              <a:rPr lang="en-CA" sz="2000"/>
              <a:t> x + </a:t>
            </a:r>
            <a:r>
              <a:rPr lang="en-CA" sz="2000" u="sng"/>
              <a:t>2</a:t>
            </a:r>
            <a:r>
              <a:rPr lang="en-CA" sz="2000"/>
              <a:t> x = 1h</a:t>
            </a:r>
          </a:p>
        </p:txBody>
      </p:sp>
      <p:sp>
        <p:nvSpPr>
          <p:cNvPr id="248846" name="Text Box 33"/>
          <p:cNvSpPr txBox="1">
            <a:spLocks noChangeArrowheads="1"/>
          </p:cNvSpPr>
          <p:nvPr/>
        </p:nvSpPr>
        <p:spPr bwMode="auto">
          <a:xfrm>
            <a:off x="1447800" y="52419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6       6</a:t>
            </a:r>
          </a:p>
        </p:txBody>
      </p:sp>
      <p:sp>
        <p:nvSpPr>
          <p:cNvPr id="248847" name="Text Box 34"/>
          <p:cNvSpPr txBox="1">
            <a:spLocks noChangeArrowheads="1"/>
          </p:cNvSpPr>
          <p:nvPr/>
        </p:nvSpPr>
        <p:spPr bwMode="auto">
          <a:xfrm>
            <a:off x="1447800" y="5456238"/>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u="sng"/>
              <a:t>5</a:t>
            </a:r>
            <a:r>
              <a:rPr lang="en-CA" sz="2000"/>
              <a:t> x = 1h</a:t>
            </a:r>
          </a:p>
        </p:txBody>
      </p:sp>
      <p:sp>
        <p:nvSpPr>
          <p:cNvPr id="248848" name="Text Box 36"/>
          <p:cNvSpPr txBox="1">
            <a:spLocks noChangeArrowheads="1"/>
          </p:cNvSpPr>
          <p:nvPr/>
        </p:nvSpPr>
        <p:spPr bwMode="auto">
          <a:xfrm>
            <a:off x="1447800" y="56991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6       </a:t>
            </a:r>
          </a:p>
        </p:txBody>
      </p:sp>
      <p:sp>
        <p:nvSpPr>
          <p:cNvPr id="248849" name="Text Box 37"/>
          <p:cNvSpPr txBox="1">
            <a:spLocks noChangeArrowheads="1"/>
          </p:cNvSpPr>
          <p:nvPr/>
        </p:nvSpPr>
        <p:spPr bwMode="auto">
          <a:xfrm>
            <a:off x="1143000" y="54102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u="sng">
                <a:solidFill>
                  <a:srgbClr val="FF0000"/>
                </a:solidFill>
              </a:rPr>
              <a:t>6</a:t>
            </a:r>
          </a:p>
        </p:txBody>
      </p:sp>
      <p:sp>
        <p:nvSpPr>
          <p:cNvPr id="248850" name="Text Box 38"/>
          <p:cNvSpPr txBox="1">
            <a:spLocks noChangeArrowheads="1"/>
          </p:cNvSpPr>
          <p:nvPr/>
        </p:nvSpPr>
        <p:spPr bwMode="auto">
          <a:xfrm>
            <a:off x="1143000" y="563880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solidFill>
                  <a:srgbClr val="FF0000"/>
                </a:solidFill>
              </a:rPr>
              <a:t>5</a:t>
            </a:r>
          </a:p>
        </p:txBody>
      </p:sp>
      <p:sp>
        <p:nvSpPr>
          <p:cNvPr id="248851" name="AutoShape 39"/>
          <p:cNvSpPr>
            <a:spLocks noChangeArrowheads="1"/>
          </p:cNvSpPr>
          <p:nvPr/>
        </p:nvSpPr>
        <p:spPr bwMode="auto">
          <a:xfrm>
            <a:off x="1143000" y="5486400"/>
            <a:ext cx="304800" cy="533400"/>
          </a:xfrm>
          <a:prstGeom prst="bracketPair">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8852" name="Text Box 40"/>
          <p:cNvSpPr txBox="1">
            <a:spLocks noChangeArrowheads="1"/>
          </p:cNvSpPr>
          <p:nvPr/>
        </p:nvSpPr>
        <p:spPr bwMode="auto">
          <a:xfrm>
            <a:off x="2362200" y="539432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u="sng">
                <a:solidFill>
                  <a:srgbClr val="FF0000"/>
                </a:solidFill>
              </a:rPr>
              <a:t>6</a:t>
            </a:r>
          </a:p>
        </p:txBody>
      </p:sp>
      <p:sp>
        <p:nvSpPr>
          <p:cNvPr id="248853" name="Text Box 41"/>
          <p:cNvSpPr txBox="1">
            <a:spLocks noChangeArrowheads="1"/>
          </p:cNvSpPr>
          <p:nvPr/>
        </p:nvSpPr>
        <p:spPr bwMode="auto">
          <a:xfrm>
            <a:off x="2362200" y="562292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solidFill>
                  <a:srgbClr val="FF0000"/>
                </a:solidFill>
              </a:rPr>
              <a:t>5</a:t>
            </a:r>
          </a:p>
        </p:txBody>
      </p:sp>
      <p:sp>
        <p:nvSpPr>
          <p:cNvPr id="248854" name="AutoShape 42"/>
          <p:cNvSpPr>
            <a:spLocks noChangeArrowheads="1"/>
          </p:cNvSpPr>
          <p:nvPr/>
        </p:nvSpPr>
        <p:spPr bwMode="auto">
          <a:xfrm>
            <a:off x="2362200" y="5470525"/>
            <a:ext cx="304800" cy="533400"/>
          </a:xfrm>
          <a:prstGeom prst="bracketPair">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8855" name="Text Box 43"/>
          <p:cNvSpPr txBox="1">
            <a:spLocks noChangeArrowheads="1"/>
          </p:cNvSpPr>
          <p:nvPr/>
        </p:nvSpPr>
        <p:spPr bwMode="auto">
          <a:xfrm>
            <a:off x="1524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a:t>x = 1 </a:t>
            </a:r>
            <a:r>
              <a:rPr lang="en-CA" sz="1800"/>
              <a:t>1/5</a:t>
            </a:r>
          </a:p>
        </p:txBody>
      </p:sp>
      <p:sp>
        <p:nvSpPr>
          <p:cNvPr id="248856" name="AutoShape 44"/>
          <p:cNvSpPr>
            <a:spLocks noChangeArrowheads="1"/>
          </p:cNvSpPr>
          <p:nvPr/>
        </p:nvSpPr>
        <p:spPr bwMode="auto">
          <a:xfrm>
            <a:off x="5410200" y="4953000"/>
            <a:ext cx="3276600" cy="1600200"/>
          </a:xfrm>
          <a:prstGeom prst="roundRect">
            <a:avLst>
              <a:gd name="adj" fmla="val 16667"/>
            </a:avLst>
          </a:prstGeom>
          <a:noFill/>
          <a:ln w="76200" cap="sq" cmpd="tri">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8857" name="Text Box 45"/>
          <p:cNvSpPr txBox="1">
            <a:spLocks noChangeArrowheads="1"/>
          </p:cNvSpPr>
          <p:nvPr/>
        </p:nvSpPr>
        <p:spPr bwMode="auto">
          <a:xfrm>
            <a:off x="5562600" y="51054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000"/>
              <a:t>Therefore it will take them 1 hour and 20 minutes.</a:t>
            </a:r>
          </a:p>
        </p:txBody>
      </p:sp>
    </p:spTree>
    <p:extLst>
      <p:ext uri="{BB962C8B-B14F-4D97-AF65-F5344CB8AC3E}">
        <p14:creationId xmlns:p14="http://schemas.microsoft.com/office/powerpoint/2010/main" val="269099574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5088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3"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5088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5"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50886"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CA" b="1" i="1"/>
              <a:t>Rate of Work Problems</a:t>
            </a:r>
          </a:p>
        </p:txBody>
      </p:sp>
      <p:pic>
        <p:nvPicPr>
          <p:cNvPr id="25088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75025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50003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252930"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1"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252932"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252933" name="Text Box 6"/>
          <p:cNvSpPr txBox="1">
            <a:spLocks noChangeArrowheads="1"/>
          </p:cNvSpPr>
          <p:nvPr/>
        </p:nvSpPr>
        <p:spPr bwMode="auto">
          <a:xfrm>
            <a:off x="1219200" y="2319338"/>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b="1">
                <a:solidFill>
                  <a:srgbClr val="FF0000"/>
                </a:solidFill>
              </a:rPr>
              <a:t>Worksheet</a:t>
            </a:r>
            <a:r>
              <a:rPr lang="en-CA" sz="4400"/>
              <a:t> </a:t>
            </a:r>
          </a:p>
        </p:txBody>
      </p:sp>
      <p:sp>
        <p:nvSpPr>
          <p:cNvPr id="252934"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0254700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5257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52580"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152581" name="Text Box 6"/>
          <p:cNvSpPr txBox="1">
            <a:spLocks noChangeArrowheads="1"/>
          </p:cNvSpPr>
          <p:nvPr/>
        </p:nvSpPr>
        <p:spPr bwMode="auto">
          <a:xfrm>
            <a:off x="1219200" y="2319338"/>
            <a:ext cx="66294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a:t>Pages </a:t>
            </a:r>
          </a:p>
          <a:p>
            <a:pPr algn="ctr">
              <a:spcBef>
                <a:spcPct val="50000"/>
              </a:spcBef>
            </a:pPr>
            <a:r>
              <a:rPr lang="en-CA" sz="4400"/>
              <a:t>280</a:t>
            </a:r>
            <a:endParaRPr lang="en-CA" sz="3200"/>
          </a:p>
          <a:p>
            <a:pPr algn="ctr">
              <a:spcBef>
                <a:spcPct val="50000"/>
              </a:spcBef>
            </a:pPr>
            <a:r>
              <a:rPr lang="en-CA" sz="4400"/>
              <a:t>Numbers  </a:t>
            </a:r>
          </a:p>
          <a:p>
            <a:pPr algn="ctr">
              <a:spcBef>
                <a:spcPct val="50000"/>
              </a:spcBef>
            </a:pPr>
            <a:endParaRPr lang="en-CA" sz="2800"/>
          </a:p>
          <a:p>
            <a:pPr algn="ctr">
              <a:spcBef>
                <a:spcPct val="50000"/>
              </a:spcBef>
            </a:pPr>
            <a:r>
              <a:rPr lang="en-CA" sz="2800"/>
              <a:t>4(ab), 6, 7, 8, 9, 10, 11, 12, 13, 15, 17, 19, 21</a:t>
            </a:r>
            <a:endParaRPr lang="en-CA" sz="1200">
              <a:solidFill>
                <a:srgbClr val="FF0000"/>
              </a:solidFill>
            </a:endParaRPr>
          </a:p>
        </p:txBody>
      </p:sp>
      <p:sp>
        <p:nvSpPr>
          <p:cNvPr id="152582"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83" name="AutoShape 8"/>
          <p:cNvSpPr>
            <a:spLocks noChangeArrowheads="1"/>
          </p:cNvSpPr>
          <p:nvPr/>
        </p:nvSpPr>
        <p:spPr bwMode="auto">
          <a:xfrm>
            <a:off x="1219200" y="43005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8775636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5462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54628"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9"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54630"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Multi Operation Equations / Inequalities</a:t>
            </a:r>
            <a:endParaRPr lang="en-US" b="1" i="1"/>
          </a:p>
        </p:txBody>
      </p:sp>
      <p:sp>
        <p:nvSpPr>
          <p:cNvPr id="154631" name="Text Box 8"/>
          <p:cNvSpPr txBox="1">
            <a:spLocks noChangeArrowheads="1"/>
          </p:cNvSpPr>
          <p:nvPr/>
        </p:nvSpPr>
        <p:spPr bwMode="auto">
          <a:xfrm>
            <a:off x="304800" y="11430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b="1" i="1" u="sng"/>
              <a:t>Examples:</a:t>
            </a:r>
          </a:p>
        </p:txBody>
      </p:sp>
      <p:sp>
        <p:nvSpPr>
          <p:cNvPr id="154632" name="AutoShape 15"/>
          <p:cNvSpPr>
            <a:spLocks noChangeArrowheads="1"/>
          </p:cNvSpPr>
          <p:nvPr/>
        </p:nvSpPr>
        <p:spPr bwMode="auto">
          <a:xfrm>
            <a:off x="152400" y="1600200"/>
            <a:ext cx="8763000" cy="160020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33" name="Rectangle 16"/>
          <p:cNvSpPr>
            <a:spLocks noChangeArrowheads="1"/>
          </p:cNvSpPr>
          <p:nvPr/>
        </p:nvSpPr>
        <p:spPr bwMode="auto">
          <a:xfrm>
            <a:off x="228600" y="1600200"/>
            <a:ext cx="1525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a) 2x+3= 9</a:t>
            </a:r>
          </a:p>
        </p:txBody>
      </p:sp>
      <p:sp>
        <p:nvSpPr>
          <p:cNvPr id="154634" name="Rectangle 54"/>
          <p:cNvSpPr>
            <a:spLocks noChangeArrowheads="1"/>
          </p:cNvSpPr>
          <p:nvPr/>
        </p:nvSpPr>
        <p:spPr bwMode="auto">
          <a:xfrm>
            <a:off x="533400" y="1828800"/>
            <a:ext cx="172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2x+3</a:t>
            </a:r>
            <a:r>
              <a:rPr lang="en-CA">
                <a:solidFill>
                  <a:srgbClr val="FF0000"/>
                </a:solidFill>
              </a:rPr>
              <a:t>-3</a:t>
            </a:r>
            <a:r>
              <a:rPr lang="en-CA"/>
              <a:t>= 9</a:t>
            </a:r>
            <a:r>
              <a:rPr lang="en-CA">
                <a:solidFill>
                  <a:srgbClr val="FF0000"/>
                </a:solidFill>
              </a:rPr>
              <a:t>-3</a:t>
            </a:r>
          </a:p>
        </p:txBody>
      </p:sp>
      <p:sp>
        <p:nvSpPr>
          <p:cNvPr id="154635" name="Rectangle 55"/>
          <p:cNvSpPr>
            <a:spLocks noChangeArrowheads="1"/>
          </p:cNvSpPr>
          <p:nvPr/>
        </p:nvSpPr>
        <p:spPr bwMode="auto">
          <a:xfrm>
            <a:off x="1066800" y="2133600"/>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u="sng"/>
              <a:t>2x</a:t>
            </a:r>
            <a:r>
              <a:rPr lang="en-CA"/>
              <a:t> = </a:t>
            </a:r>
            <a:r>
              <a:rPr lang="en-CA" u="sng"/>
              <a:t>6</a:t>
            </a:r>
          </a:p>
        </p:txBody>
      </p:sp>
      <p:sp>
        <p:nvSpPr>
          <p:cNvPr id="154636" name="Line 56"/>
          <p:cNvSpPr>
            <a:spLocks noChangeShapeType="1"/>
          </p:cNvSpPr>
          <p:nvPr/>
        </p:nvSpPr>
        <p:spPr bwMode="auto">
          <a:xfrm>
            <a:off x="685800" y="2209800"/>
            <a:ext cx="1524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637" name="Rectangle 58"/>
          <p:cNvSpPr>
            <a:spLocks noChangeArrowheads="1"/>
          </p:cNvSpPr>
          <p:nvPr/>
        </p:nvSpPr>
        <p:spPr bwMode="auto">
          <a:xfrm>
            <a:off x="1066800" y="24384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solidFill>
                  <a:srgbClr val="FF0000"/>
                </a:solidFill>
              </a:rPr>
              <a:t>2      2</a:t>
            </a:r>
          </a:p>
        </p:txBody>
      </p:sp>
      <p:sp>
        <p:nvSpPr>
          <p:cNvPr id="154638" name="Rectangle 59"/>
          <p:cNvSpPr>
            <a:spLocks noChangeArrowheads="1"/>
          </p:cNvSpPr>
          <p:nvPr/>
        </p:nvSpPr>
        <p:spPr bwMode="auto">
          <a:xfrm>
            <a:off x="1143000" y="27432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x = 3</a:t>
            </a:r>
          </a:p>
        </p:txBody>
      </p:sp>
      <p:sp>
        <p:nvSpPr>
          <p:cNvPr id="154639" name="Line 60"/>
          <p:cNvSpPr>
            <a:spLocks noChangeShapeType="1"/>
          </p:cNvSpPr>
          <p:nvPr/>
        </p:nvSpPr>
        <p:spPr bwMode="auto">
          <a:xfrm>
            <a:off x="990600" y="2819400"/>
            <a:ext cx="1066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640" name="Line 61"/>
          <p:cNvSpPr>
            <a:spLocks noChangeShapeType="1"/>
          </p:cNvSpPr>
          <p:nvPr/>
        </p:nvSpPr>
        <p:spPr bwMode="auto">
          <a:xfrm>
            <a:off x="2438400" y="1676400"/>
            <a:ext cx="0" cy="12954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641" name="Text Box 62"/>
          <p:cNvSpPr txBox="1">
            <a:spLocks noChangeArrowheads="1"/>
          </p:cNvSpPr>
          <p:nvPr/>
        </p:nvSpPr>
        <p:spPr bwMode="auto">
          <a:xfrm>
            <a:off x="2438400" y="15240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600"/>
              <a:t>Verify</a:t>
            </a:r>
          </a:p>
        </p:txBody>
      </p:sp>
      <p:sp>
        <p:nvSpPr>
          <p:cNvPr id="154642" name="Line 63"/>
          <p:cNvSpPr>
            <a:spLocks noChangeShapeType="1"/>
          </p:cNvSpPr>
          <p:nvPr/>
        </p:nvSpPr>
        <p:spPr bwMode="auto">
          <a:xfrm>
            <a:off x="3505200" y="16002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643" name="Text Box 64"/>
          <p:cNvSpPr txBox="1">
            <a:spLocks noChangeArrowheads="1"/>
          </p:cNvSpPr>
          <p:nvPr/>
        </p:nvSpPr>
        <p:spPr bwMode="auto">
          <a:xfrm>
            <a:off x="3810000" y="1295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Pictorially</a:t>
            </a:r>
          </a:p>
        </p:txBody>
      </p:sp>
      <p:sp>
        <p:nvSpPr>
          <p:cNvPr id="154644" name="Rectangle 65"/>
          <p:cNvSpPr>
            <a:spLocks noChangeArrowheads="1"/>
          </p:cNvSpPr>
          <p:nvPr/>
        </p:nvSpPr>
        <p:spPr bwMode="auto">
          <a:xfrm>
            <a:off x="6858000" y="1676400"/>
            <a:ext cx="7620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45" name="Rectangle 66"/>
          <p:cNvSpPr>
            <a:spLocks noChangeArrowheads="1"/>
          </p:cNvSpPr>
          <p:nvPr/>
        </p:nvSpPr>
        <p:spPr bwMode="auto">
          <a:xfrm>
            <a:off x="6858000" y="1828800"/>
            <a:ext cx="7620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46" name="Rectangle 67"/>
          <p:cNvSpPr>
            <a:spLocks noChangeArrowheads="1"/>
          </p:cNvSpPr>
          <p:nvPr/>
        </p:nvSpPr>
        <p:spPr bwMode="auto">
          <a:xfrm>
            <a:off x="7696200" y="16764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47" name="Rectangle 68"/>
          <p:cNvSpPr>
            <a:spLocks noChangeArrowheads="1"/>
          </p:cNvSpPr>
          <p:nvPr/>
        </p:nvSpPr>
        <p:spPr bwMode="auto">
          <a:xfrm>
            <a:off x="7848600" y="16764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48" name="Rectangle 69"/>
          <p:cNvSpPr>
            <a:spLocks noChangeArrowheads="1"/>
          </p:cNvSpPr>
          <p:nvPr/>
        </p:nvSpPr>
        <p:spPr bwMode="auto">
          <a:xfrm>
            <a:off x="8001000" y="16764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49" name="Rectangle 70"/>
          <p:cNvSpPr>
            <a:spLocks noChangeArrowheads="1"/>
          </p:cNvSpPr>
          <p:nvPr/>
        </p:nvSpPr>
        <p:spPr bwMode="auto">
          <a:xfrm>
            <a:off x="8229600" y="16764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50" name="Rectangle 71"/>
          <p:cNvSpPr>
            <a:spLocks noChangeArrowheads="1"/>
          </p:cNvSpPr>
          <p:nvPr/>
        </p:nvSpPr>
        <p:spPr bwMode="auto">
          <a:xfrm>
            <a:off x="8382000" y="16764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51" name="Rectangle 72"/>
          <p:cNvSpPr>
            <a:spLocks noChangeArrowheads="1"/>
          </p:cNvSpPr>
          <p:nvPr/>
        </p:nvSpPr>
        <p:spPr bwMode="auto">
          <a:xfrm>
            <a:off x="8534400" y="16764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52" name="Rectangle 73"/>
          <p:cNvSpPr>
            <a:spLocks noChangeArrowheads="1"/>
          </p:cNvSpPr>
          <p:nvPr/>
        </p:nvSpPr>
        <p:spPr bwMode="auto">
          <a:xfrm>
            <a:off x="8229600" y="18288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53" name="Rectangle 74"/>
          <p:cNvSpPr>
            <a:spLocks noChangeArrowheads="1"/>
          </p:cNvSpPr>
          <p:nvPr/>
        </p:nvSpPr>
        <p:spPr bwMode="auto">
          <a:xfrm>
            <a:off x="8382000" y="18288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54" name="Rectangle 75"/>
          <p:cNvSpPr>
            <a:spLocks noChangeArrowheads="1"/>
          </p:cNvSpPr>
          <p:nvPr/>
        </p:nvSpPr>
        <p:spPr bwMode="auto">
          <a:xfrm>
            <a:off x="8534400" y="18288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55" name="Rectangle 76"/>
          <p:cNvSpPr>
            <a:spLocks noChangeArrowheads="1"/>
          </p:cNvSpPr>
          <p:nvPr/>
        </p:nvSpPr>
        <p:spPr bwMode="auto">
          <a:xfrm>
            <a:off x="8229600" y="19812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56" name="Rectangle 77"/>
          <p:cNvSpPr>
            <a:spLocks noChangeArrowheads="1"/>
          </p:cNvSpPr>
          <p:nvPr/>
        </p:nvSpPr>
        <p:spPr bwMode="auto">
          <a:xfrm>
            <a:off x="8382000" y="19812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57" name="Rectangle 78"/>
          <p:cNvSpPr>
            <a:spLocks noChangeArrowheads="1"/>
          </p:cNvSpPr>
          <p:nvPr/>
        </p:nvSpPr>
        <p:spPr bwMode="auto">
          <a:xfrm>
            <a:off x="8534400" y="19812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58" name="Line 79"/>
          <p:cNvSpPr>
            <a:spLocks noChangeShapeType="1"/>
          </p:cNvSpPr>
          <p:nvPr/>
        </p:nvSpPr>
        <p:spPr bwMode="auto">
          <a:xfrm>
            <a:off x="6934200" y="2209800"/>
            <a:ext cx="1752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659" name="Rectangle 80"/>
          <p:cNvSpPr>
            <a:spLocks noChangeArrowheads="1"/>
          </p:cNvSpPr>
          <p:nvPr/>
        </p:nvSpPr>
        <p:spPr bwMode="auto">
          <a:xfrm>
            <a:off x="7696200" y="2286000"/>
            <a:ext cx="76200" cy="762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60" name="Rectangle 81"/>
          <p:cNvSpPr>
            <a:spLocks noChangeArrowheads="1"/>
          </p:cNvSpPr>
          <p:nvPr/>
        </p:nvSpPr>
        <p:spPr bwMode="auto">
          <a:xfrm>
            <a:off x="7848600" y="2286000"/>
            <a:ext cx="76200" cy="762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61" name="Rectangle 82"/>
          <p:cNvSpPr>
            <a:spLocks noChangeArrowheads="1"/>
          </p:cNvSpPr>
          <p:nvPr/>
        </p:nvSpPr>
        <p:spPr bwMode="auto">
          <a:xfrm>
            <a:off x="8001000" y="2286000"/>
            <a:ext cx="76200" cy="762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62" name="Rectangle 83"/>
          <p:cNvSpPr>
            <a:spLocks noChangeArrowheads="1"/>
          </p:cNvSpPr>
          <p:nvPr/>
        </p:nvSpPr>
        <p:spPr bwMode="auto">
          <a:xfrm>
            <a:off x="8229600" y="2286000"/>
            <a:ext cx="76200" cy="762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63" name="Rectangle 84"/>
          <p:cNvSpPr>
            <a:spLocks noChangeArrowheads="1"/>
          </p:cNvSpPr>
          <p:nvPr/>
        </p:nvSpPr>
        <p:spPr bwMode="auto">
          <a:xfrm>
            <a:off x="8382000" y="2286000"/>
            <a:ext cx="76200" cy="762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64" name="Rectangle 85"/>
          <p:cNvSpPr>
            <a:spLocks noChangeArrowheads="1"/>
          </p:cNvSpPr>
          <p:nvPr/>
        </p:nvSpPr>
        <p:spPr bwMode="auto">
          <a:xfrm>
            <a:off x="8534400" y="2286000"/>
            <a:ext cx="76200" cy="762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65" name="Rectangle 86"/>
          <p:cNvSpPr>
            <a:spLocks noChangeArrowheads="1"/>
          </p:cNvSpPr>
          <p:nvPr/>
        </p:nvSpPr>
        <p:spPr bwMode="auto">
          <a:xfrm>
            <a:off x="6858000" y="2667000"/>
            <a:ext cx="7620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66" name="Rectangle 87"/>
          <p:cNvSpPr>
            <a:spLocks noChangeArrowheads="1"/>
          </p:cNvSpPr>
          <p:nvPr/>
        </p:nvSpPr>
        <p:spPr bwMode="auto">
          <a:xfrm>
            <a:off x="6858000" y="2819400"/>
            <a:ext cx="7620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67" name="Rectangle 88"/>
          <p:cNvSpPr>
            <a:spLocks noChangeArrowheads="1"/>
          </p:cNvSpPr>
          <p:nvPr/>
        </p:nvSpPr>
        <p:spPr bwMode="auto">
          <a:xfrm>
            <a:off x="8229600" y="26670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68" name="Rectangle 89"/>
          <p:cNvSpPr>
            <a:spLocks noChangeArrowheads="1"/>
          </p:cNvSpPr>
          <p:nvPr/>
        </p:nvSpPr>
        <p:spPr bwMode="auto">
          <a:xfrm>
            <a:off x="8382000" y="26670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69" name="Rectangle 90"/>
          <p:cNvSpPr>
            <a:spLocks noChangeArrowheads="1"/>
          </p:cNvSpPr>
          <p:nvPr/>
        </p:nvSpPr>
        <p:spPr bwMode="auto">
          <a:xfrm>
            <a:off x="8534400" y="26670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70" name="Rectangle 91"/>
          <p:cNvSpPr>
            <a:spLocks noChangeArrowheads="1"/>
          </p:cNvSpPr>
          <p:nvPr/>
        </p:nvSpPr>
        <p:spPr bwMode="auto">
          <a:xfrm>
            <a:off x="8229600" y="28194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71" name="Rectangle 92"/>
          <p:cNvSpPr>
            <a:spLocks noChangeArrowheads="1"/>
          </p:cNvSpPr>
          <p:nvPr/>
        </p:nvSpPr>
        <p:spPr bwMode="auto">
          <a:xfrm>
            <a:off x="8382000" y="28194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72" name="Rectangle 93"/>
          <p:cNvSpPr>
            <a:spLocks noChangeArrowheads="1"/>
          </p:cNvSpPr>
          <p:nvPr/>
        </p:nvSpPr>
        <p:spPr bwMode="auto">
          <a:xfrm>
            <a:off x="8534400" y="2819400"/>
            <a:ext cx="76200" cy="76200"/>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a:p>
        </p:txBody>
      </p:sp>
      <p:sp>
        <p:nvSpPr>
          <p:cNvPr id="154673" name="AutoShape 94"/>
          <p:cNvSpPr>
            <a:spLocks noChangeArrowheads="1"/>
          </p:cNvSpPr>
          <p:nvPr/>
        </p:nvSpPr>
        <p:spPr bwMode="auto">
          <a:xfrm>
            <a:off x="6781800" y="2590800"/>
            <a:ext cx="1981200" cy="22860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74" name="Line 95"/>
          <p:cNvSpPr>
            <a:spLocks noChangeShapeType="1"/>
          </p:cNvSpPr>
          <p:nvPr/>
        </p:nvSpPr>
        <p:spPr bwMode="auto">
          <a:xfrm>
            <a:off x="3733800" y="2286000"/>
            <a:ext cx="1828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675" name="Rectangle 96"/>
          <p:cNvSpPr>
            <a:spLocks noChangeArrowheads="1"/>
          </p:cNvSpPr>
          <p:nvPr/>
        </p:nvSpPr>
        <p:spPr bwMode="auto">
          <a:xfrm>
            <a:off x="3733800" y="1981200"/>
            <a:ext cx="152400" cy="1524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76" name="Rectangle 97"/>
          <p:cNvSpPr>
            <a:spLocks noChangeArrowheads="1"/>
          </p:cNvSpPr>
          <p:nvPr/>
        </p:nvSpPr>
        <p:spPr bwMode="auto">
          <a:xfrm>
            <a:off x="3733800" y="2133600"/>
            <a:ext cx="152400" cy="15240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77" name="Oval 98"/>
          <p:cNvSpPr>
            <a:spLocks noChangeArrowheads="1"/>
          </p:cNvSpPr>
          <p:nvPr/>
        </p:nvSpPr>
        <p:spPr bwMode="auto">
          <a:xfrm>
            <a:off x="3962400" y="2133600"/>
            <a:ext cx="152400" cy="152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78" name="Oval 99"/>
          <p:cNvSpPr>
            <a:spLocks noChangeArrowheads="1"/>
          </p:cNvSpPr>
          <p:nvPr/>
        </p:nvSpPr>
        <p:spPr bwMode="auto">
          <a:xfrm>
            <a:off x="4114800" y="2133600"/>
            <a:ext cx="152400" cy="152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79" name="Oval 100"/>
          <p:cNvSpPr>
            <a:spLocks noChangeArrowheads="1"/>
          </p:cNvSpPr>
          <p:nvPr/>
        </p:nvSpPr>
        <p:spPr bwMode="auto">
          <a:xfrm>
            <a:off x="4267200" y="2133600"/>
            <a:ext cx="152400" cy="152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80" name="AutoShape 101"/>
          <p:cNvSpPr>
            <a:spLocks noChangeArrowheads="1"/>
          </p:cNvSpPr>
          <p:nvPr/>
        </p:nvSpPr>
        <p:spPr bwMode="auto">
          <a:xfrm>
            <a:off x="4495800" y="2286000"/>
            <a:ext cx="152400" cy="304800"/>
          </a:xfrm>
          <a:prstGeom prst="triangle">
            <a:avLst>
              <a:gd name="adj" fmla="val 50000"/>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81" name="Oval 102"/>
          <p:cNvSpPr>
            <a:spLocks noChangeArrowheads="1"/>
          </p:cNvSpPr>
          <p:nvPr/>
        </p:nvSpPr>
        <p:spPr bwMode="auto">
          <a:xfrm>
            <a:off x="5105400" y="2133600"/>
            <a:ext cx="152400" cy="152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82" name="Oval 103"/>
          <p:cNvSpPr>
            <a:spLocks noChangeArrowheads="1"/>
          </p:cNvSpPr>
          <p:nvPr/>
        </p:nvSpPr>
        <p:spPr bwMode="auto">
          <a:xfrm>
            <a:off x="5257800" y="2133600"/>
            <a:ext cx="152400" cy="152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83" name="Oval 104"/>
          <p:cNvSpPr>
            <a:spLocks noChangeArrowheads="1"/>
          </p:cNvSpPr>
          <p:nvPr/>
        </p:nvSpPr>
        <p:spPr bwMode="auto">
          <a:xfrm>
            <a:off x="5410200" y="2133600"/>
            <a:ext cx="152400" cy="152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84" name="Oval 105"/>
          <p:cNvSpPr>
            <a:spLocks noChangeArrowheads="1"/>
          </p:cNvSpPr>
          <p:nvPr/>
        </p:nvSpPr>
        <p:spPr bwMode="auto">
          <a:xfrm>
            <a:off x="5105400" y="1981200"/>
            <a:ext cx="152400" cy="152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85" name="Oval 106"/>
          <p:cNvSpPr>
            <a:spLocks noChangeArrowheads="1"/>
          </p:cNvSpPr>
          <p:nvPr/>
        </p:nvSpPr>
        <p:spPr bwMode="auto">
          <a:xfrm>
            <a:off x="5257800" y="1981200"/>
            <a:ext cx="152400" cy="152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86" name="Oval 107"/>
          <p:cNvSpPr>
            <a:spLocks noChangeArrowheads="1"/>
          </p:cNvSpPr>
          <p:nvPr/>
        </p:nvSpPr>
        <p:spPr bwMode="auto">
          <a:xfrm>
            <a:off x="5410200" y="1981200"/>
            <a:ext cx="152400" cy="152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87" name="Oval 108"/>
          <p:cNvSpPr>
            <a:spLocks noChangeArrowheads="1"/>
          </p:cNvSpPr>
          <p:nvPr/>
        </p:nvSpPr>
        <p:spPr bwMode="auto">
          <a:xfrm>
            <a:off x="5105400" y="1828800"/>
            <a:ext cx="152400" cy="152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88" name="Oval 109"/>
          <p:cNvSpPr>
            <a:spLocks noChangeArrowheads="1"/>
          </p:cNvSpPr>
          <p:nvPr/>
        </p:nvSpPr>
        <p:spPr bwMode="auto">
          <a:xfrm>
            <a:off x="5257800" y="1828800"/>
            <a:ext cx="152400" cy="152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89" name="Oval 110"/>
          <p:cNvSpPr>
            <a:spLocks noChangeArrowheads="1"/>
          </p:cNvSpPr>
          <p:nvPr/>
        </p:nvSpPr>
        <p:spPr bwMode="auto">
          <a:xfrm>
            <a:off x="5410200" y="1828800"/>
            <a:ext cx="152400" cy="1524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690" name="Text Box 111"/>
          <p:cNvSpPr txBox="1">
            <a:spLocks noChangeArrowheads="1"/>
          </p:cNvSpPr>
          <p:nvPr/>
        </p:nvSpPr>
        <p:spPr bwMode="auto">
          <a:xfrm>
            <a:off x="7239000" y="12954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1800"/>
              <a:t>Tiles</a:t>
            </a:r>
          </a:p>
        </p:txBody>
      </p:sp>
      <p:sp>
        <p:nvSpPr>
          <p:cNvPr id="154691" name="Line 112"/>
          <p:cNvSpPr>
            <a:spLocks noChangeShapeType="1"/>
          </p:cNvSpPr>
          <p:nvPr/>
        </p:nvSpPr>
        <p:spPr bwMode="auto">
          <a:xfrm>
            <a:off x="6248400" y="1600200"/>
            <a:ext cx="0" cy="160020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692" name="Rectangle 113"/>
          <p:cNvSpPr>
            <a:spLocks noChangeArrowheads="1"/>
          </p:cNvSpPr>
          <p:nvPr/>
        </p:nvSpPr>
        <p:spPr bwMode="auto">
          <a:xfrm>
            <a:off x="1981200" y="3733800"/>
            <a:ext cx="184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b) 2x+3x= 10</a:t>
            </a:r>
          </a:p>
        </p:txBody>
      </p:sp>
      <p:sp>
        <p:nvSpPr>
          <p:cNvPr id="154693" name="Rectangle 114"/>
          <p:cNvSpPr>
            <a:spLocks noChangeArrowheads="1"/>
          </p:cNvSpPr>
          <p:nvPr/>
        </p:nvSpPr>
        <p:spPr bwMode="auto">
          <a:xfrm>
            <a:off x="2768600" y="3962400"/>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solidFill>
                  <a:srgbClr val="FF0000"/>
                </a:solidFill>
              </a:rPr>
              <a:t>5x</a:t>
            </a:r>
            <a:r>
              <a:rPr lang="en-CA"/>
              <a:t> = 10</a:t>
            </a:r>
            <a:endParaRPr lang="en-CA">
              <a:solidFill>
                <a:srgbClr val="FF0000"/>
              </a:solidFill>
            </a:endParaRPr>
          </a:p>
        </p:txBody>
      </p:sp>
      <p:sp>
        <p:nvSpPr>
          <p:cNvPr id="154694" name="Rectangle 115"/>
          <p:cNvSpPr>
            <a:spLocks noChangeArrowheads="1"/>
          </p:cNvSpPr>
          <p:nvPr/>
        </p:nvSpPr>
        <p:spPr bwMode="auto">
          <a:xfrm>
            <a:off x="2743200" y="4267200"/>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u="sng"/>
              <a:t>5x</a:t>
            </a:r>
            <a:r>
              <a:rPr lang="en-CA"/>
              <a:t> = </a:t>
            </a:r>
            <a:r>
              <a:rPr lang="en-CA" u="sng"/>
              <a:t>10</a:t>
            </a:r>
          </a:p>
        </p:txBody>
      </p:sp>
      <p:sp>
        <p:nvSpPr>
          <p:cNvPr id="154695" name="Line 116"/>
          <p:cNvSpPr>
            <a:spLocks noChangeShapeType="1"/>
          </p:cNvSpPr>
          <p:nvPr/>
        </p:nvSpPr>
        <p:spPr bwMode="auto">
          <a:xfrm>
            <a:off x="2438400" y="4343400"/>
            <a:ext cx="1524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696" name="Rectangle 117"/>
          <p:cNvSpPr>
            <a:spLocks noChangeArrowheads="1"/>
          </p:cNvSpPr>
          <p:nvPr/>
        </p:nvSpPr>
        <p:spPr bwMode="auto">
          <a:xfrm>
            <a:off x="2819400" y="45720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solidFill>
                  <a:srgbClr val="FF0000"/>
                </a:solidFill>
              </a:rPr>
              <a:t>5      5</a:t>
            </a:r>
          </a:p>
        </p:txBody>
      </p:sp>
      <p:sp>
        <p:nvSpPr>
          <p:cNvPr id="154697" name="Rectangle 118"/>
          <p:cNvSpPr>
            <a:spLocks noChangeArrowheads="1"/>
          </p:cNvSpPr>
          <p:nvPr/>
        </p:nvSpPr>
        <p:spPr bwMode="auto">
          <a:xfrm>
            <a:off x="2921000" y="48768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x = 2</a:t>
            </a:r>
          </a:p>
        </p:txBody>
      </p:sp>
      <p:sp>
        <p:nvSpPr>
          <p:cNvPr id="154698" name="Line 119"/>
          <p:cNvSpPr>
            <a:spLocks noChangeShapeType="1"/>
          </p:cNvSpPr>
          <p:nvPr/>
        </p:nvSpPr>
        <p:spPr bwMode="auto">
          <a:xfrm>
            <a:off x="2743200" y="4953000"/>
            <a:ext cx="1066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699" name="AutoShape 121"/>
          <p:cNvSpPr>
            <a:spLocks noChangeArrowheads="1"/>
          </p:cNvSpPr>
          <p:nvPr/>
        </p:nvSpPr>
        <p:spPr bwMode="auto">
          <a:xfrm>
            <a:off x="1905000" y="3733800"/>
            <a:ext cx="2438400" cy="160020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4700" name="Rectangle 122"/>
          <p:cNvSpPr>
            <a:spLocks noChangeArrowheads="1"/>
          </p:cNvSpPr>
          <p:nvPr/>
        </p:nvSpPr>
        <p:spPr bwMode="auto">
          <a:xfrm>
            <a:off x="4572000" y="3733800"/>
            <a:ext cx="166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c) 5x-3 </a:t>
            </a:r>
            <a:r>
              <a:rPr lang="en-US">
                <a:cs typeface="Times New Roman" charset="0"/>
              </a:rPr>
              <a:t>≥</a:t>
            </a:r>
            <a:r>
              <a:rPr lang="en-CA"/>
              <a:t> 22</a:t>
            </a:r>
          </a:p>
        </p:txBody>
      </p:sp>
      <p:sp>
        <p:nvSpPr>
          <p:cNvPr id="154701" name="Rectangle 123"/>
          <p:cNvSpPr>
            <a:spLocks noChangeArrowheads="1"/>
          </p:cNvSpPr>
          <p:nvPr/>
        </p:nvSpPr>
        <p:spPr bwMode="auto">
          <a:xfrm>
            <a:off x="4876800" y="4024313"/>
            <a:ext cx="22098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CA"/>
              <a:t>5x-3+3 </a:t>
            </a:r>
            <a:r>
              <a:rPr lang="en-US"/>
              <a:t>≥</a:t>
            </a:r>
            <a:r>
              <a:rPr lang="en-CA"/>
              <a:t> 22+3</a:t>
            </a:r>
          </a:p>
          <a:p>
            <a:pPr>
              <a:spcBef>
                <a:spcPct val="50000"/>
              </a:spcBef>
            </a:pPr>
            <a:endParaRPr lang="en-CA">
              <a:solidFill>
                <a:srgbClr val="FF0000"/>
              </a:solidFill>
            </a:endParaRPr>
          </a:p>
        </p:txBody>
      </p:sp>
      <p:sp>
        <p:nvSpPr>
          <p:cNvPr id="154702" name="Rectangle 124"/>
          <p:cNvSpPr>
            <a:spLocks noChangeArrowheads="1"/>
          </p:cNvSpPr>
          <p:nvPr/>
        </p:nvSpPr>
        <p:spPr bwMode="auto">
          <a:xfrm>
            <a:off x="5334000" y="4343400"/>
            <a:ext cx="111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u="sng"/>
              <a:t>5x</a:t>
            </a:r>
            <a:r>
              <a:rPr lang="en-CA"/>
              <a:t> </a:t>
            </a:r>
            <a:r>
              <a:rPr lang="en-US"/>
              <a:t>≥</a:t>
            </a:r>
            <a:r>
              <a:rPr lang="en-CA"/>
              <a:t> </a:t>
            </a:r>
            <a:r>
              <a:rPr lang="en-CA" u="sng"/>
              <a:t>25</a:t>
            </a:r>
          </a:p>
        </p:txBody>
      </p:sp>
      <p:sp>
        <p:nvSpPr>
          <p:cNvPr id="154703" name="Line 125"/>
          <p:cNvSpPr>
            <a:spLocks noChangeShapeType="1"/>
          </p:cNvSpPr>
          <p:nvPr/>
        </p:nvSpPr>
        <p:spPr bwMode="auto">
          <a:xfrm>
            <a:off x="5029200" y="4419600"/>
            <a:ext cx="15240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704" name="Rectangle 126"/>
          <p:cNvSpPr>
            <a:spLocks noChangeArrowheads="1"/>
          </p:cNvSpPr>
          <p:nvPr/>
        </p:nvSpPr>
        <p:spPr bwMode="auto">
          <a:xfrm>
            <a:off x="5410200" y="4648200"/>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solidFill>
                  <a:srgbClr val="FF0000"/>
                </a:solidFill>
              </a:rPr>
              <a:t>5      5</a:t>
            </a:r>
          </a:p>
        </p:txBody>
      </p:sp>
      <p:sp>
        <p:nvSpPr>
          <p:cNvPr id="154705" name="Rectangle 127"/>
          <p:cNvSpPr>
            <a:spLocks noChangeArrowheads="1"/>
          </p:cNvSpPr>
          <p:nvPr/>
        </p:nvSpPr>
        <p:spPr bwMode="auto">
          <a:xfrm>
            <a:off x="5511800" y="4953000"/>
            <a:ext cx="808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a:t>x </a:t>
            </a:r>
            <a:r>
              <a:rPr lang="en-US"/>
              <a:t>≥</a:t>
            </a:r>
            <a:r>
              <a:rPr lang="en-CA"/>
              <a:t> 5</a:t>
            </a:r>
          </a:p>
        </p:txBody>
      </p:sp>
      <p:sp>
        <p:nvSpPr>
          <p:cNvPr id="154706" name="Line 128"/>
          <p:cNvSpPr>
            <a:spLocks noChangeShapeType="1"/>
          </p:cNvSpPr>
          <p:nvPr/>
        </p:nvSpPr>
        <p:spPr bwMode="auto">
          <a:xfrm>
            <a:off x="5334000" y="5029200"/>
            <a:ext cx="1066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4707" name="AutoShape 129"/>
          <p:cNvSpPr>
            <a:spLocks noChangeArrowheads="1"/>
          </p:cNvSpPr>
          <p:nvPr/>
        </p:nvSpPr>
        <p:spPr bwMode="auto">
          <a:xfrm>
            <a:off x="4495800" y="3733800"/>
            <a:ext cx="2438400" cy="160020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 name="Rectangle 84"/>
          <p:cNvSpPr/>
          <p:nvPr/>
        </p:nvSpPr>
        <p:spPr>
          <a:xfrm>
            <a:off x="457200" y="1923799"/>
            <a:ext cx="1752600" cy="116260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2408422" y="4092573"/>
            <a:ext cx="1630178" cy="12414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630112" y="4092574"/>
            <a:ext cx="1923087" cy="124142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0669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Line 3"/>
          <p:cNvSpPr>
            <a:spLocks noChangeShapeType="1"/>
          </p:cNvSpPr>
          <p:nvPr/>
        </p:nvSpPr>
        <p:spPr bwMode="auto">
          <a:xfrm>
            <a:off x="914400" y="923925"/>
            <a:ext cx="80772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156674"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56676"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7"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56678" name="TextBox 12"/>
          <p:cNvSpPr txBox="1">
            <a:spLocks noChangeArrowheads="1"/>
          </p:cNvSpPr>
          <p:nvPr/>
        </p:nvSpPr>
        <p:spPr bwMode="auto">
          <a:xfrm>
            <a:off x="1828800" y="381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CA" b="1" i="1"/>
              <a:t>Solving Multi Operation Equations / Inequalities</a:t>
            </a:r>
            <a:endParaRPr lang="en-US" b="1" i="1"/>
          </a:p>
        </p:txBody>
      </p:sp>
      <p:sp>
        <p:nvSpPr>
          <p:cNvPr id="156679" name="Text Box 8"/>
          <p:cNvSpPr txBox="1">
            <a:spLocks noChangeArrowheads="1"/>
          </p:cNvSpPr>
          <p:nvPr/>
        </p:nvSpPr>
        <p:spPr bwMode="auto">
          <a:xfrm>
            <a:off x="304800" y="11430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b="1" i="1" u="sng"/>
              <a:t>Examples:</a:t>
            </a:r>
          </a:p>
        </p:txBody>
      </p:sp>
      <p:sp>
        <p:nvSpPr>
          <p:cNvPr id="156680" name="Rectangle 69"/>
          <p:cNvSpPr>
            <a:spLocks noChangeArrowheads="1"/>
          </p:cNvSpPr>
          <p:nvPr/>
        </p:nvSpPr>
        <p:spPr bwMode="auto">
          <a:xfrm>
            <a:off x="2286000" y="1981200"/>
            <a:ext cx="35258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a:t>d) 3x - 7x </a:t>
            </a:r>
            <a:r>
              <a:rPr lang="en-US" sz="4400">
                <a:cs typeface="Times New Roman" charset="0"/>
              </a:rPr>
              <a:t>&lt;</a:t>
            </a:r>
            <a:r>
              <a:rPr lang="en-CA" sz="4400"/>
              <a:t> 16</a:t>
            </a:r>
          </a:p>
        </p:txBody>
      </p:sp>
      <p:sp>
        <p:nvSpPr>
          <p:cNvPr id="156681" name="Rectangle 70"/>
          <p:cNvSpPr>
            <a:spLocks noChangeArrowheads="1"/>
          </p:cNvSpPr>
          <p:nvPr/>
        </p:nvSpPr>
        <p:spPr bwMode="auto">
          <a:xfrm>
            <a:off x="3860800" y="2667000"/>
            <a:ext cx="208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a:solidFill>
                  <a:srgbClr val="FF0000"/>
                </a:solidFill>
              </a:rPr>
              <a:t>-4x</a:t>
            </a:r>
            <a:r>
              <a:rPr lang="en-CA" sz="4400"/>
              <a:t> </a:t>
            </a:r>
            <a:r>
              <a:rPr lang="en-US" sz="4400"/>
              <a:t>&lt;</a:t>
            </a:r>
            <a:r>
              <a:rPr lang="en-CA" sz="4400"/>
              <a:t> 16</a:t>
            </a:r>
          </a:p>
        </p:txBody>
      </p:sp>
      <p:sp>
        <p:nvSpPr>
          <p:cNvPr id="156682" name="Rectangle 71"/>
          <p:cNvSpPr>
            <a:spLocks noChangeArrowheads="1"/>
          </p:cNvSpPr>
          <p:nvPr/>
        </p:nvSpPr>
        <p:spPr bwMode="auto">
          <a:xfrm>
            <a:off x="3810000" y="3200400"/>
            <a:ext cx="208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u="sng"/>
              <a:t>-4x</a:t>
            </a:r>
            <a:r>
              <a:rPr lang="en-CA" sz="4400"/>
              <a:t> </a:t>
            </a:r>
            <a:r>
              <a:rPr lang="en-US" sz="4400"/>
              <a:t>&lt;</a:t>
            </a:r>
            <a:r>
              <a:rPr lang="en-CA" sz="4400"/>
              <a:t> </a:t>
            </a:r>
            <a:r>
              <a:rPr lang="en-CA" sz="4400" u="sng"/>
              <a:t>16</a:t>
            </a:r>
          </a:p>
        </p:txBody>
      </p:sp>
      <p:sp>
        <p:nvSpPr>
          <p:cNvPr id="156683" name="Line 72"/>
          <p:cNvSpPr>
            <a:spLocks noChangeShapeType="1"/>
          </p:cNvSpPr>
          <p:nvPr/>
        </p:nvSpPr>
        <p:spPr bwMode="auto">
          <a:xfrm>
            <a:off x="3505200" y="2819400"/>
            <a:ext cx="2895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684" name="Rectangle 73"/>
          <p:cNvSpPr>
            <a:spLocks noChangeArrowheads="1"/>
          </p:cNvSpPr>
          <p:nvPr/>
        </p:nvSpPr>
        <p:spPr bwMode="auto">
          <a:xfrm>
            <a:off x="3886200" y="3733800"/>
            <a:ext cx="1952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a:solidFill>
                  <a:srgbClr val="FF0000"/>
                </a:solidFill>
              </a:rPr>
              <a:t>-4      -4</a:t>
            </a:r>
          </a:p>
        </p:txBody>
      </p:sp>
      <p:sp>
        <p:nvSpPr>
          <p:cNvPr id="156685" name="Rectangle 74"/>
          <p:cNvSpPr>
            <a:spLocks noChangeArrowheads="1"/>
          </p:cNvSpPr>
          <p:nvPr/>
        </p:nvSpPr>
        <p:spPr bwMode="auto">
          <a:xfrm>
            <a:off x="4419600" y="41148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CA" sz="4400"/>
              <a:t>x </a:t>
            </a:r>
            <a:r>
              <a:rPr lang="en-US" sz="4400">
                <a:cs typeface="Times New Roman" charset="0"/>
              </a:rPr>
              <a:t>&gt;</a:t>
            </a:r>
            <a:r>
              <a:rPr lang="en-CA" sz="4400"/>
              <a:t> -4</a:t>
            </a:r>
          </a:p>
        </p:txBody>
      </p:sp>
      <p:sp>
        <p:nvSpPr>
          <p:cNvPr id="156686" name="Line 75"/>
          <p:cNvSpPr>
            <a:spLocks noChangeShapeType="1"/>
          </p:cNvSpPr>
          <p:nvPr/>
        </p:nvSpPr>
        <p:spPr bwMode="auto">
          <a:xfrm>
            <a:off x="3810000" y="3352800"/>
            <a:ext cx="2209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56687" name="Text Box 86"/>
          <p:cNvSpPr txBox="1">
            <a:spLocks noChangeArrowheads="1"/>
          </p:cNvSpPr>
          <p:nvPr/>
        </p:nvSpPr>
        <p:spPr bwMode="auto">
          <a:xfrm>
            <a:off x="381000" y="52578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CA" sz="2800">
                <a:solidFill>
                  <a:srgbClr val="FF0000"/>
                </a:solidFill>
              </a:rPr>
              <a:t>NOTE:</a:t>
            </a:r>
            <a:r>
              <a:rPr lang="en-CA" sz="2800"/>
              <a:t> </a:t>
            </a:r>
            <a:r>
              <a:rPr lang="en-CA" sz="2800" i="1"/>
              <a:t>THE INEQUALITY CHANGED AS WE DIVIDED BY A NEGATIVE</a:t>
            </a:r>
          </a:p>
        </p:txBody>
      </p:sp>
      <p:sp>
        <p:nvSpPr>
          <p:cNvPr id="156688" name="Oval 87"/>
          <p:cNvSpPr>
            <a:spLocks noChangeArrowheads="1"/>
          </p:cNvSpPr>
          <p:nvPr/>
        </p:nvSpPr>
        <p:spPr bwMode="auto">
          <a:xfrm>
            <a:off x="4724400" y="4191000"/>
            <a:ext cx="609600" cy="685800"/>
          </a:xfrm>
          <a:prstGeom prst="ellipse">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6689" name="Line 88"/>
          <p:cNvSpPr>
            <a:spLocks noChangeShapeType="1"/>
          </p:cNvSpPr>
          <p:nvPr/>
        </p:nvSpPr>
        <p:spPr bwMode="auto">
          <a:xfrm flipH="1">
            <a:off x="1524000" y="4800600"/>
            <a:ext cx="3276600" cy="45720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637430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ounded Rectangle 9"/>
          <p:cNvSpPr>
            <a:spLocks noChangeArrowheads="1"/>
          </p:cNvSpPr>
          <p:nvPr/>
        </p:nvSpPr>
        <p:spPr bwMode="auto">
          <a:xfrm>
            <a:off x="76200" y="152400"/>
            <a:ext cx="8991600" cy="1066800"/>
          </a:xfrm>
          <a:prstGeom prst="roundRect">
            <a:avLst>
              <a:gd name="adj" fmla="val 16667"/>
            </a:avLst>
          </a:prstGeom>
          <a:solidFill>
            <a:schemeClr val="tx1"/>
          </a:solidFill>
          <a:ln w="12700" cap="sq">
            <a:solidFill>
              <a:schemeClr val="tx1"/>
            </a:solidFill>
            <a:round/>
            <a:headEnd type="none" w="sm" len="sm"/>
            <a:tailEnd type="none" w="sm" len="sm"/>
          </a:ln>
        </p:spPr>
        <p:txBody>
          <a:bodyPr/>
          <a:lstStyle/>
          <a:p>
            <a:endParaRPr lang="en-CA"/>
          </a:p>
        </p:txBody>
      </p:sp>
      <p:pic>
        <p:nvPicPr>
          <p:cNvPr id="158722" name="Picture 2" descr="http://math.yorku.ca/infinity_old/Images/newInfi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Rounded Rectangle 13"/>
          <p:cNvSpPr>
            <a:spLocks noChangeArrowheads="1"/>
          </p:cNvSpPr>
          <p:nvPr/>
        </p:nvSpPr>
        <p:spPr bwMode="auto">
          <a:xfrm>
            <a:off x="1676400" y="228600"/>
            <a:ext cx="7239000" cy="914400"/>
          </a:xfrm>
          <a:prstGeom prst="roundRect">
            <a:avLst>
              <a:gd name="adj" fmla="val 16667"/>
            </a:avLst>
          </a:prstGeom>
          <a:solidFill>
            <a:schemeClr val="bg1"/>
          </a:solidFill>
          <a:ln w="12700" cap="sq">
            <a:solidFill>
              <a:schemeClr val="tx1"/>
            </a:solidFill>
            <a:round/>
            <a:headEnd type="none" w="sm" len="sm"/>
            <a:tailEnd type="none" w="sm" len="sm"/>
          </a:ln>
        </p:spPr>
        <p:txBody>
          <a:bodyPr/>
          <a:lstStyle/>
          <a:p>
            <a:endParaRPr lang="en-CA"/>
          </a:p>
        </p:txBody>
      </p:sp>
      <p:sp>
        <p:nvSpPr>
          <p:cNvPr id="158724" name="TextBox 12"/>
          <p:cNvSpPr txBox="1">
            <a:spLocks noChangeArrowheads="1"/>
          </p:cNvSpPr>
          <p:nvPr/>
        </p:nvSpPr>
        <p:spPr bwMode="auto">
          <a:xfrm>
            <a:off x="1828800" y="304800"/>
            <a:ext cx="571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a:t>Assessment</a:t>
            </a:r>
          </a:p>
        </p:txBody>
      </p:sp>
      <p:sp>
        <p:nvSpPr>
          <p:cNvPr id="158725" name="Text Box 6"/>
          <p:cNvSpPr txBox="1">
            <a:spLocks noChangeArrowheads="1"/>
          </p:cNvSpPr>
          <p:nvPr/>
        </p:nvSpPr>
        <p:spPr bwMode="auto">
          <a:xfrm>
            <a:off x="1219200" y="2319338"/>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CA" sz="4400" b="1">
                <a:solidFill>
                  <a:srgbClr val="FF0000"/>
                </a:solidFill>
              </a:rPr>
              <a:t>Worksheet</a:t>
            </a:r>
            <a:r>
              <a:rPr lang="en-CA" sz="4400"/>
              <a:t> </a:t>
            </a:r>
          </a:p>
        </p:txBody>
      </p:sp>
      <p:sp>
        <p:nvSpPr>
          <p:cNvPr id="158726" name="AutoShape 7"/>
          <p:cNvSpPr>
            <a:spLocks noChangeArrowheads="1"/>
          </p:cNvSpPr>
          <p:nvPr/>
        </p:nvSpPr>
        <p:spPr bwMode="auto">
          <a:xfrm>
            <a:off x="1219200" y="2243138"/>
            <a:ext cx="6629400" cy="990600"/>
          </a:xfrm>
          <a:prstGeom prst="roundRect">
            <a:avLst>
              <a:gd name="adj" fmla="val 16667"/>
            </a:avLst>
          </a:prstGeom>
          <a:noFill/>
          <a:ln w="57150" cap="sq" cmpd="thinThick">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6980827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TotalTime>
  <Words>3468</Words>
  <Application>Microsoft Macintosh PowerPoint</Application>
  <PresentationFormat>On-screen Show (4:3)</PresentationFormat>
  <Paragraphs>648</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Foothills School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Learning Technologies</dc:creator>
  <cp:lastModifiedBy>Learning Technologies</cp:lastModifiedBy>
  <cp:revision>4</cp:revision>
  <dcterms:created xsi:type="dcterms:W3CDTF">2016-06-29T20:23:28Z</dcterms:created>
  <dcterms:modified xsi:type="dcterms:W3CDTF">2016-08-28T19:54:54Z</dcterms:modified>
</cp:coreProperties>
</file>