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media/audio1.bin" ContentType="audio/unknown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9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14ECA-FCDA-0548-A318-4755E58C4A7F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5CE37-CEED-F346-93AD-C21D506A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4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677F4C-283C-9540-A81F-1B890348B4A2}" type="slidenum">
              <a:rPr lang="en-CA" sz="1100"/>
              <a:pPr/>
              <a:t>1</a:t>
            </a:fld>
            <a:endParaRPr lang="en-CA" sz="11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6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2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5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7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4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0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1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8AC7-34C8-2142-848D-A66DD4D6609D}" type="datetimeFigureOut">
              <a:rPr lang="en-US" smtClean="0"/>
              <a:t>2016-08-30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BD299-5A0E-784B-835E-7B6C9901F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1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0"/>
          <p:cNvSpPr>
            <a:spLocks noChangeArrowheads="1"/>
          </p:cNvSpPr>
          <p:nvPr/>
        </p:nvSpPr>
        <p:spPr bwMode="auto">
          <a:xfrm>
            <a:off x="1828800" y="304800"/>
            <a:ext cx="70866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0" name="Text Box 11"/>
          <p:cNvSpPr txBox="1">
            <a:spLocks noChangeArrowheads="1"/>
          </p:cNvSpPr>
          <p:nvPr/>
        </p:nvSpPr>
        <p:spPr bwMode="auto">
          <a:xfrm>
            <a:off x="1828800" y="304800"/>
            <a:ext cx="687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2000" b="1" i="1"/>
              <a:t>Numbers</a:t>
            </a:r>
          </a:p>
        </p:txBody>
      </p:sp>
      <p:sp>
        <p:nvSpPr>
          <p:cNvPr id="17411" name="Text Box 13"/>
          <p:cNvSpPr txBox="1">
            <a:spLocks noChangeArrowheads="1"/>
          </p:cNvSpPr>
          <p:nvPr/>
        </p:nvSpPr>
        <p:spPr bwMode="auto">
          <a:xfrm>
            <a:off x="1828800" y="53340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q"/>
            </a:pPr>
            <a:r>
              <a:rPr lang="en-CA" sz="1800"/>
              <a:t> Laws of Exponents </a:t>
            </a:r>
          </a:p>
          <a:p>
            <a:pPr>
              <a:buFont typeface="Wingdings" charset="0"/>
              <a:buChar char="q"/>
            </a:pPr>
            <a:r>
              <a:rPr lang="en-CA" sz="1800"/>
              <a:t> Compare, order and perform operations with rational numbers</a:t>
            </a:r>
          </a:p>
          <a:p>
            <a:pPr>
              <a:buFont typeface="Wingdings" charset="0"/>
              <a:buChar char="q"/>
            </a:pPr>
            <a:r>
              <a:rPr lang="en-CA" sz="1800"/>
              <a:t> All Parts of the Order of operations</a:t>
            </a:r>
          </a:p>
          <a:p>
            <a:pPr>
              <a:buFont typeface="Wingdings" charset="0"/>
              <a:buChar char="q"/>
            </a:pPr>
            <a:r>
              <a:rPr lang="en-CA" sz="1800"/>
              <a:t> Square roots and approximate square roots</a:t>
            </a:r>
          </a:p>
        </p:txBody>
      </p:sp>
      <p:sp>
        <p:nvSpPr>
          <p:cNvPr id="17412" name="AutoShape 15"/>
          <p:cNvSpPr>
            <a:spLocks noChangeArrowheads="1"/>
          </p:cNvSpPr>
          <p:nvPr/>
        </p:nvSpPr>
        <p:spPr bwMode="auto">
          <a:xfrm>
            <a:off x="1828800" y="1981200"/>
            <a:ext cx="7086600" cy="1905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1828800" y="1981200"/>
            <a:ext cx="687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2000" b="1" i="1"/>
              <a:t>Patterns and Relations</a:t>
            </a:r>
          </a:p>
        </p:txBody>
      </p:sp>
      <p:sp>
        <p:nvSpPr>
          <p:cNvPr id="17414" name="Text Box 17"/>
          <p:cNvSpPr txBox="1">
            <a:spLocks noChangeArrowheads="1"/>
          </p:cNvSpPr>
          <p:nvPr/>
        </p:nvSpPr>
        <p:spPr bwMode="auto">
          <a:xfrm>
            <a:off x="1871663" y="2330450"/>
            <a:ext cx="68913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q"/>
            </a:pPr>
            <a:r>
              <a:rPr lang="en-CA" sz="1800"/>
              <a:t> Writing and solving algebraic equations based on problems </a:t>
            </a:r>
          </a:p>
          <a:p>
            <a:pPr>
              <a:buFont typeface="Wingdings" charset="0"/>
              <a:buChar char="q"/>
            </a:pPr>
            <a:r>
              <a:rPr lang="en-CA" sz="1800"/>
              <a:t> Graph a linear relation, analyze the graph, and interpolate or extrapolate to solve problems.</a:t>
            </a:r>
          </a:p>
          <a:p>
            <a:pPr>
              <a:buFont typeface="Wingdings" charset="0"/>
              <a:buChar char="q"/>
            </a:pPr>
            <a:r>
              <a:rPr lang="en-CA" sz="1800"/>
              <a:t> Algebra and Linear inequalities with rational coefficients</a:t>
            </a:r>
          </a:p>
          <a:p>
            <a:pPr>
              <a:buFont typeface="Wingdings" charset="0"/>
              <a:buChar char="q"/>
            </a:pPr>
            <a:r>
              <a:rPr lang="en-CA" sz="1800"/>
              <a:t> Operations with Polynomials</a:t>
            </a:r>
          </a:p>
        </p:txBody>
      </p:sp>
      <p:sp>
        <p:nvSpPr>
          <p:cNvPr id="17415" name="AutoShape 18"/>
          <p:cNvSpPr>
            <a:spLocks noChangeArrowheads="1"/>
          </p:cNvSpPr>
          <p:nvPr/>
        </p:nvSpPr>
        <p:spPr bwMode="auto">
          <a:xfrm>
            <a:off x="1828800" y="4038600"/>
            <a:ext cx="7086600" cy="182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1981200" y="3962400"/>
            <a:ext cx="671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2000" b="1" i="1"/>
              <a:t>Shape and Space</a:t>
            </a:r>
          </a:p>
        </p:txBody>
      </p:sp>
      <p:sp>
        <p:nvSpPr>
          <p:cNvPr id="17417" name="Text Box 20"/>
          <p:cNvSpPr txBox="1">
            <a:spLocks noChangeArrowheads="1"/>
          </p:cNvSpPr>
          <p:nvPr/>
        </p:nvSpPr>
        <p:spPr bwMode="auto">
          <a:xfrm>
            <a:off x="1858963" y="4343400"/>
            <a:ext cx="70564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q"/>
            </a:pPr>
            <a:r>
              <a:rPr lang="en-CA" sz="1800"/>
              <a:t> Circle Geometry </a:t>
            </a:r>
          </a:p>
          <a:p>
            <a:pPr>
              <a:buFont typeface="Wingdings" charset="0"/>
              <a:buChar char="q"/>
            </a:pPr>
            <a:r>
              <a:rPr lang="en-CA" sz="1800"/>
              <a:t> Surface Area of Composite Shapes</a:t>
            </a:r>
          </a:p>
          <a:p>
            <a:pPr>
              <a:buFont typeface="Wingdings" charset="0"/>
              <a:buChar char="q"/>
            </a:pPr>
            <a:r>
              <a:rPr lang="en-CA" sz="1800"/>
              <a:t> Similar Polygons</a:t>
            </a:r>
          </a:p>
          <a:p>
            <a:pPr>
              <a:buFont typeface="Wingdings" charset="0"/>
              <a:buChar char="q"/>
            </a:pPr>
            <a:r>
              <a:rPr lang="en-CA" sz="1800"/>
              <a:t> Scale diagrams</a:t>
            </a:r>
          </a:p>
          <a:p>
            <a:pPr>
              <a:buFont typeface="Wingdings" charset="0"/>
              <a:buChar char="q"/>
            </a:pPr>
            <a:r>
              <a:rPr lang="en-CA" sz="1800"/>
              <a:t> Line and rotation symmetry.</a:t>
            </a:r>
          </a:p>
        </p:txBody>
      </p:sp>
      <p:sp>
        <p:nvSpPr>
          <p:cNvPr id="17418" name="AutoShape 22"/>
          <p:cNvSpPr>
            <a:spLocks noChangeArrowheads="1"/>
          </p:cNvSpPr>
          <p:nvPr/>
        </p:nvSpPr>
        <p:spPr bwMode="auto">
          <a:xfrm>
            <a:off x="1828800" y="6019800"/>
            <a:ext cx="70104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19" name="Text Box 23"/>
          <p:cNvSpPr txBox="1">
            <a:spLocks noChangeArrowheads="1"/>
          </p:cNvSpPr>
          <p:nvPr/>
        </p:nvSpPr>
        <p:spPr bwMode="auto">
          <a:xfrm>
            <a:off x="1828800" y="6019800"/>
            <a:ext cx="687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2000" b="1" i="1"/>
              <a:t>Statistics and Probability</a:t>
            </a:r>
          </a:p>
        </p:txBody>
      </p:sp>
      <p:sp>
        <p:nvSpPr>
          <p:cNvPr id="17420" name="Text Box 24"/>
          <p:cNvSpPr txBox="1">
            <a:spLocks noChangeArrowheads="1"/>
          </p:cNvSpPr>
          <p:nvPr/>
        </p:nvSpPr>
        <p:spPr bwMode="auto">
          <a:xfrm>
            <a:off x="1828800" y="6248400"/>
            <a:ext cx="7043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q"/>
            </a:pPr>
            <a:r>
              <a:rPr lang="en-CA" sz="1800"/>
              <a:t> Collect, display and analyze data to solve problems</a:t>
            </a:r>
          </a:p>
        </p:txBody>
      </p:sp>
      <p:sp>
        <p:nvSpPr>
          <p:cNvPr id="17421" name="Rounded Rectangle 9"/>
          <p:cNvSpPr>
            <a:spLocks noChangeArrowheads="1"/>
          </p:cNvSpPr>
          <p:nvPr/>
        </p:nvSpPr>
        <p:spPr bwMode="auto">
          <a:xfrm>
            <a:off x="152400" y="76200"/>
            <a:ext cx="1295400" cy="6400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742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3" name="Rounded Rectangle 13"/>
          <p:cNvSpPr>
            <a:spLocks noChangeArrowheads="1"/>
          </p:cNvSpPr>
          <p:nvPr/>
        </p:nvSpPr>
        <p:spPr bwMode="auto">
          <a:xfrm>
            <a:off x="228600" y="1066800"/>
            <a:ext cx="1143000" cy="5257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 rot="-5400000">
            <a:off x="-1739900" y="3019425"/>
            <a:ext cx="5105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3600"/>
              <a:t>Grade 9 Math Curriculum Breakdown</a:t>
            </a:r>
          </a:p>
        </p:txBody>
      </p:sp>
    </p:spTree>
    <p:extLst>
      <p:ext uri="{BB962C8B-B14F-4D97-AF65-F5344CB8AC3E}">
        <p14:creationId xmlns:p14="http://schemas.microsoft.com/office/powerpoint/2010/main" val="6623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355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196" y="1981200"/>
            <a:ext cx="8788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How confident do you feel about powers?</a:t>
            </a:r>
            <a:endParaRPr lang="en-US" sz="4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3124200"/>
            <a:ext cx="9144000" cy="2917686"/>
            <a:chOff x="381000" y="3276600"/>
            <a:chExt cx="8458200" cy="2536686"/>
          </a:xfrm>
        </p:grpSpPr>
        <p:pic>
          <p:nvPicPr>
            <p:cNvPr id="7" name="Picture 6" descr="smiley faces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3276600"/>
              <a:ext cx="8458200" cy="13868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14400" y="5105400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6</a:t>
              </a:r>
              <a:endParaRPr lang="en-US" sz="4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5</a:t>
              </a:r>
              <a:endParaRPr lang="en-US" sz="4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38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4</a:t>
              </a:r>
              <a:endParaRPr lang="en-US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16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3</a:t>
              </a:r>
              <a:endParaRPr 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294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2</a:t>
              </a:r>
              <a:endParaRPr 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51054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1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324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355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196" y="1981200"/>
            <a:ext cx="81300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More Practice:</a:t>
            </a:r>
          </a:p>
          <a:p>
            <a:endParaRPr lang="en-US" sz="4000" dirty="0"/>
          </a:p>
          <a:p>
            <a:pPr algn="ctr"/>
            <a:r>
              <a:rPr lang="en-US" sz="4000" dirty="0" smtClean="0"/>
              <a:t>Pg. 55 # 7af, 8cde, 9bdf, 13adef, 14cdefd</a:t>
            </a:r>
          </a:p>
          <a:p>
            <a:endParaRPr lang="en-US" sz="4000" dirty="0" smtClean="0"/>
          </a:p>
          <a:p>
            <a:pPr algn="ctr"/>
            <a:r>
              <a:rPr lang="en-US" sz="4000" b="1" dirty="0" smtClean="0"/>
              <a:t>Challenge: Pg. 55 # 20-23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4678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560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560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2800" b="1" i="1"/>
              <a:t>Powers of 10 and The Zero Exponent Law</a:t>
            </a:r>
            <a:endParaRPr lang="en-US" sz="2800" b="1" i="1"/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381000" y="1371600"/>
            <a:ext cx="87630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Writing Numbers in Expanded form:</a:t>
            </a:r>
          </a:p>
          <a:p>
            <a:pPr>
              <a:spcBef>
                <a:spcPct val="50000"/>
              </a:spcBef>
            </a:pPr>
            <a:r>
              <a:rPr lang="en-CA"/>
              <a:t>425 367</a:t>
            </a:r>
          </a:p>
          <a:p>
            <a:pPr>
              <a:spcBef>
                <a:spcPct val="50000"/>
              </a:spcBef>
            </a:pPr>
            <a:r>
              <a:rPr lang="en-CA"/>
              <a:t>= 400 000 + 20000 + 5000 + 300 + 60 + 7</a:t>
            </a:r>
          </a:p>
          <a:p>
            <a:pPr>
              <a:spcBef>
                <a:spcPct val="50000"/>
              </a:spcBef>
            </a:pPr>
            <a:r>
              <a:rPr lang="en-CA"/>
              <a:t>= </a:t>
            </a:r>
            <a:r>
              <a:rPr lang="en-CA" sz="2000"/>
              <a:t>(4 x 100 000) + (2 x 10000) + (5 x 1000) + (3 x 100) x (6 x 10) + 7 x 1)</a:t>
            </a:r>
          </a:p>
          <a:p>
            <a:pPr>
              <a:spcBef>
                <a:spcPct val="50000"/>
              </a:spcBef>
            </a:pPr>
            <a:r>
              <a:rPr lang="en-CA" sz="2000"/>
              <a:t>= (4 x 10</a:t>
            </a:r>
            <a:r>
              <a:rPr lang="en-CA" sz="2000" baseline="30000"/>
              <a:t>5</a:t>
            </a:r>
            <a:r>
              <a:rPr lang="en-CA" sz="2000"/>
              <a:t>) + </a:t>
            </a:r>
            <a:r>
              <a:rPr lang="en-CA"/>
              <a:t>(2 x 10</a:t>
            </a:r>
            <a:r>
              <a:rPr lang="en-CA" baseline="30000"/>
              <a:t>4</a:t>
            </a:r>
            <a:r>
              <a:rPr lang="en-CA"/>
              <a:t>) + (5 x 10</a:t>
            </a:r>
            <a:r>
              <a:rPr lang="en-CA" baseline="30000"/>
              <a:t>3</a:t>
            </a:r>
            <a:r>
              <a:rPr lang="en-CA"/>
              <a:t>) + (3 x 10</a:t>
            </a:r>
            <a:r>
              <a:rPr lang="en-CA" baseline="30000"/>
              <a:t>2</a:t>
            </a:r>
            <a:r>
              <a:rPr lang="en-CA"/>
              <a:t>) + (6 x 10</a:t>
            </a:r>
            <a:r>
              <a:rPr lang="en-CA" baseline="30000"/>
              <a:t>1</a:t>
            </a:r>
            <a:r>
              <a:rPr lang="en-CA"/>
              <a:t>) + (7 x 10</a:t>
            </a:r>
            <a:r>
              <a:rPr lang="en-CA" baseline="30000"/>
              <a:t>0</a:t>
            </a:r>
            <a:r>
              <a:rPr lang="en-CA"/>
              <a:t>) </a:t>
            </a:r>
          </a:p>
          <a:p>
            <a:pPr>
              <a:spcBef>
                <a:spcPct val="50000"/>
              </a:spcBef>
            </a:pPr>
            <a:endParaRPr lang="en-CA"/>
          </a:p>
          <a:p>
            <a:pPr>
              <a:spcBef>
                <a:spcPct val="50000"/>
              </a:spcBef>
            </a:pPr>
            <a:r>
              <a:rPr lang="en-CA" sz="3600"/>
              <a:t>* We need to take a closer look at </a:t>
            </a:r>
            <a:r>
              <a:rPr lang="en-CA" sz="3600" b="1" i="1">
                <a:solidFill>
                  <a:srgbClr val="FF0000"/>
                </a:solidFill>
              </a:rPr>
              <a:t>10</a:t>
            </a:r>
            <a:r>
              <a:rPr lang="en-CA" sz="3600" b="1" i="1" baseline="3000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5183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765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304800" y="1981200"/>
            <a:ext cx="34290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One Billion</a:t>
            </a:r>
          </a:p>
          <a:p>
            <a:pPr>
              <a:spcBef>
                <a:spcPct val="50000"/>
              </a:spcBef>
            </a:pPr>
            <a:r>
              <a:rPr lang="en-CA" sz="2000"/>
              <a:t>One Hundred Million	</a:t>
            </a:r>
          </a:p>
          <a:p>
            <a:pPr>
              <a:spcBef>
                <a:spcPct val="50000"/>
              </a:spcBef>
            </a:pPr>
            <a:r>
              <a:rPr lang="en-CA" sz="2000"/>
              <a:t>Ten Million</a:t>
            </a:r>
          </a:p>
          <a:p>
            <a:pPr>
              <a:spcBef>
                <a:spcPct val="50000"/>
              </a:spcBef>
            </a:pPr>
            <a:r>
              <a:rPr lang="en-CA" sz="2000"/>
              <a:t>Million</a:t>
            </a:r>
          </a:p>
          <a:p>
            <a:pPr>
              <a:spcBef>
                <a:spcPct val="50000"/>
              </a:spcBef>
            </a:pPr>
            <a:r>
              <a:rPr lang="en-CA" sz="2000"/>
              <a:t>One Hundred Thousand</a:t>
            </a:r>
          </a:p>
          <a:p>
            <a:pPr>
              <a:spcBef>
                <a:spcPct val="50000"/>
              </a:spcBef>
            </a:pPr>
            <a:r>
              <a:rPr lang="en-CA" sz="2000"/>
              <a:t>Ten Thousand</a:t>
            </a:r>
          </a:p>
          <a:p>
            <a:pPr>
              <a:spcBef>
                <a:spcPct val="50000"/>
              </a:spcBef>
            </a:pPr>
            <a:r>
              <a:rPr lang="en-CA" sz="2000"/>
              <a:t>One Thousand</a:t>
            </a:r>
          </a:p>
          <a:p>
            <a:pPr>
              <a:spcBef>
                <a:spcPct val="50000"/>
              </a:spcBef>
            </a:pPr>
            <a:r>
              <a:rPr lang="en-CA" sz="2000"/>
              <a:t>One hundred</a:t>
            </a:r>
          </a:p>
          <a:p>
            <a:pPr>
              <a:spcBef>
                <a:spcPct val="50000"/>
              </a:spcBef>
            </a:pPr>
            <a:r>
              <a:rPr lang="en-CA" sz="2000"/>
              <a:t>Ten</a:t>
            </a:r>
          </a:p>
          <a:p>
            <a:pPr>
              <a:spcBef>
                <a:spcPct val="50000"/>
              </a:spcBef>
            </a:pPr>
            <a:r>
              <a:rPr lang="en-CA" sz="2000"/>
              <a:t>One	</a:t>
            </a:r>
            <a:endParaRPr lang="en-CA" sz="3200" b="1" i="1" baseline="30000">
              <a:solidFill>
                <a:srgbClr val="FF0000"/>
              </a:solidFill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304800" y="1295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 i="1" u="sng"/>
              <a:t>Numbers Charts with base 10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3429000" y="2041525"/>
            <a:ext cx="21336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CA" sz="2000"/>
              <a:t>1 000 000 000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100 000 000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10 000 000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1 000 000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100 000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10 000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1000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100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10</a:t>
            </a:r>
          </a:p>
          <a:p>
            <a:pPr algn="r">
              <a:spcBef>
                <a:spcPct val="50000"/>
              </a:spcBef>
            </a:pPr>
            <a:r>
              <a:rPr lang="en-CA" sz="2000"/>
              <a:t>1</a:t>
            </a:r>
            <a:endParaRPr lang="en-CA" sz="3200" b="1" i="1" baseline="30000">
              <a:solidFill>
                <a:srgbClr val="FF0000"/>
              </a:solidFill>
            </a:endParaRP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6248400" y="1981200"/>
            <a:ext cx="10668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9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8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7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6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5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4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3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1</a:t>
            </a:r>
          </a:p>
          <a:p>
            <a:pPr>
              <a:spcBef>
                <a:spcPct val="50000"/>
              </a:spcBef>
            </a:pPr>
            <a:r>
              <a:rPr lang="en-CA" sz="2000"/>
              <a:t>10</a:t>
            </a:r>
            <a:r>
              <a:rPr lang="en-CA" sz="2000" baseline="30000"/>
              <a:t>0</a:t>
            </a:r>
          </a:p>
        </p:txBody>
      </p:sp>
      <p:sp>
        <p:nvSpPr>
          <p:cNvPr id="27656" name="Oval 10"/>
          <p:cNvSpPr>
            <a:spLocks noChangeArrowheads="1"/>
          </p:cNvSpPr>
          <p:nvPr/>
        </p:nvSpPr>
        <p:spPr bwMode="auto">
          <a:xfrm>
            <a:off x="5943600" y="6019800"/>
            <a:ext cx="1219200" cy="838200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 flipH="1">
            <a:off x="6934200" y="5486400"/>
            <a:ext cx="990600" cy="5334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7543800" y="3886200"/>
            <a:ext cx="160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/>
              <a:t>Following the pattern we can see </a:t>
            </a:r>
            <a:r>
              <a:rPr lang="en-CA">
                <a:solidFill>
                  <a:srgbClr val="FF0000"/>
                </a:solidFill>
              </a:rPr>
              <a:t>1 = 10</a:t>
            </a:r>
            <a:r>
              <a:rPr lang="en-CA" baseline="30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659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2800" b="1" i="1"/>
              <a:t>Powers of 10 and The Zero Exponent Law</a:t>
            </a:r>
            <a:endParaRPr lang="en-US" sz="2800" b="1" i="1"/>
          </a:p>
        </p:txBody>
      </p:sp>
    </p:spTree>
    <p:extLst>
      <p:ext uri="{BB962C8B-B14F-4D97-AF65-F5344CB8AC3E}">
        <p14:creationId xmlns:p14="http://schemas.microsoft.com/office/powerpoint/2010/main" val="339546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969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04800" y="1981200"/>
            <a:ext cx="3429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Exponent</a:t>
            </a:r>
          </a:p>
          <a:p>
            <a:pPr>
              <a:spcBef>
                <a:spcPct val="50000"/>
              </a:spcBef>
            </a:pPr>
            <a:r>
              <a:rPr lang="en-CA"/>
              <a:t>6</a:t>
            </a:r>
          </a:p>
          <a:p>
            <a:pPr>
              <a:spcBef>
                <a:spcPct val="50000"/>
              </a:spcBef>
            </a:pPr>
            <a:r>
              <a:rPr lang="en-CA"/>
              <a:t>5</a:t>
            </a:r>
          </a:p>
          <a:p>
            <a:pPr>
              <a:spcBef>
                <a:spcPct val="50000"/>
              </a:spcBef>
            </a:pPr>
            <a:r>
              <a:rPr lang="en-CA"/>
              <a:t>4</a:t>
            </a:r>
          </a:p>
          <a:p>
            <a:pPr>
              <a:spcBef>
                <a:spcPct val="50000"/>
              </a:spcBef>
            </a:pPr>
            <a:r>
              <a:rPr lang="en-CA"/>
              <a:t>3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</a:p>
          <a:p>
            <a:pPr>
              <a:spcBef>
                <a:spcPct val="50000"/>
              </a:spcBef>
            </a:pPr>
            <a:r>
              <a:rPr lang="en-CA"/>
              <a:t>1</a:t>
            </a:r>
          </a:p>
          <a:p>
            <a:pPr>
              <a:spcBef>
                <a:spcPct val="50000"/>
              </a:spcBef>
            </a:pPr>
            <a:r>
              <a:rPr lang="en-CA"/>
              <a:t>0	</a:t>
            </a:r>
            <a:endParaRPr lang="en-CA" sz="3600" b="1" i="1" baseline="30000">
              <a:solidFill>
                <a:srgbClr val="FF0000"/>
              </a:solidFill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04800" y="1295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 i="1" u="sng"/>
              <a:t>Numbers Charts with base 2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752600" y="2041525"/>
            <a:ext cx="21336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Power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  <a:r>
              <a:rPr lang="en-CA" baseline="30000"/>
              <a:t>6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  <a:r>
              <a:rPr lang="en-CA" baseline="30000"/>
              <a:t>5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  <a:r>
              <a:rPr lang="en-CA" baseline="30000"/>
              <a:t>4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  <a:r>
              <a:rPr lang="en-CA" baseline="30000"/>
              <a:t>3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  <a:r>
              <a:rPr lang="en-CA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  <a:r>
              <a:rPr lang="en-CA" baseline="30000"/>
              <a:t>1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  <a:r>
              <a:rPr lang="en-CA" baseline="30000"/>
              <a:t>0</a:t>
            </a:r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4495800" y="5715000"/>
            <a:ext cx="1219200" cy="838200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1"/>
          <p:cNvSpPr>
            <a:spLocks noChangeShapeType="1"/>
          </p:cNvSpPr>
          <p:nvPr/>
        </p:nvSpPr>
        <p:spPr bwMode="auto">
          <a:xfrm flipH="1">
            <a:off x="5943600" y="5486400"/>
            <a:ext cx="1600200" cy="457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7543800" y="3886200"/>
            <a:ext cx="1600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/>
              <a:t>Following the pattern of cutting last number in ½ we see </a:t>
            </a:r>
            <a:r>
              <a:rPr lang="en-CA" b="1">
                <a:solidFill>
                  <a:srgbClr val="FF0000"/>
                </a:solidFill>
              </a:rPr>
              <a:t>2</a:t>
            </a:r>
            <a:r>
              <a:rPr lang="en-CA" b="1" baseline="30000">
                <a:solidFill>
                  <a:srgbClr val="FF0000"/>
                </a:solidFill>
              </a:rPr>
              <a:t>0</a:t>
            </a:r>
            <a:r>
              <a:rPr lang="en-CA" b="1">
                <a:solidFill>
                  <a:srgbClr val="FF0000"/>
                </a:solidFill>
              </a:rPr>
              <a:t> = 1</a:t>
            </a:r>
            <a:endParaRPr lang="en-CA" b="1" baseline="30000">
              <a:solidFill>
                <a:srgbClr val="FF0000"/>
              </a:solidFill>
            </a:endParaRPr>
          </a:p>
        </p:txBody>
      </p:sp>
      <p:sp>
        <p:nvSpPr>
          <p:cNvPr id="29706" name="Text Box 13"/>
          <p:cNvSpPr txBox="1">
            <a:spLocks noChangeArrowheads="1"/>
          </p:cNvSpPr>
          <p:nvPr/>
        </p:nvSpPr>
        <p:spPr bwMode="auto">
          <a:xfrm>
            <a:off x="2819400" y="2057400"/>
            <a:ext cx="2133600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Repeated Mult.</a:t>
            </a:r>
          </a:p>
          <a:p>
            <a:pPr>
              <a:spcBef>
                <a:spcPct val="50000"/>
              </a:spcBef>
            </a:pPr>
            <a:r>
              <a:rPr lang="en-CA"/>
              <a:t>2x2x2x2x2x2</a:t>
            </a:r>
          </a:p>
          <a:p>
            <a:pPr>
              <a:spcBef>
                <a:spcPct val="50000"/>
              </a:spcBef>
            </a:pPr>
            <a:r>
              <a:rPr lang="en-CA"/>
              <a:t>2x2x2x2x2</a:t>
            </a:r>
          </a:p>
          <a:p>
            <a:pPr>
              <a:spcBef>
                <a:spcPct val="50000"/>
              </a:spcBef>
            </a:pPr>
            <a:r>
              <a:rPr lang="en-CA"/>
              <a:t>2x2x2x2</a:t>
            </a:r>
          </a:p>
          <a:p>
            <a:pPr>
              <a:spcBef>
                <a:spcPct val="50000"/>
              </a:spcBef>
            </a:pPr>
            <a:r>
              <a:rPr lang="en-CA"/>
              <a:t>2x2x2</a:t>
            </a:r>
          </a:p>
          <a:p>
            <a:pPr>
              <a:spcBef>
                <a:spcPct val="50000"/>
              </a:spcBef>
            </a:pPr>
            <a:r>
              <a:rPr lang="en-CA"/>
              <a:t>2x2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</a:p>
          <a:p>
            <a:pPr>
              <a:spcBef>
                <a:spcPct val="50000"/>
              </a:spcBef>
            </a:pPr>
            <a:endParaRPr lang="en-CA" baseline="30000"/>
          </a:p>
        </p:txBody>
      </p: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4800600" y="2057400"/>
            <a:ext cx="21336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Standard Form</a:t>
            </a:r>
          </a:p>
          <a:p>
            <a:pPr>
              <a:spcBef>
                <a:spcPct val="50000"/>
              </a:spcBef>
            </a:pPr>
            <a:r>
              <a:rPr lang="en-CA"/>
              <a:t>64</a:t>
            </a:r>
          </a:p>
          <a:p>
            <a:pPr>
              <a:spcBef>
                <a:spcPct val="50000"/>
              </a:spcBef>
            </a:pPr>
            <a:r>
              <a:rPr lang="en-CA"/>
              <a:t>32</a:t>
            </a:r>
          </a:p>
          <a:p>
            <a:pPr>
              <a:spcBef>
                <a:spcPct val="50000"/>
              </a:spcBef>
            </a:pPr>
            <a:r>
              <a:rPr lang="en-CA"/>
              <a:t>16</a:t>
            </a:r>
          </a:p>
          <a:p>
            <a:pPr>
              <a:spcBef>
                <a:spcPct val="50000"/>
              </a:spcBef>
            </a:pPr>
            <a:r>
              <a:rPr lang="en-CA"/>
              <a:t>8</a:t>
            </a:r>
          </a:p>
          <a:p>
            <a:pPr>
              <a:spcBef>
                <a:spcPct val="50000"/>
              </a:spcBef>
            </a:pPr>
            <a:r>
              <a:rPr lang="en-CA"/>
              <a:t>4</a:t>
            </a:r>
          </a:p>
          <a:p>
            <a:pPr>
              <a:spcBef>
                <a:spcPct val="50000"/>
              </a:spcBef>
            </a:pPr>
            <a:r>
              <a:rPr lang="en-CA"/>
              <a:t>2</a:t>
            </a:r>
          </a:p>
          <a:p>
            <a:pPr>
              <a:spcBef>
                <a:spcPct val="50000"/>
              </a:spcBef>
            </a:pPr>
            <a:r>
              <a:rPr lang="en-CA"/>
              <a:t>1</a:t>
            </a:r>
            <a:endParaRPr lang="en-CA" baseline="30000"/>
          </a:p>
        </p:txBody>
      </p:sp>
      <p:sp>
        <p:nvSpPr>
          <p:cNvPr id="2970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2800" b="1" i="1"/>
              <a:t>Powers of 10 and The Zero Exponent Law</a:t>
            </a:r>
            <a:endParaRPr lang="en-US" sz="2800" b="1" i="1"/>
          </a:p>
        </p:txBody>
      </p:sp>
    </p:spTree>
    <p:extLst>
      <p:ext uri="{BB962C8B-B14F-4D97-AF65-F5344CB8AC3E}">
        <p14:creationId xmlns:p14="http://schemas.microsoft.com/office/powerpoint/2010/main" val="3559189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1"/>
          <p:cNvSpPr>
            <a:spLocks noChangeArrowheads="1"/>
          </p:cNvSpPr>
          <p:nvPr/>
        </p:nvSpPr>
        <p:spPr bwMode="auto">
          <a:xfrm>
            <a:off x="533400" y="1471613"/>
            <a:ext cx="8229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i="1">
                <a:solidFill>
                  <a:srgbClr val="000000"/>
                </a:solidFill>
                <a:latin typeface="Verdana" charset="0"/>
              </a:rPr>
              <a:t>Zero Rule</a:t>
            </a:r>
            <a:endParaRPr lang="en-US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>
                <a:solidFill>
                  <a:srgbClr val="000000"/>
                </a:solidFill>
                <a:latin typeface="Verdana" charset="0"/>
              </a:rPr>
              <a:t>According to the </a:t>
            </a:r>
            <a:r>
              <a:rPr lang="ja-JP" altLang="en-US">
                <a:solidFill>
                  <a:srgbClr val="000000"/>
                </a:solidFill>
                <a:latin typeface="Verdana" charset="0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Verdana" charset="0"/>
              </a:rPr>
              <a:t>Zero Rule," any nonzero base raised to the power of zero equals 1. (except 0 )</a:t>
            </a:r>
            <a:endParaRPr 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1746" name="Text Box 11"/>
          <p:cNvSpPr txBox="1">
            <a:spLocks noChangeArrowheads="1"/>
          </p:cNvSpPr>
          <p:nvPr/>
        </p:nvSpPr>
        <p:spPr bwMode="auto">
          <a:xfrm>
            <a:off x="2286000" y="3276600"/>
            <a:ext cx="48768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800"/>
              <a:t>n</a:t>
            </a:r>
            <a:r>
              <a:rPr lang="en-CA" sz="4800" baseline="30000"/>
              <a:t>0</a:t>
            </a:r>
            <a:r>
              <a:rPr lang="en-CA" sz="4800"/>
              <a:t> = 1</a:t>
            </a:r>
          </a:p>
          <a:p>
            <a:pPr>
              <a:spcBef>
                <a:spcPct val="50000"/>
              </a:spcBef>
            </a:pPr>
            <a:r>
              <a:rPr lang="en-CA" sz="4800"/>
              <a:t>( any base)</a:t>
            </a:r>
            <a:r>
              <a:rPr lang="en-CA" sz="4800" baseline="30000"/>
              <a:t>0</a:t>
            </a:r>
            <a:r>
              <a:rPr lang="en-CA" sz="4800"/>
              <a:t> = 1</a:t>
            </a:r>
          </a:p>
        </p:txBody>
      </p:sp>
      <p:sp>
        <p:nvSpPr>
          <p:cNvPr id="31747" name="AutoShape 13"/>
          <p:cNvSpPr>
            <a:spLocks noChangeArrowheads="1"/>
          </p:cNvSpPr>
          <p:nvPr/>
        </p:nvSpPr>
        <p:spPr bwMode="auto">
          <a:xfrm>
            <a:off x="304800" y="1447800"/>
            <a:ext cx="8305800" cy="1600200"/>
          </a:xfrm>
          <a:prstGeom prst="roundRect">
            <a:avLst>
              <a:gd name="adj" fmla="val 16667"/>
            </a:avLst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174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1751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2800" b="1" i="1"/>
              <a:t>Powers of 10 and The Zero Exponent Law</a:t>
            </a:r>
            <a:endParaRPr lang="en-US" sz="2800" b="1" i="1"/>
          </a:p>
        </p:txBody>
      </p:sp>
    </p:spTree>
    <p:extLst>
      <p:ext uri="{BB962C8B-B14F-4D97-AF65-F5344CB8AC3E}">
        <p14:creationId xmlns:p14="http://schemas.microsoft.com/office/powerpoint/2010/main" val="224809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1"/>
          <p:cNvSpPr>
            <a:spLocks noChangeArrowheads="1"/>
          </p:cNvSpPr>
          <p:nvPr/>
        </p:nvSpPr>
        <p:spPr bwMode="auto">
          <a:xfrm>
            <a:off x="228600" y="1447800"/>
            <a:ext cx="8229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b="1" i="1">
                <a:solidFill>
                  <a:srgbClr val="000000"/>
                </a:solidFill>
                <a:latin typeface="Verdana" charset="0"/>
              </a:rPr>
              <a:t>Evaluate</a:t>
            </a:r>
            <a:endParaRPr lang="en-US" sz="2000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00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3794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3795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3797" name="Text Box 11"/>
          <p:cNvSpPr txBox="1">
            <a:spLocks noChangeArrowheads="1"/>
          </p:cNvSpPr>
          <p:nvPr/>
        </p:nvSpPr>
        <p:spPr bwMode="auto">
          <a:xfrm>
            <a:off x="381000" y="1981200"/>
            <a:ext cx="41148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CA" sz="3600" dirty="0"/>
              <a:t>4</a:t>
            </a:r>
            <a:r>
              <a:rPr lang="en-CA" sz="3600" baseline="30000" dirty="0"/>
              <a:t>0</a:t>
            </a:r>
            <a:r>
              <a:rPr lang="en-CA" sz="3600" dirty="0"/>
              <a:t>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 sz="3600" dirty="0"/>
              <a:t>(-15)</a:t>
            </a:r>
            <a:r>
              <a:rPr lang="en-CA" sz="3600" baseline="30000" dirty="0"/>
              <a:t>0</a:t>
            </a:r>
            <a:r>
              <a:rPr lang="en-CA" sz="3600" dirty="0"/>
              <a:t>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 sz="3600" dirty="0"/>
              <a:t>-(-3)</a:t>
            </a:r>
            <a:r>
              <a:rPr lang="en-CA" sz="3600" baseline="30000" dirty="0" smtClean="0"/>
              <a:t>0</a:t>
            </a:r>
            <a:r>
              <a:rPr lang="en-CA" sz="3600" dirty="0" smtClean="0"/>
              <a:t> </a:t>
            </a:r>
            <a:endParaRPr lang="en-CA" sz="3600" dirty="0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 sz="3600" dirty="0"/>
              <a:t>(</a:t>
            </a:r>
            <a:r>
              <a:rPr lang="el-GR" sz="3600" dirty="0">
                <a:cs typeface="Times New Roman" charset="0"/>
              </a:rPr>
              <a:t>π</a:t>
            </a:r>
            <a:r>
              <a:rPr lang="en-CA" sz="3600" dirty="0">
                <a:cs typeface="Times New Roman" charset="0"/>
              </a:rPr>
              <a:t>r</a:t>
            </a:r>
            <a:r>
              <a:rPr lang="en-CA" sz="3600" baseline="30000" dirty="0">
                <a:cs typeface="Times New Roman" charset="0"/>
              </a:rPr>
              <a:t>2</a:t>
            </a:r>
            <a:r>
              <a:rPr lang="en-CA" sz="3600" dirty="0">
                <a:cs typeface="Times New Roman" charset="0"/>
              </a:rPr>
              <a:t> + </a:t>
            </a:r>
            <a:r>
              <a:rPr lang="el-GR" sz="3600" dirty="0"/>
              <a:t>π</a:t>
            </a:r>
            <a:r>
              <a:rPr lang="en-CA" sz="3600" dirty="0"/>
              <a:t>r</a:t>
            </a:r>
            <a:r>
              <a:rPr lang="en-CA" sz="3600" baseline="30000" dirty="0"/>
              <a:t>2</a:t>
            </a:r>
            <a:r>
              <a:rPr lang="en-CA" sz="3600" dirty="0"/>
              <a:t>)</a:t>
            </a:r>
            <a:r>
              <a:rPr lang="en-CA" sz="3600" baseline="30000" dirty="0"/>
              <a:t>0</a:t>
            </a:r>
            <a:r>
              <a:rPr lang="en-CA" sz="3600" dirty="0">
                <a:cs typeface="Times New Roman" charset="0"/>
              </a:rPr>
              <a:t> </a:t>
            </a: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33798" name="Line 12"/>
          <p:cNvSpPr>
            <a:spLocks noChangeShapeType="1"/>
          </p:cNvSpPr>
          <p:nvPr/>
        </p:nvSpPr>
        <p:spPr bwMode="auto">
          <a:xfrm>
            <a:off x="4343400" y="1447800"/>
            <a:ext cx="0" cy="495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4495800" y="1600200"/>
            <a:ext cx="46482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dirty="0"/>
              <a:t>Use Powers of 10 to write the number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CA" dirty="0"/>
              <a:t>4375</a:t>
            </a:r>
          </a:p>
          <a:p>
            <a:pPr>
              <a:spcBef>
                <a:spcPct val="50000"/>
              </a:spcBef>
            </a:pPr>
            <a:r>
              <a:rPr lang="en-CA" dirty="0"/>
              <a:t>= 4000 + 300 + 70 + 5</a:t>
            </a:r>
          </a:p>
          <a:p>
            <a:pPr>
              <a:spcBef>
                <a:spcPct val="50000"/>
              </a:spcBef>
            </a:pPr>
            <a:r>
              <a:rPr lang="en-CA" dirty="0"/>
              <a:t>= </a:t>
            </a:r>
            <a:r>
              <a:rPr lang="en-CA" sz="2000" dirty="0"/>
              <a:t>(4 x10</a:t>
            </a:r>
            <a:r>
              <a:rPr lang="en-CA" sz="2000" baseline="30000" dirty="0"/>
              <a:t>3</a:t>
            </a:r>
            <a:r>
              <a:rPr lang="en-CA" sz="2000" dirty="0"/>
              <a:t>) + (3 x 10</a:t>
            </a:r>
            <a:r>
              <a:rPr lang="en-CA" sz="2000" baseline="30000" dirty="0"/>
              <a:t>2</a:t>
            </a:r>
            <a:r>
              <a:rPr lang="en-CA" sz="2000" dirty="0"/>
              <a:t>) + (7x10</a:t>
            </a:r>
            <a:r>
              <a:rPr lang="en-CA" sz="2000" baseline="30000" dirty="0"/>
              <a:t>1</a:t>
            </a:r>
            <a:r>
              <a:rPr lang="en-CA" sz="2000" dirty="0"/>
              <a:t>) + (5 x 10</a:t>
            </a:r>
            <a:r>
              <a:rPr lang="en-CA" sz="2000" baseline="30000" dirty="0"/>
              <a:t>0</a:t>
            </a:r>
            <a:r>
              <a:rPr lang="en-CA" sz="2000" dirty="0"/>
              <a:t>)</a:t>
            </a:r>
          </a:p>
        </p:txBody>
      </p:sp>
      <p:sp>
        <p:nvSpPr>
          <p:cNvPr id="3380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2800" b="1" i="1"/>
              <a:t>Powers of 10 and The Zero Exponent Law</a:t>
            </a:r>
            <a:endParaRPr lang="en-US" sz="2800" b="1" i="1"/>
          </a:p>
        </p:txBody>
      </p:sp>
      <p:sp>
        <p:nvSpPr>
          <p:cNvPr id="2" name="Rectangle 1"/>
          <p:cNvSpPr/>
          <p:nvPr/>
        </p:nvSpPr>
        <p:spPr bwMode="auto">
          <a:xfrm>
            <a:off x="4572000" y="3243263"/>
            <a:ext cx="449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8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584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584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1066800" y="2819400"/>
            <a:ext cx="67818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61 and 62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Numbers : 4-11 and 13</a:t>
            </a:r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1066800" y="16764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5400">
                <a:solidFill>
                  <a:srgbClr val="FF3300"/>
                </a:solidFill>
              </a:rPr>
              <a:t>Assessment FA1-1</a:t>
            </a:r>
          </a:p>
        </p:txBody>
      </p:sp>
    </p:spTree>
    <p:extLst>
      <p:ext uri="{BB962C8B-B14F-4D97-AF65-F5344CB8AC3E}">
        <p14:creationId xmlns:p14="http://schemas.microsoft.com/office/powerpoint/2010/main" val="8390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789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789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Adding and Subtraction Powers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0" y="1447800"/>
            <a:ext cx="6781800" cy="52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dirty="0"/>
              <a:t>Evaluate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CA" sz="4000" dirty="0"/>
              <a:t>3</a:t>
            </a:r>
            <a:r>
              <a:rPr lang="en-CA" sz="4000" baseline="30000" dirty="0"/>
              <a:t>4</a:t>
            </a:r>
            <a:r>
              <a:rPr lang="en-CA" sz="4000" dirty="0"/>
              <a:t> + 2</a:t>
            </a:r>
            <a:r>
              <a:rPr lang="en-CA" sz="4000" baseline="30000" dirty="0"/>
              <a:t>3</a:t>
            </a:r>
          </a:p>
          <a:p>
            <a:pPr>
              <a:spcBef>
                <a:spcPct val="50000"/>
              </a:spcBef>
            </a:pPr>
            <a:r>
              <a:rPr lang="en-CA" sz="3200" dirty="0"/>
              <a:t>   = (3)(3)(3)(3) + (2)(2)(</a:t>
            </a:r>
            <a:r>
              <a:rPr lang="en-CA" sz="3200" dirty="0" smtClean="0"/>
              <a:t>2)</a:t>
            </a:r>
            <a:endParaRPr lang="en-CA" sz="3200" dirty="0"/>
          </a:p>
          <a:p>
            <a:pPr>
              <a:spcBef>
                <a:spcPct val="50000"/>
              </a:spcBef>
            </a:pPr>
            <a:r>
              <a:rPr lang="en-CA" sz="3200" dirty="0"/>
              <a:t>   = 81 + 8</a:t>
            </a:r>
          </a:p>
          <a:p>
            <a:pPr>
              <a:spcBef>
                <a:spcPct val="50000"/>
              </a:spcBef>
            </a:pPr>
            <a:r>
              <a:rPr lang="en-CA" sz="3200" dirty="0"/>
              <a:t>   = 89</a:t>
            </a:r>
          </a:p>
          <a:p>
            <a:pPr>
              <a:spcBef>
                <a:spcPct val="50000"/>
              </a:spcBef>
            </a:pPr>
            <a:endParaRPr lang="en-CA" sz="3200" dirty="0"/>
          </a:p>
          <a:p>
            <a:pPr>
              <a:spcBef>
                <a:spcPct val="50000"/>
              </a:spcBef>
            </a:pPr>
            <a:endParaRPr lang="en-CA" sz="3200" dirty="0"/>
          </a:p>
        </p:txBody>
      </p:sp>
      <p:sp>
        <p:nvSpPr>
          <p:cNvPr id="37894" name="AutoShape 7"/>
          <p:cNvSpPr>
            <a:spLocks noChangeArrowheads="1"/>
          </p:cNvSpPr>
          <p:nvPr/>
        </p:nvSpPr>
        <p:spPr bwMode="auto">
          <a:xfrm>
            <a:off x="228600" y="3124200"/>
            <a:ext cx="8686800" cy="8382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4876800" y="3200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b="1" i="1" dirty="0">
                <a:solidFill>
                  <a:srgbClr val="FF0000"/>
                </a:solidFill>
              </a:rPr>
              <a:t>May OMIT this step</a:t>
            </a:r>
          </a:p>
        </p:txBody>
      </p:sp>
    </p:spTree>
    <p:extLst>
      <p:ext uri="{BB962C8B-B14F-4D97-AF65-F5344CB8AC3E}">
        <p14:creationId xmlns:p14="http://schemas.microsoft.com/office/powerpoint/2010/main" val="86321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789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7892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Adding and Subtraction Powers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0" y="1447800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dirty="0" smtClean="0"/>
              <a:t>You Try: Write </a:t>
            </a:r>
            <a:r>
              <a:rPr lang="en-CA" sz="4000" u="sng" dirty="0" smtClean="0"/>
              <a:t>all</a:t>
            </a:r>
            <a:r>
              <a:rPr lang="en-CA" sz="4000" dirty="0" smtClean="0"/>
              <a:t> steps </a:t>
            </a:r>
            <a:r>
              <a:rPr lang="en-CA" sz="4000" i="1" dirty="0" smtClean="0"/>
              <a:t>neatly.</a:t>
            </a:r>
            <a:endParaRPr lang="en-CA" sz="4000" i="1" dirty="0"/>
          </a:p>
          <a:p>
            <a:pPr marL="0" indent="0">
              <a:spcBef>
                <a:spcPct val="50000"/>
              </a:spcBef>
            </a:pPr>
            <a:r>
              <a:rPr lang="en-CA" sz="4000" b="1" dirty="0" smtClean="0"/>
              <a:t>Evaluate</a:t>
            </a:r>
            <a:r>
              <a:rPr lang="en-CA" sz="4000" dirty="0" smtClean="0"/>
              <a:t>:</a:t>
            </a:r>
          </a:p>
          <a:p>
            <a:pPr marL="0" indent="0">
              <a:spcBef>
                <a:spcPct val="50000"/>
              </a:spcBef>
            </a:pPr>
            <a:r>
              <a:rPr lang="en-CA" sz="4000" dirty="0" smtClean="0"/>
              <a:t>    2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 </a:t>
            </a:r>
            <a:r>
              <a:rPr lang="en-CA" sz="4000" dirty="0"/>
              <a:t>+ </a:t>
            </a:r>
            <a:r>
              <a:rPr lang="en-CA" sz="4000" dirty="0" smtClean="0"/>
              <a:t>3</a:t>
            </a:r>
            <a:r>
              <a:rPr lang="en-CA" sz="4000" baseline="30000" dirty="0" smtClean="0"/>
              <a:t>3						</a:t>
            </a:r>
            <a:r>
              <a:rPr lang="en-CA" sz="4000" dirty="0" smtClean="0"/>
              <a:t>4</a:t>
            </a:r>
            <a:r>
              <a:rPr lang="en-CA" sz="4000" baseline="30000" dirty="0" smtClean="0"/>
              <a:t>4</a:t>
            </a:r>
            <a:r>
              <a:rPr lang="en-CA" sz="4000" dirty="0" smtClean="0"/>
              <a:t> + (-1)</a:t>
            </a:r>
            <a:r>
              <a:rPr lang="en-CA" sz="4000" baseline="30000" dirty="0" smtClean="0"/>
              <a:t>7</a:t>
            </a:r>
            <a:endParaRPr lang="en-CA" sz="4000" baseline="30000" dirty="0"/>
          </a:p>
          <a:p>
            <a:pPr>
              <a:spcBef>
                <a:spcPct val="50000"/>
              </a:spcBef>
            </a:pPr>
            <a:r>
              <a:rPr lang="en-CA" sz="3200" dirty="0"/>
              <a:t>  </a:t>
            </a:r>
          </a:p>
          <a:p>
            <a:pPr>
              <a:spcBef>
                <a:spcPct val="50000"/>
              </a:spcBef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52455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94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15"/>
          <p:cNvSpPr txBox="1">
            <a:spLocks noChangeArrowheads="1"/>
          </p:cNvSpPr>
          <p:nvPr/>
        </p:nvSpPr>
        <p:spPr bwMode="auto">
          <a:xfrm>
            <a:off x="304800" y="1371600"/>
            <a:ext cx="441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b="1" i="1" u="sng"/>
              <a:t>Terminology:</a:t>
            </a:r>
          </a:p>
          <a:p>
            <a:pPr>
              <a:spcBef>
                <a:spcPct val="50000"/>
              </a:spcBef>
            </a:pPr>
            <a:endParaRPr lang="en-CA" b="1" i="1" u="sng"/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3429000" y="2057400"/>
            <a:ext cx="1098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/>
              <a:t>5</a:t>
            </a:r>
            <a:r>
              <a:rPr lang="en-US" sz="6000" baseline="30000"/>
              <a:t>3</a:t>
            </a:r>
            <a:r>
              <a:rPr lang="en-US" sz="6000"/>
              <a:t>	</a:t>
            </a:r>
            <a:endParaRPr lang="en-CA" sz="6000"/>
          </a:p>
        </p:txBody>
      </p:sp>
      <p:sp>
        <p:nvSpPr>
          <p:cNvPr id="19461" name="Oval 30"/>
          <p:cNvSpPr>
            <a:spLocks noChangeArrowheads="1"/>
          </p:cNvSpPr>
          <p:nvPr/>
        </p:nvSpPr>
        <p:spPr bwMode="auto">
          <a:xfrm>
            <a:off x="3124200" y="2057400"/>
            <a:ext cx="1524000" cy="1143000"/>
          </a:xfrm>
          <a:prstGeom prst="ellips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2" name="Text Box 18"/>
          <p:cNvSpPr txBox="1">
            <a:spLocks noChangeArrowheads="1"/>
          </p:cNvSpPr>
          <p:nvPr/>
        </p:nvSpPr>
        <p:spPr bwMode="auto">
          <a:xfrm>
            <a:off x="4953000" y="3200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Power</a:t>
            </a:r>
          </a:p>
        </p:txBody>
      </p:sp>
      <p:sp>
        <p:nvSpPr>
          <p:cNvPr id="19463" name="Line 20"/>
          <p:cNvSpPr>
            <a:spLocks noChangeShapeType="1"/>
          </p:cNvSpPr>
          <p:nvPr/>
        </p:nvSpPr>
        <p:spPr bwMode="auto">
          <a:xfrm flipH="1" flipV="1">
            <a:off x="4495800" y="3048000"/>
            <a:ext cx="533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21"/>
          <p:cNvSpPr txBox="1">
            <a:spLocks noChangeArrowheads="1"/>
          </p:cNvSpPr>
          <p:nvPr/>
        </p:nvSpPr>
        <p:spPr bwMode="auto">
          <a:xfrm>
            <a:off x="4876800" y="19050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Exponent</a:t>
            </a:r>
          </a:p>
        </p:txBody>
      </p:sp>
      <p:sp>
        <p:nvSpPr>
          <p:cNvPr id="19465" name="Text Box 22"/>
          <p:cNvSpPr txBox="1">
            <a:spLocks noChangeArrowheads="1"/>
          </p:cNvSpPr>
          <p:nvPr/>
        </p:nvSpPr>
        <p:spPr bwMode="auto">
          <a:xfrm>
            <a:off x="3048000" y="35052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Base</a:t>
            </a:r>
          </a:p>
        </p:txBody>
      </p:sp>
      <p:sp>
        <p:nvSpPr>
          <p:cNvPr id="19466" name="Line 23"/>
          <p:cNvSpPr>
            <a:spLocks noChangeShapeType="1"/>
          </p:cNvSpPr>
          <p:nvPr/>
        </p:nvSpPr>
        <p:spPr bwMode="auto">
          <a:xfrm flipV="1">
            <a:off x="3505200" y="2895600"/>
            <a:ext cx="2286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24"/>
          <p:cNvSpPr>
            <a:spLocks noChangeShapeType="1"/>
          </p:cNvSpPr>
          <p:nvPr/>
        </p:nvSpPr>
        <p:spPr bwMode="auto">
          <a:xfrm flipH="1">
            <a:off x="4191000" y="2209800"/>
            <a:ext cx="762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1040"/>
          <p:cNvSpPr txBox="1">
            <a:spLocks noChangeArrowheads="1"/>
          </p:cNvSpPr>
          <p:nvPr/>
        </p:nvSpPr>
        <p:spPr bwMode="auto">
          <a:xfrm>
            <a:off x="1676400" y="4676775"/>
            <a:ext cx="74676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>
                <a:solidFill>
                  <a:srgbClr val="000000"/>
                </a:solidFill>
              </a:rPr>
              <a:t>5</a:t>
            </a:r>
            <a:r>
              <a:rPr lang="en-US" sz="2800" baseline="30000">
                <a:solidFill>
                  <a:srgbClr val="000000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</a:rPr>
              <a:t> – Can be five squared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>
                <a:solidFill>
                  <a:srgbClr val="000000"/>
                </a:solidFill>
              </a:rPr>
              <a:t>5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– Can be five cubed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>
                <a:solidFill>
                  <a:srgbClr val="000000"/>
                </a:solidFill>
              </a:rPr>
              <a:t>5</a:t>
            </a:r>
            <a:r>
              <a:rPr lang="en-US" sz="2800" baseline="30000">
                <a:solidFill>
                  <a:srgbClr val="000000"/>
                </a:solidFill>
              </a:rPr>
              <a:t>4</a:t>
            </a:r>
            <a:r>
              <a:rPr lang="en-US" sz="2800">
                <a:solidFill>
                  <a:srgbClr val="000000"/>
                </a:solidFill>
              </a:rPr>
              <a:t> - five raised to the power of four  OR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>
                <a:solidFill>
                  <a:srgbClr val="000000"/>
                </a:solidFill>
              </a:rPr>
              <a:t>	  five raised to the fourth power</a:t>
            </a:r>
          </a:p>
        </p:txBody>
      </p:sp>
      <p:sp>
        <p:nvSpPr>
          <p:cNvPr id="1946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947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19471" name="Rectangle 28"/>
          <p:cNvSpPr>
            <a:spLocks noChangeArrowheads="1"/>
          </p:cNvSpPr>
          <p:nvPr/>
        </p:nvSpPr>
        <p:spPr bwMode="auto">
          <a:xfrm>
            <a:off x="304800" y="4114800"/>
            <a:ext cx="339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 b="1" u="sng">
                <a:solidFill>
                  <a:srgbClr val="000000"/>
                </a:solidFill>
              </a:rPr>
              <a:t>Naming conventions:</a:t>
            </a:r>
          </a:p>
        </p:txBody>
      </p:sp>
    </p:spTree>
    <p:extLst>
      <p:ext uri="{BB962C8B-B14F-4D97-AF65-F5344CB8AC3E}">
        <p14:creationId xmlns:p14="http://schemas.microsoft.com/office/powerpoint/2010/main" val="2614548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993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994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Adding and Subtraction Powers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0" y="1447800"/>
            <a:ext cx="67818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b="1" dirty="0"/>
              <a:t>Evaluate</a:t>
            </a:r>
          </a:p>
          <a:p>
            <a:pPr>
              <a:spcBef>
                <a:spcPct val="50000"/>
              </a:spcBef>
            </a:pPr>
            <a:r>
              <a:rPr lang="en-CA" sz="4000" dirty="0"/>
              <a:t>2 . 3</a:t>
            </a:r>
            <a:r>
              <a:rPr lang="en-CA" sz="4000" baseline="30000" dirty="0"/>
              <a:t>3</a:t>
            </a:r>
            <a:r>
              <a:rPr lang="en-CA" sz="4000" dirty="0"/>
              <a:t>+ 2</a:t>
            </a:r>
            <a:r>
              <a:rPr lang="en-CA" sz="4000" baseline="30000" dirty="0"/>
              <a:t>3</a:t>
            </a:r>
          </a:p>
          <a:p>
            <a:pPr>
              <a:spcBef>
                <a:spcPct val="50000"/>
              </a:spcBef>
            </a:pPr>
            <a:r>
              <a:rPr lang="en-CA" sz="3200" dirty="0"/>
              <a:t>   = 27 + 8</a:t>
            </a:r>
          </a:p>
          <a:p>
            <a:pPr>
              <a:spcBef>
                <a:spcPct val="50000"/>
              </a:spcBef>
            </a:pPr>
            <a:r>
              <a:rPr lang="en-CA" sz="3200" dirty="0"/>
              <a:t>   = 35</a:t>
            </a:r>
          </a:p>
          <a:p>
            <a:pPr>
              <a:spcBef>
                <a:spcPct val="50000"/>
              </a:spcBef>
            </a:pPr>
            <a:endParaRPr lang="en-CA" sz="3200" dirty="0"/>
          </a:p>
          <a:p>
            <a:pPr>
              <a:spcBef>
                <a:spcPct val="50000"/>
              </a:spcBef>
            </a:pPr>
            <a:endParaRPr lang="en-CA" sz="3200" dirty="0"/>
          </a:p>
        </p:txBody>
      </p:sp>
      <p:sp>
        <p:nvSpPr>
          <p:cNvPr id="39942" name="AutoShape 9"/>
          <p:cNvSpPr>
            <a:spLocks/>
          </p:cNvSpPr>
          <p:nvPr/>
        </p:nvSpPr>
        <p:spPr bwMode="auto">
          <a:xfrm>
            <a:off x="2133600" y="2133600"/>
            <a:ext cx="1066800" cy="3048000"/>
          </a:xfrm>
          <a:prstGeom prst="rightBrace">
            <a:avLst>
              <a:gd name="adj1" fmla="val 2381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10"/>
          <p:cNvSpPr>
            <a:spLocks/>
          </p:cNvSpPr>
          <p:nvPr/>
        </p:nvSpPr>
        <p:spPr bwMode="auto">
          <a:xfrm flipH="1">
            <a:off x="4953000" y="2057400"/>
            <a:ext cx="1447800" cy="2971800"/>
          </a:xfrm>
          <a:prstGeom prst="rightBrace">
            <a:avLst>
              <a:gd name="adj1" fmla="val 17105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11"/>
          <p:cNvSpPr>
            <a:spLocks noChangeArrowheads="1"/>
          </p:cNvSpPr>
          <p:nvPr/>
        </p:nvSpPr>
        <p:spPr bwMode="auto">
          <a:xfrm>
            <a:off x="5791200" y="2286000"/>
            <a:ext cx="457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sz="4000"/>
              <a:t>3 . (3+ 2)</a:t>
            </a:r>
            <a:r>
              <a:rPr lang="en-CA" sz="4000" baseline="30000"/>
              <a:t>3</a:t>
            </a:r>
          </a:p>
          <a:p>
            <a:r>
              <a:rPr lang="en-CA" sz="4000"/>
              <a:t>    = 5</a:t>
            </a:r>
            <a:r>
              <a:rPr lang="en-CA" sz="4000" baseline="30000"/>
              <a:t>3</a:t>
            </a:r>
          </a:p>
          <a:p>
            <a:r>
              <a:rPr lang="en-CA" sz="4000"/>
              <a:t>    = 125</a:t>
            </a:r>
          </a:p>
        </p:txBody>
      </p:sp>
      <p:sp>
        <p:nvSpPr>
          <p:cNvPr id="39945" name="Text Box 12"/>
          <p:cNvSpPr txBox="1">
            <a:spLocks noChangeArrowheads="1"/>
          </p:cNvSpPr>
          <p:nvPr/>
        </p:nvSpPr>
        <p:spPr bwMode="auto">
          <a:xfrm>
            <a:off x="3352800" y="34290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b="1" i="1">
                <a:solidFill>
                  <a:srgbClr val="FF0000"/>
                </a:solidFill>
              </a:rPr>
              <a:t>Compared to</a:t>
            </a:r>
          </a:p>
        </p:txBody>
      </p:sp>
    </p:spTree>
    <p:extLst>
      <p:ext uri="{BB962C8B-B14F-4D97-AF65-F5344CB8AC3E}">
        <p14:creationId xmlns:p14="http://schemas.microsoft.com/office/powerpoint/2010/main" val="147002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3993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3994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Adding and Subtraction Powers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0" y="1219200"/>
            <a:ext cx="4038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dirty="0" smtClean="0"/>
              <a:t>You Try:</a:t>
            </a:r>
          </a:p>
          <a:p>
            <a:pPr>
              <a:spcBef>
                <a:spcPct val="50000"/>
              </a:spcBef>
            </a:pPr>
            <a:r>
              <a:rPr lang="en-CA" sz="4000" dirty="0"/>
              <a:t>2</a:t>
            </a:r>
            <a:r>
              <a:rPr lang="en-CA" sz="4000" baseline="30000" dirty="0" smtClean="0"/>
              <a:t>3</a:t>
            </a:r>
            <a:r>
              <a:rPr lang="en-CA" sz="4000" dirty="0" smtClean="0"/>
              <a:t>+1</a:t>
            </a:r>
            <a:r>
              <a:rPr lang="en-CA" sz="4000" baseline="30000" dirty="0" smtClean="0"/>
              <a:t>3</a:t>
            </a:r>
            <a:r>
              <a:rPr lang="en-CA" sz="4000" dirty="0" smtClean="0"/>
              <a:t> and (2+1)</a:t>
            </a:r>
            <a:r>
              <a:rPr lang="en-CA" sz="4000" baseline="30000" dirty="0" smtClean="0"/>
              <a:t>3</a:t>
            </a:r>
            <a:endParaRPr lang="en-CA" sz="3200" dirty="0" smtClean="0"/>
          </a:p>
          <a:p>
            <a:pPr>
              <a:spcBef>
                <a:spcPct val="50000"/>
              </a:spcBef>
            </a:pPr>
            <a:endParaRPr lang="en-CA" sz="320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038600" y="1763453"/>
            <a:ext cx="0" cy="494214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4191000" y="2133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(-2)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+(6)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and (-2+6)</a:t>
            </a:r>
            <a:r>
              <a:rPr lang="en-US" sz="4000" baseline="30000" dirty="0" smtClean="0"/>
              <a:t>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385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198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198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Adding and Subtraction Powers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0" y="1447800"/>
            <a:ext cx="67818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/>
              <a:t>3 . ( 2 x (-3)</a:t>
            </a:r>
            <a:r>
              <a:rPr lang="en-CA" sz="4000" baseline="30000"/>
              <a:t>3</a:t>
            </a:r>
            <a:r>
              <a:rPr lang="en-CA" sz="4000"/>
              <a:t> -6 )</a:t>
            </a:r>
            <a:r>
              <a:rPr lang="en-CA" sz="40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4000"/>
              <a:t>     = (2 x -27 – 6 )</a:t>
            </a:r>
            <a:r>
              <a:rPr lang="en-CA" sz="4000" baseline="30000"/>
              <a:t> 2</a:t>
            </a:r>
            <a:endParaRPr lang="en-CA" sz="4000"/>
          </a:p>
          <a:p>
            <a:pPr>
              <a:spcBef>
                <a:spcPct val="50000"/>
              </a:spcBef>
            </a:pPr>
            <a:r>
              <a:rPr lang="en-CA" sz="4000"/>
              <a:t>     = (-54 – 6 )</a:t>
            </a:r>
            <a:r>
              <a:rPr lang="en-CA" sz="40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4000" baseline="30000"/>
              <a:t>       </a:t>
            </a:r>
            <a:r>
              <a:rPr lang="en-CA" sz="4000"/>
              <a:t>= (-60) </a:t>
            </a:r>
            <a:r>
              <a:rPr lang="en-CA" sz="40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4000"/>
              <a:t>     = 3600</a:t>
            </a:r>
          </a:p>
          <a:p>
            <a:pPr>
              <a:spcBef>
                <a:spcPct val="50000"/>
              </a:spcBef>
            </a:pPr>
            <a:endParaRPr lang="en-CA" sz="4000"/>
          </a:p>
        </p:txBody>
      </p:sp>
      <p:sp>
        <p:nvSpPr>
          <p:cNvPr id="41990" name="AutoShape 11"/>
          <p:cNvSpPr>
            <a:spLocks noChangeArrowheads="1"/>
          </p:cNvSpPr>
          <p:nvPr/>
        </p:nvSpPr>
        <p:spPr bwMode="auto">
          <a:xfrm>
            <a:off x="4572000" y="1447800"/>
            <a:ext cx="3810000" cy="990600"/>
          </a:xfrm>
          <a:prstGeom prst="roundRect">
            <a:avLst>
              <a:gd name="adj" fmla="val 1666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41991" name="Rectangle 12"/>
          <p:cNvSpPr>
            <a:spLocks noChangeArrowheads="1"/>
          </p:cNvSpPr>
          <p:nvPr/>
        </p:nvSpPr>
        <p:spPr bwMode="auto">
          <a:xfrm>
            <a:off x="4648200" y="15240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CA" b="1" i="1"/>
              <a:t>Use of Square brackets may apply here as well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81000" y="2286000"/>
            <a:ext cx="4114800" cy="3962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3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4034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4036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Adding and Subtraction Powers</a:t>
            </a: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0" y="1447800"/>
            <a:ext cx="67818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/>
              <a:t>4. (18</a:t>
            </a:r>
            <a:r>
              <a:rPr lang="en-CA" sz="4000" baseline="30000"/>
              <a:t>2</a:t>
            </a:r>
            <a:r>
              <a:rPr lang="en-CA" sz="4000"/>
              <a:t> + 5</a:t>
            </a:r>
            <a:r>
              <a:rPr lang="en-CA" sz="4000" baseline="30000"/>
              <a:t>0</a:t>
            </a:r>
            <a:r>
              <a:rPr lang="en-CA" sz="4000"/>
              <a:t>)</a:t>
            </a:r>
            <a:r>
              <a:rPr lang="en-CA" sz="4000" baseline="30000"/>
              <a:t>2</a:t>
            </a:r>
            <a:r>
              <a:rPr lang="en-CA" sz="4000"/>
              <a:t> </a:t>
            </a:r>
            <a:r>
              <a:rPr lang="en-US" sz="4000">
                <a:cs typeface="Times New Roman" charset="0"/>
              </a:rPr>
              <a:t>÷ (-5)</a:t>
            </a:r>
            <a:r>
              <a:rPr lang="en-US" sz="4000" baseline="30000">
                <a:cs typeface="Times New Roman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4000">
                <a:cs typeface="Times New Roman" charset="0"/>
              </a:rPr>
              <a:t>   = (324 + 1)</a:t>
            </a:r>
            <a:r>
              <a:rPr lang="en-US" sz="4000" baseline="30000">
                <a:cs typeface="Times New Roman" charset="0"/>
              </a:rPr>
              <a:t>2</a:t>
            </a:r>
            <a:r>
              <a:rPr lang="en-US" sz="4000">
                <a:cs typeface="Times New Roman" charset="0"/>
              </a:rPr>
              <a:t> </a:t>
            </a:r>
            <a:r>
              <a:rPr lang="en-US" sz="4000"/>
              <a:t>÷ -125</a:t>
            </a:r>
          </a:p>
          <a:p>
            <a:pPr>
              <a:spcBef>
                <a:spcPct val="50000"/>
              </a:spcBef>
            </a:pPr>
            <a:r>
              <a:rPr lang="en-US" sz="4000"/>
              <a:t>   = 325</a:t>
            </a:r>
            <a:r>
              <a:rPr lang="en-US" sz="4000" baseline="30000"/>
              <a:t>2</a:t>
            </a:r>
            <a:r>
              <a:rPr lang="en-US" sz="4000"/>
              <a:t> ÷ -125</a:t>
            </a:r>
          </a:p>
          <a:p>
            <a:pPr>
              <a:spcBef>
                <a:spcPct val="50000"/>
              </a:spcBef>
            </a:pPr>
            <a:r>
              <a:rPr lang="en-US" sz="4000"/>
              <a:t>   = 105625 ÷ -125</a:t>
            </a:r>
          </a:p>
          <a:p>
            <a:pPr>
              <a:spcBef>
                <a:spcPct val="50000"/>
              </a:spcBef>
            </a:pPr>
            <a:r>
              <a:rPr lang="en-US" sz="4000"/>
              <a:t>    = -845</a:t>
            </a:r>
            <a:endParaRPr lang="en-US" sz="4000">
              <a:cs typeface="Times New Roman" charset="0"/>
            </a:endParaRPr>
          </a:p>
          <a:p>
            <a:pPr>
              <a:spcBef>
                <a:spcPct val="50000"/>
              </a:spcBef>
            </a:pPr>
            <a:endParaRPr lang="en-CA" sz="4000"/>
          </a:p>
        </p:txBody>
      </p:sp>
      <p:sp>
        <p:nvSpPr>
          <p:cNvPr id="2" name="Rectangle 1"/>
          <p:cNvSpPr/>
          <p:nvPr/>
        </p:nvSpPr>
        <p:spPr bwMode="auto">
          <a:xfrm>
            <a:off x="228600" y="2209800"/>
            <a:ext cx="4953000" cy="419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8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608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608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219200" y="2076450"/>
            <a:ext cx="66294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66, 67 and 68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1-5,7,10,15,17 and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26 ( Optional )</a:t>
            </a:r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1219200" y="200025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AutoShape 8"/>
          <p:cNvSpPr>
            <a:spLocks noChangeArrowheads="1"/>
          </p:cNvSpPr>
          <p:nvPr/>
        </p:nvSpPr>
        <p:spPr bwMode="auto">
          <a:xfrm>
            <a:off x="1219200" y="4057650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1066800" y="11430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5400">
                <a:solidFill>
                  <a:srgbClr val="FF3300"/>
                </a:solidFill>
              </a:rPr>
              <a:t>Assessment FA1-2</a:t>
            </a:r>
          </a:p>
        </p:txBody>
      </p:sp>
    </p:spTree>
    <p:extLst>
      <p:ext uri="{BB962C8B-B14F-4D97-AF65-F5344CB8AC3E}">
        <p14:creationId xmlns:p14="http://schemas.microsoft.com/office/powerpoint/2010/main" val="130418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Rectangle 11"/>
          <p:cNvSpPr>
            <a:spLocks noChangeArrowheads="1"/>
          </p:cNvSpPr>
          <p:nvPr/>
        </p:nvSpPr>
        <p:spPr bwMode="auto">
          <a:xfrm>
            <a:off x="457200" y="1471613"/>
            <a:ext cx="8305800" cy="132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>
                <a:solidFill>
                  <a:srgbClr val="000000"/>
                </a:solidFill>
                <a:latin typeface="Verdana" charset="0"/>
              </a:rPr>
              <a:t>The Product Rule States: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dirty="0">
                <a:solidFill>
                  <a:srgbClr val="000000"/>
                </a:solidFill>
                <a:latin typeface="Verdana" charset="0"/>
              </a:rPr>
              <a:t>when multiplying two powers that have the same base, you can </a:t>
            </a:r>
            <a:r>
              <a:rPr lang="en-US" b="1" i="1" u="sng" dirty="0">
                <a:solidFill>
                  <a:srgbClr val="FF0000"/>
                </a:solidFill>
                <a:latin typeface="Verdana" charset="0"/>
              </a:rPr>
              <a:t>add</a:t>
            </a:r>
            <a:r>
              <a:rPr lang="en-US" b="1" dirty="0">
                <a:solidFill>
                  <a:srgbClr val="000000"/>
                </a:solidFill>
                <a:latin typeface="Verdana" charset="0"/>
              </a:rPr>
              <a:t> the exponents.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813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4813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48134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3200" b="1" i="1"/>
              <a:t>Multiplying and Dividing Powers</a:t>
            </a:r>
            <a:endParaRPr lang="en-US" sz="3200" b="1" i="1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381000" y="3124200"/>
            <a:ext cx="381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   </a:t>
            </a:r>
            <a:r>
              <a:rPr lang="en-CA" sz="3200" b="1">
                <a:solidFill>
                  <a:srgbClr val="0066FF"/>
                </a:solidFill>
              </a:rPr>
              <a:t>3</a:t>
            </a:r>
            <a:r>
              <a:rPr lang="en-CA" sz="3200" b="1" baseline="30000">
                <a:solidFill>
                  <a:srgbClr val="0066FF"/>
                </a:solidFill>
              </a:rPr>
              <a:t>2</a:t>
            </a:r>
            <a:r>
              <a:rPr lang="en-CA" sz="3200" b="1">
                <a:solidFill>
                  <a:srgbClr val="0066FF"/>
                </a:solidFill>
              </a:rPr>
              <a:t> x 3</a:t>
            </a:r>
            <a:r>
              <a:rPr lang="en-CA" sz="3200" b="1" baseline="30000">
                <a:solidFill>
                  <a:srgbClr val="0066FF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CA" sz="3200"/>
              <a:t>= 3(3) x (3)(3)(3)(3)</a:t>
            </a:r>
          </a:p>
          <a:p>
            <a:pPr>
              <a:spcBef>
                <a:spcPct val="50000"/>
              </a:spcBef>
            </a:pPr>
            <a:r>
              <a:rPr lang="en-CA" sz="3200"/>
              <a:t>= 3</a:t>
            </a:r>
            <a:r>
              <a:rPr lang="en-CA" sz="3200" baseline="30000"/>
              <a:t>6</a:t>
            </a:r>
          </a:p>
        </p:txBody>
      </p:sp>
      <p:sp>
        <p:nvSpPr>
          <p:cNvPr id="48136" name="Text Box 16"/>
          <p:cNvSpPr txBox="1">
            <a:spLocks noChangeArrowheads="1"/>
          </p:cNvSpPr>
          <p:nvPr/>
        </p:nvSpPr>
        <p:spPr bwMode="auto">
          <a:xfrm>
            <a:off x="4114800" y="38862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48137" name="Rectangle 17"/>
          <p:cNvSpPr>
            <a:spLocks noChangeArrowheads="1"/>
          </p:cNvSpPr>
          <p:nvPr/>
        </p:nvSpPr>
        <p:spPr bwMode="auto">
          <a:xfrm>
            <a:off x="5594350" y="3101975"/>
            <a:ext cx="156845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CA" sz="3200"/>
              <a:t>   </a:t>
            </a:r>
            <a:r>
              <a:rPr lang="en-CA" sz="3200" b="1">
                <a:solidFill>
                  <a:srgbClr val="0066FF"/>
                </a:solidFill>
              </a:rPr>
              <a:t>3</a:t>
            </a:r>
            <a:r>
              <a:rPr lang="en-CA" sz="3200" b="1" baseline="30000">
                <a:solidFill>
                  <a:srgbClr val="0066FF"/>
                </a:solidFill>
              </a:rPr>
              <a:t>2</a:t>
            </a:r>
            <a:r>
              <a:rPr lang="en-CA" sz="3200" b="1">
                <a:solidFill>
                  <a:srgbClr val="0066FF"/>
                </a:solidFill>
              </a:rPr>
              <a:t> x 3</a:t>
            </a:r>
            <a:r>
              <a:rPr lang="en-CA" sz="3200" b="1" baseline="30000">
                <a:solidFill>
                  <a:srgbClr val="0066FF"/>
                </a:solidFill>
              </a:rPr>
              <a:t>4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3 </a:t>
            </a:r>
            <a:r>
              <a:rPr lang="en-CA" sz="3200" baseline="30000">
                <a:solidFill>
                  <a:srgbClr val="FF0000"/>
                </a:solidFill>
              </a:rPr>
              <a:t>2+4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3</a:t>
            </a:r>
            <a:r>
              <a:rPr lang="en-CA" sz="3200" baseline="30000"/>
              <a:t>6</a:t>
            </a:r>
          </a:p>
        </p:txBody>
      </p:sp>
      <p:sp>
        <p:nvSpPr>
          <p:cNvPr id="48138" name="AutoShape 18"/>
          <p:cNvSpPr>
            <a:spLocks noChangeArrowheads="1"/>
          </p:cNvSpPr>
          <p:nvPr/>
        </p:nvSpPr>
        <p:spPr bwMode="auto">
          <a:xfrm>
            <a:off x="4038600" y="3124200"/>
            <a:ext cx="1066800" cy="2133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19"/>
          <p:cNvSpPr txBox="1">
            <a:spLocks noChangeArrowheads="1"/>
          </p:cNvSpPr>
          <p:nvPr/>
        </p:nvSpPr>
        <p:spPr bwMode="auto">
          <a:xfrm>
            <a:off x="533400" y="5638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/>
              <a:t>Keep your answers in </a:t>
            </a:r>
            <a:r>
              <a:rPr lang="en-CA" b="1" i="1"/>
              <a:t>exponential form</a:t>
            </a:r>
            <a:r>
              <a:rPr lang="en-CA"/>
              <a:t> unless asked for </a:t>
            </a:r>
            <a:r>
              <a:rPr lang="en-CA" b="1" i="1"/>
              <a:t>standard form</a:t>
            </a:r>
          </a:p>
        </p:txBody>
      </p:sp>
      <p:sp>
        <p:nvSpPr>
          <p:cNvPr id="48140" name="AutoShape 20"/>
          <p:cNvSpPr>
            <a:spLocks noChangeArrowheads="1"/>
          </p:cNvSpPr>
          <p:nvPr/>
        </p:nvSpPr>
        <p:spPr bwMode="auto">
          <a:xfrm>
            <a:off x="914400" y="5486400"/>
            <a:ext cx="7620000" cy="10668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5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017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0181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38100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   </a:t>
            </a:r>
            <a:r>
              <a:rPr lang="en-CA" sz="3200" b="1">
                <a:solidFill>
                  <a:srgbClr val="0066FF"/>
                </a:solidFill>
              </a:rPr>
              <a:t>4</a:t>
            </a:r>
            <a:r>
              <a:rPr lang="en-CA" sz="3200" b="1" baseline="30000">
                <a:solidFill>
                  <a:srgbClr val="0066FF"/>
                </a:solidFill>
              </a:rPr>
              <a:t>3</a:t>
            </a:r>
            <a:r>
              <a:rPr lang="en-CA" sz="3200" b="1">
                <a:solidFill>
                  <a:srgbClr val="0066FF"/>
                </a:solidFill>
              </a:rPr>
              <a:t> x 4</a:t>
            </a:r>
            <a:r>
              <a:rPr lang="en-CA" sz="3200" b="1" baseline="30000">
                <a:solidFill>
                  <a:srgbClr val="0066FF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CA" sz="3200"/>
              <a:t>= 4</a:t>
            </a:r>
            <a:r>
              <a:rPr lang="en-CA" sz="3200" baseline="30000">
                <a:solidFill>
                  <a:srgbClr val="FF0000"/>
                </a:solidFill>
              </a:rPr>
              <a:t>3+4</a:t>
            </a:r>
          </a:p>
          <a:p>
            <a:pPr>
              <a:spcBef>
                <a:spcPct val="50000"/>
              </a:spcBef>
            </a:pPr>
            <a:r>
              <a:rPr lang="en-CA" sz="3200"/>
              <a:t>= 4</a:t>
            </a:r>
            <a:r>
              <a:rPr lang="en-CA" sz="3200" baseline="30000"/>
              <a:t>7</a:t>
            </a:r>
          </a:p>
          <a:p>
            <a:pPr>
              <a:spcBef>
                <a:spcPct val="50000"/>
              </a:spcBef>
            </a:pPr>
            <a:r>
              <a:rPr lang="en-CA" sz="3200"/>
              <a:t>= 16384</a:t>
            </a:r>
            <a:endParaRPr lang="en-CA" sz="3200" baseline="30000"/>
          </a:p>
        </p:txBody>
      </p:sp>
      <p:sp>
        <p:nvSpPr>
          <p:cNvPr id="50182" name="Text Box 9"/>
          <p:cNvSpPr txBox="1">
            <a:spLocks noChangeArrowheads="1"/>
          </p:cNvSpPr>
          <p:nvPr/>
        </p:nvSpPr>
        <p:spPr bwMode="auto">
          <a:xfrm>
            <a:off x="4038600" y="27432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50183" name="AutoShape 11"/>
          <p:cNvSpPr>
            <a:spLocks noChangeArrowheads="1"/>
          </p:cNvSpPr>
          <p:nvPr/>
        </p:nvSpPr>
        <p:spPr bwMode="auto">
          <a:xfrm>
            <a:off x="3962400" y="1981200"/>
            <a:ext cx="1066800" cy="2133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14"/>
          <p:cNvSpPr txBox="1">
            <a:spLocks noChangeArrowheads="1"/>
          </p:cNvSpPr>
          <p:nvPr/>
        </p:nvSpPr>
        <p:spPr bwMode="auto">
          <a:xfrm>
            <a:off x="5638800" y="1797050"/>
            <a:ext cx="381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   </a:t>
            </a:r>
            <a:r>
              <a:rPr lang="en-CA" sz="3200" b="1">
                <a:solidFill>
                  <a:srgbClr val="0066FF"/>
                </a:solidFill>
              </a:rPr>
              <a:t>4</a:t>
            </a:r>
            <a:r>
              <a:rPr lang="en-CA" sz="3200" b="1" baseline="30000">
                <a:solidFill>
                  <a:srgbClr val="0066FF"/>
                </a:solidFill>
              </a:rPr>
              <a:t>3</a:t>
            </a:r>
            <a:r>
              <a:rPr lang="en-CA" sz="3200" b="1">
                <a:solidFill>
                  <a:srgbClr val="0066FF"/>
                </a:solidFill>
              </a:rPr>
              <a:t> x 4</a:t>
            </a:r>
            <a:r>
              <a:rPr lang="en-CA" sz="3200" b="1" baseline="30000">
                <a:solidFill>
                  <a:srgbClr val="0066FF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CA" sz="3200"/>
              <a:t>= 64 x 256</a:t>
            </a:r>
            <a:endParaRPr lang="en-CA" sz="3200" baseline="30000"/>
          </a:p>
          <a:p>
            <a:pPr>
              <a:spcBef>
                <a:spcPct val="50000"/>
              </a:spcBef>
            </a:pPr>
            <a:r>
              <a:rPr lang="en-CA" sz="3200"/>
              <a:t>= 16384</a:t>
            </a:r>
            <a:endParaRPr lang="en-CA" sz="3200" baseline="30000"/>
          </a:p>
        </p:txBody>
      </p:sp>
      <p:sp>
        <p:nvSpPr>
          <p:cNvPr id="50185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Another way to think of it</a:t>
            </a:r>
          </a:p>
        </p:txBody>
      </p:sp>
      <p:sp>
        <p:nvSpPr>
          <p:cNvPr id="5018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3200" b="1" i="1"/>
              <a:t>Multiplying and Dividing Powers</a:t>
            </a:r>
            <a:endParaRPr lang="en-US" sz="3200" b="1" i="1"/>
          </a:p>
        </p:txBody>
      </p:sp>
    </p:spTree>
    <p:extLst>
      <p:ext uri="{BB962C8B-B14F-4D97-AF65-F5344CB8AC3E}">
        <p14:creationId xmlns:p14="http://schemas.microsoft.com/office/powerpoint/2010/main" val="11418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017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0181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3810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dirty="0"/>
              <a:t>   </a:t>
            </a:r>
            <a:r>
              <a:rPr lang="en-CA" sz="3200" b="1" dirty="0" smtClean="0">
                <a:solidFill>
                  <a:srgbClr val="0066FF"/>
                </a:solidFill>
              </a:rPr>
              <a:t>7</a:t>
            </a:r>
            <a:r>
              <a:rPr lang="en-CA" sz="3200" b="1" baseline="30000" dirty="0" smtClean="0">
                <a:solidFill>
                  <a:srgbClr val="0066FF"/>
                </a:solidFill>
              </a:rPr>
              <a:t>3</a:t>
            </a:r>
            <a:r>
              <a:rPr lang="en-CA" sz="3200" b="1" dirty="0" smtClean="0">
                <a:solidFill>
                  <a:srgbClr val="0066FF"/>
                </a:solidFill>
              </a:rPr>
              <a:t> </a:t>
            </a:r>
            <a:r>
              <a:rPr lang="en-CA" sz="3200" b="1" dirty="0">
                <a:solidFill>
                  <a:srgbClr val="0066FF"/>
                </a:solidFill>
              </a:rPr>
              <a:t>x </a:t>
            </a:r>
            <a:r>
              <a:rPr lang="en-CA" sz="3200" b="1" dirty="0" smtClean="0">
                <a:solidFill>
                  <a:srgbClr val="0066FF"/>
                </a:solidFill>
              </a:rPr>
              <a:t>7</a:t>
            </a:r>
            <a:r>
              <a:rPr lang="en-CA" sz="3200" b="1" baseline="30000" dirty="0" smtClean="0">
                <a:solidFill>
                  <a:srgbClr val="0066FF"/>
                </a:solidFill>
              </a:rPr>
              <a:t>4</a:t>
            </a:r>
            <a:endParaRPr lang="en-CA" sz="3200" b="1" baseline="30000" dirty="0">
              <a:solidFill>
                <a:srgbClr val="0066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1400" y="2667000"/>
            <a:ext cx="1066800" cy="2133600"/>
            <a:chOff x="3352800" y="2743200"/>
            <a:chExt cx="1066800" cy="2133600"/>
          </a:xfrm>
        </p:grpSpPr>
        <p:sp>
          <p:nvSpPr>
            <p:cNvPr id="50182" name="Text Box 9"/>
            <p:cNvSpPr txBox="1">
              <a:spLocks noChangeArrowheads="1"/>
            </p:cNvSpPr>
            <p:nvPr/>
          </p:nvSpPr>
          <p:spPr bwMode="auto">
            <a:xfrm>
              <a:off x="3429000" y="3429000"/>
              <a:ext cx="9144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CA" sz="3600" dirty="0"/>
                <a:t>OR</a:t>
              </a:r>
            </a:p>
          </p:txBody>
        </p:sp>
        <p:sp>
          <p:nvSpPr>
            <p:cNvPr id="50183" name="AutoShape 11"/>
            <p:cNvSpPr>
              <a:spLocks noChangeArrowheads="1"/>
            </p:cNvSpPr>
            <p:nvPr/>
          </p:nvSpPr>
          <p:spPr bwMode="auto">
            <a:xfrm>
              <a:off x="3352800" y="2743200"/>
              <a:ext cx="1066800" cy="2133600"/>
            </a:xfrm>
            <a:prstGeom prst="roundRect">
              <a:avLst>
                <a:gd name="adj" fmla="val 16667"/>
              </a:avLst>
            </a:prstGeom>
            <a:noFill/>
            <a:ln w="57150" cap="sq" cmpd="thinThick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4" name="Text Box 14"/>
          <p:cNvSpPr txBox="1">
            <a:spLocks noChangeArrowheads="1"/>
          </p:cNvSpPr>
          <p:nvPr/>
        </p:nvSpPr>
        <p:spPr bwMode="auto">
          <a:xfrm>
            <a:off x="5638800" y="1797050"/>
            <a:ext cx="3810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dirty="0"/>
              <a:t>   </a:t>
            </a:r>
            <a:r>
              <a:rPr lang="en-CA" sz="3200" b="1" dirty="0" smtClean="0">
                <a:solidFill>
                  <a:srgbClr val="0066FF"/>
                </a:solidFill>
              </a:rPr>
              <a:t>5</a:t>
            </a:r>
            <a:r>
              <a:rPr lang="en-CA" sz="3200" b="1" baseline="30000" dirty="0">
                <a:solidFill>
                  <a:srgbClr val="0066FF"/>
                </a:solidFill>
              </a:rPr>
              <a:t>2</a:t>
            </a:r>
            <a:r>
              <a:rPr lang="en-CA" sz="3200" b="1" dirty="0" smtClean="0">
                <a:solidFill>
                  <a:srgbClr val="0066FF"/>
                </a:solidFill>
              </a:rPr>
              <a:t> </a:t>
            </a:r>
            <a:r>
              <a:rPr lang="en-CA" sz="3200" b="1" dirty="0">
                <a:solidFill>
                  <a:srgbClr val="0066FF"/>
                </a:solidFill>
              </a:rPr>
              <a:t>x 3</a:t>
            </a:r>
            <a:r>
              <a:rPr lang="en-CA" sz="3200" b="1" baseline="30000" dirty="0" smtClean="0">
                <a:solidFill>
                  <a:srgbClr val="0066FF"/>
                </a:solidFill>
              </a:rPr>
              <a:t>6</a:t>
            </a:r>
            <a:endParaRPr lang="en-CA" sz="3200" b="1" baseline="30000" dirty="0">
              <a:solidFill>
                <a:srgbClr val="0066FF"/>
              </a:solidFill>
            </a:endParaRPr>
          </a:p>
        </p:txBody>
      </p:sp>
      <p:sp>
        <p:nvSpPr>
          <p:cNvPr id="50185" name="Text Box 15"/>
          <p:cNvSpPr txBox="1">
            <a:spLocks noChangeArrowheads="1"/>
          </p:cNvSpPr>
          <p:nvPr/>
        </p:nvSpPr>
        <p:spPr bwMode="auto">
          <a:xfrm>
            <a:off x="304800" y="12954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dirty="0" smtClean="0"/>
              <a:t>You Try</a:t>
            </a:r>
            <a:endParaRPr lang="en-CA" dirty="0"/>
          </a:p>
        </p:txBody>
      </p:sp>
      <p:sp>
        <p:nvSpPr>
          <p:cNvPr id="5018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3200" b="1" i="1"/>
              <a:t>Multiplying and Dividing Powers</a:t>
            </a:r>
            <a:endParaRPr lang="en-US" sz="3200" b="1" i="1"/>
          </a:p>
        </p:txBody>
      </p:sp>
    </p:spTree>
    <p:extLst>
      <p:ext uri="{BB962C8B-B14F-4D97-AF65-F5344CB8AC3E}">
        <p14:creationId xmlns:p14="http://schemas.microsoft.com/office/powerpoint/2010/main" val="395939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6" name="Rectangle 11"/>
          <p:cNvSpPr>
            <a:spLocks noChangeArrowheads="1"/>
          </p:cNvSpPr>
          <p:nvPr/>
        </p:nvSpPr>
        <p:spPr bwMode="auto">
          <a:xfrm>
            <a:off x="457200" y="1295400"/>
            <a:ext cx="83058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>
                <a:solidFill>
                  <a:srgbClr val="000000"/>
                </a:solidFill>
                <a:latin typeface="Verdana" charset="0"/>
              </a:rPr>
              <a:t>The Quotient Rule States:</a:t>
            </a:r>
          </a:p>
          <a:p>
            <a:r>
              <a:rPr lang="en-US">
                <a:solidFill>
                  <a:srgbClr val="000000"/>
                </a:solidFill>
              </a:rPr>
              <a:t>when dividing two powers with the same base we can </a:t>
            </a:r>
            <a:r>
              <a:rPr lang="en-US" b="1" i="1" u="sng">
                <a:solidFill>
                  <a:srgbClr val="FF0000"/>
                </a:solidFill>
              </a:rPr>
              <a:t>subtract</a:t>
            </a:r>
            <a:r>
              <a:rPr lang="en-US">
                <a:solidFill>
                  <a:srgbClr val="000000"/>
                </a:solidFill>
              </a:rPr>
              <a:t> the exponents.</a:t>
            </a:r>
          </a:p>
        </p:txBody>
      </p:sp>
      <p:sp>
        <p:nvSpPr>
          <p:cNvPr id="5222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222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2230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3810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   2</a:t>
            </a:r>
            <a:r>
              <a:rPr lang="en-CA" sz="3200" baseline="30000"/>
              <a:t>5</a:t>
            </a:r>
            <a:r>
              <a:rPr lang="en-CA" sz="3200"/>
              <a:t> </a:t>
            </a:r>
            <a:r>
              <a:rPr lang="en-US" sz="3200">
                <a:cs typeface="Times New Roman" charset="0"/>
              </a:rPr>
              <a:t>÷</a:t>
            </a:r>
            <a:r>
              <a:rPr lang="en-CA" sz="3200"/>
              <a:t> 2</a:t>
            </a:r>
            <a:r>
              <a:rPr lang="en-CA" sz="3200" baseline="30000"/>
              <a:t>3</a:t>
            </a:r>
          </a:p>
          <a:p>
            <a:r>
              <a:rPr lang="en-CA" sz="3200"/>
              <a:t>= </a:t>
            </a:r>
            <a:r>
              <a:rPr lang="en-CA" sz="3200" u="sng"/>
              <a:t>(2)(2)(2)(2)(2)</a:t>
            </a:r>
          </a:p>
          <a:p>
            <a:r>
              <a:rPr lang="en-CA"/>
              <a:t>                 </a:t>
            </a:r>
            <a:r>
              <a:rPr lang="en-CA" sz="3200"/>
              <a:t>(2)(2)(2)</a:t>
            </a:r>
            <a:endParaRPr lang="en-CA" sz="4000"/>
          </a:p>
          <a:p>
            <a:pPr>
              <a:spcBef>
                <a:spcPct val="50000"/>
              </a:spcBef>
            </a:pPr>
            <a:r>
              <a:rPr lang="en-CA" sz="3200"/>
              <a:t>= 2</a:t>
            </a:r>
            <a:r>
              <a:rPr lang="en-CA" sz="32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3200"/>
              <a:t>= 4</a:t>
            </a:r>
          </a:p>
        </p:txBody>
      </p:sp>
      <p:sp>
        <p:nvSpPr>
          <p:cNvPr id="52231" name="Text Box 9"/>
          <p:cNvSpPr txBox="1">
            <a:spLocks noChangeArrowheads="1"/>
          </p:cNvSpPr>
          <p:nvPr/>
        </p:nvSpPr>
        <p:spPr bwMode="auto">
          <a:xfrm>
            <a:off x="4114800" y="38862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5746750" y="2514600"/>
            <a:ext cx="177165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CA" sz="3200"/>
              <a:t>   2</a:t>
            </a:r>
            <a:r>
              <a:rPr lang="en-CA" sz="3200" baseline="30000"/>
              <a:t>5</a:t>
            </a:r>
            <a:r>
              <a:rPr lang="en-CA" sz="3200"/>
              <a:t> </a:t>
            </a:r>
            <a:r>
              <a:rPr lang="en-US" sz="3200">
                <a:cs typeface="Times New Roman" charset="0"/>
              </a:rPr>
              <a:t>÷</a:t>
            </a:r>
            <a:r>
              <a:rPr lang="en-CA" sz="3200"/>
              <a:t> 2</a:t>
            </a:r>
            <a:r>
              <a:rPr lang="en-CA" sz="3200" baseline="30000"/>
              <a:t>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2 </a:t>
            </a:r>
            <a:r>
              <a:rPr lang="en-CA" sz="3200" baseline="30000">
                <a:solidFill>
                  <a:srgbClr val="FF0000"/>
                </a:solidFill>
              </a:rPr>
              <a:t>5-3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2</a:t>
            </a:r>
            <a:r>
              <a:rPr lang="en-CA" sz="3200" baseline="30000"/>
              <a:t>2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4</a:t>
            </a:r>
          </a:p>
        </p:txBody>
      </p:sp>
      <p:sp>
        <p:nvSpPr>
          <p:cNvPr id="52233" name="AutoShape 11"/>
          <p:cNvSpPr>
            <a:spLocks noChangeArrowheads="1"/>
          </p:cNvSpPr>
          <p:nvPr/>
        </p:nvSpPr>
        <p:spPr bwMode="auto">
          <a:xfrm>
            <a:off x="4038600" y="3124200"/>
            <a:ext cx="1066800" cy="2133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Text Box 12"/>
          <p:cNvSpPr txBox="1">
            <a:spLocks noChangeArrowheads="1"/>
          </p:cNvSpPr>
          <p:nvPr/>
        </p:nvSpPr>
        <p:spPr bwMode="auto">
          <a:xfrm>
            <a:off x="2362200" y="5638800"/>
            <a:ext cx="632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/>
              <a:t>Keep your answers in </a:t>
            </a:r>
            <a:r>
              <a:rPr lang="en-CA" b="1" i="1"/>
              <a:t>exponential form</a:t>
            </a:r>
            <a:r>
              <a:rPr lang="en-CA"/>
              <a:t> unless asked for </a:t>
            </a:r>
            <a:r>
              <a:rPr lang="en-CA" b="1" i="1"/>
              <a:t>standard form</a:t>
            </a:r>
          </a:p>
        </p:txBody>
      </p:sp>
      <p:sp>
        <p:nvSpPr>
          <p:cNvPr id="52235" name="AutoShape 13"/>
          <p:cNvSpPr>
            <a:spLocks noChangeArrowheads="1"/>
          </p:cNvSpPr>
          <p:nvPr/>
        </p:nvSpPr>
        <p:spPr bwMode="auto">
          <a:xfrm>
            <a:off x="2286000" y="5486400"/>
            <a:ext cx="6248400" cy="10668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4"/>
          <p:cNvSpPr>
            <a:spLocks noChangeShapeType="1"/>
          </p:cNvSpPr>
          <p:nvPr/>
        </p:nvSpPr>
        <p:spPr bwMode="auto">
          <a:xfrm flipH="1">
            <a:off x="2895600" y="3048000"/>
            <a:ext cx="76200" cy="12192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5"/>
          <p:cNvSpPr>
            <a:spLocks noChangeShapeType="1"/>
          </p:cNvSpPr>
          <p:nvPr/>
        </p:nvSpPr>
        <p:spPr bwMode="auto">
          <a:xfrm flipH="1">
            <a:off x="2438400" y="2971800"/>
            <a:ext cx="76200" cy="12192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6"/>
          <p:cNvSpPr>
            <a:spLocks noChangeShapeType="1"/>
          </p:cNvSpPr>
          <p:nvPr/>
        </p:nvSpPr>
        <p:spPr bwMode="auto">
          <a:xfrm flipH="1">
            <a:off x="1981200" y="2895600"/>
            <a:ext cx="76200" cy="12192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7"/>
          <p:cNvSpPr>
            <a:spLocks noChangeShapeType="1"/>
          </p:cNvSpPr>
          <p:nvPr/>
        </p:nvSpPr>
        <p:spPr bwMode="auto">
          <a:xfrm flipH="1" flipV="1">
            <a:off x="1295400" y="4724400"/>
            <a:ext cx="4572000" cy="1066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8"/>
          <p:cNvSpPr>
            <a:spLocks noChangeShapeType="1"/>
          </p:cNvSpPr>
          <p:nvPr/>
        </p:nvSpPr>
        <p:spPr bwMode="auto">
          <a:xfrm flipH="1" flipV="1">
            <a:off x="6400800" y="5181600"/>
            <a:ext cx="609600" cy="1066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3200" b="1" i="1"/>
              <a:t>Multiplying and Dividing Powers</a:t>
            </a:r>
            <a:endParaRPr lang="en-US" sz="3200" b="1" i="1"/>
          </a:p>
        </p:txBody>
      </p:sp>
    </p:spTree>
    <p:extLst>
      <p:ext uri="{BB962C8B-B14F-4D97-AF65-F5344CB8AC3E}">
        <p14:creationId xmlns:p14="http://schemas.microsoft.com/office/powerpoint/2010/main" val="158285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4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4275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4277" name="Text Box 19"/>
          <p:cNvSpPr txBox="1">
            <a:spLocks noChangeArrowheads="1"/>
          </p:cNvSpPr>
          <p:nvPr/>
        </p:nvSpPr>
        <p:spPr bwMode="auto">
          <a:xfrm>
            <a:off x="304800" y="1676400"/>
            <a:ext cx="3810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a) 3</a:t>
            </a:r>
            <a:r>
              <a:rPr lang="en-CA" sz="3200" baseline="30000"/>
              <a:t>8</a:t>
            </a:r>
            <a:r>
              <a:rPr lang="en-CA" sz="3200"/>
              <a:t> x 3</a:t>
            </a:r>
            <a:r>
              <a:rPr lang="en-CA" sz="3200" baseline="30000"/>
              <a:t>4</a:t>
            </a:r>
          </a:p>
          <a:p>
            <a:pPr>
              <a:spcBef>
                <a:spcPct val="50000"/>
              </a:spcBef>
            </a:pPr>
            <a:r>
              <a:rPr lang="en-CA" sz="3200"/>
              <a:t>= 3</a:t>
            </a:r>
            <a:r>
              <a:rPr lang="en-CA" sz="3200" baseline="30000">
                <a:solidFill>
                  <a:srgbClr val="FF0000"/>
                </a:solidFill>
              </a:rPr>
              <a:t>8+4</a:t>
            </a:r>
          </a:p>
          <a:p>
            <a:pPr>
              <a:spcBef>
                <a:spcPct val="50000"/>
              </a:spcBef>
            </a:pPr>
            <a:r>
              <a:rPr lang="en-CA" sz="3200"/>
              <a:t>= 3</a:t>
            </a:r>
            <a:r>
              <a:rPr lang="en-CA" sz="3200" baseline="30000"/>
              <a:t>12</a:t>
            </a:r>
          </a:p>
          <a:p>
            <a:pPr>
              <a:spcBef>
                <a:spcPct val="50000"/>
              </a:spcBef>
            </a:pPr>
            <a:endParaRPr lang="en-CA" sz="3200" baseline="30000"/>
          </a:p>
        </p:txBody>
      </p:sp>
      <p:sp>
        <p:nvSpPr>
          <p:cNvPr id="54278" name="Text Box 20"/>
          <p:cNvSpPr txBox="1">
            <a:spLocks noChangeArrowheads="1"/>
          </p:cNvSpPr>
          <p:nvPr/>
        </p:nvSpPr>
        <p:spPr bwMode="auto">
          <a:xfrm>
            <a:off x="228600" y="12954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Write each product or quotient as a single power.</a:t>
            </a:r>
          </a:p>
        </p:txBody>
      </p:sp>
      <p:sp>
        <p:nvSpPr>
          <p:cNvPr id="54279" name="Text Box 21"/>
          <p:cNvSpPr txBox="1">
            <a:spLocks noChangeArrowheads="1"/>
          </p:cNvSpPr>
          <p:nvPr/>
        </p:nvSpPr>
        <p:spPr bwMode="auto">
          <a:xfrm>
            <a:off x="2743200" y="1676400"/>
            <a:ext cx="3810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b) 4</a:t>
            </a:r>
            <a:r>
              <a:rPr lang="en-CA" sz="3200" baseline="30000"/>
              <a:t>6</a:t>
            </a:r>
            <a:r>
              <a:rPr lang="en-CA" sz="3200"/>
              <a:t> </a:t>
            </a:r>
            <a:r>
              <a:rPr lang="en-US" sz="3200">
                <a:cs typeface="Times New Roman" charset="0"/>
              </a:rPr>
              <a:t>÷</a:t>
            </a:r>
            <a:r>
              <a:rPr lang="en-CA" sz="3200"/>
              <a:t> 4</a:t>
            </a:r>
            <a:endParaRPr lang="en-CA" sz="3200" baseline="30000"/>
          </a:p>
          <a:p>
            <a:pPr>
              <a:spcBef>
                <a:spcPct val="50000"/>
              </a:spcBef>
            </a:pPr>
            <a:r>
              <a:rPr lang="en-CA" sz="3200"/>
              <a:t>= 4</a:t>
            </a:r>
            <a:r>
              <a:rPr lang="en-CA" sz="3200" baseline="30000">
                <a:solidFill>
                  <a:srgbClr val="FF0000"/>
                </a:solidFill>
              </a:rPr>
              <a:t>6-1</a:t>
            </a:r>
          </a:p>
          <a:p>
            <a:pPr>
              <a:spcBef>
                <a:spcPct val="50000"/>
              </a:spcBef>
            </a:pPr>
            <a:r>
              <a:rPr lang="en-CA" sz="3200"/>
              <a:t>= 4</a:t>
            </a:r>
            <a:r>
              <a:rPr lang="en-CA" sz="3200" baseline="30000"/>
              <a:t>5</a:t>
            </a:r>
          </a:p>
          <a:p>
            <a:pPr>
              <a:spcBef>
                <a:spcPct val="50000"/>
              </a:spcBef>
            </a:pPr>
            <a:endParaRPr lang="en-CA" sz="3200" baseline="30000"/>
          </a:p>
        </p:txBody>
      </p:sp>
      <p:sp>
        <p:nvSpPr>
          <p:cNvPr id="54280" name="Text Box 22"/>
          <p:cNvSpPr txBox="1">
            <a:spLocks noChangeArrowheads="1"/>
          </p:cNvSpPr>
          <p:nvPr/>
        </p:nvSpPr>
        <p:spPr bwMode="auto">
          <a:xfrm>
            <a:off x="5029200" y="1676400"/>
            <a:ext cx="3810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c) (-2)</a:t>
            </a:r>
            <a:r>
              <a:rPr lang="en-CA" sz="3200" baseline="30000"/>
              <a:t>3</a:t>
            </a:r>
            <a:r>
              <a:rPr lang="en-CA" sz="3200"/>
              <a:t> </a:t>
            </a:r>
            <a:r>
              <a:rPr lang="en-US" sz="3200">
                <a:cs typeface="Times New Roman" charset="0"/>
              </a:rPr>
              <a:t>x</a:t>
            </a:r>
            <a:r>
              <a:rPr lang="en-CA" sz="3200"/>
              <a:t> (-2)</a:t>
            </a:r>
            <a:r>
              <a:rPr lang="en-CA" sz="3200" baseline="30000"/>
              <a:t>4 </a:t>
            </a:r>
            <a:r>
              <a:rPr lang="en-US"/>
              <a:t>÷</a:t>
            </a:r>
            <a:r>
              <a:rPr lang="en-CA"/>
              <a:t> </a:t>
            </a:r>
            <a:r>
              <a:rPr lang="en-CA" sz="3200"/>
              <a:t>(-2)</a:t>
            </a:r>
            <a:r>
              <a:rPr lang="en-CA" sz="32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3200"/>
              <a:t>= (-2)</a:t>
            </a:r>
            <a:r>
              <a:rPr lang="en-CA" sz="3200" baseline="30000">
                <a:solidFill>
                  <a:srgbClr val="FF0000"/>
                </a:solidFill>
              </a:rPr>
              <a:t>3+4-2</a:t>
            </a:r>
          </a:p>
          <a:p>
            <a:pPr>
              <a:spcBef>
                <a:spcPct val="50000"/>
              </a:spcBef>
            </a:pPr>
            <a:r>
              <a:rPr lang="en-CA" sz="3200"/>
              <a:t>= (-2)</a:t>
            </a:r>
            <a:r>
              <a:rPr lang="en-CA" sz="3200" baseline="30000"/>
              <a:t>5</a:t>
            </a:r>
          </a:p>
          <a:p>
            <a:pPr>
              <a:spcBef>
                <a:spcPct val="50000"/>
              </a:spcBef>
            </a:pPr>
            <a:endParaRPr lang="en-CA" sz="3200" baseline="30000"/>
          </a:p>
        </p:txBody>
      </p:sp>
      <p:sp>
        <p:nvSpPr>
          <p:cNvPr id="54281" name="Line 23"/>
          <p:cNvSpPr>
            <a:spLocks noChangeShapeType="1"/>
          </p:cNvSpPr>
          <p:nvPr/>
        </p:nvSpPr>
        <p:spPr bwMode="auto">
          <a:xfrm>
            <a:off x="381000" y="3810000"/>
            <a:ext cx="8534400" cy="0"/>
          </a:xfrm>
          <a:prstGeom prst="line">
            <a:avLst/>
          </a:prstGeom>
          <a:noFill/>
          <a:ln w="57150" cap="sq" cmpd="thickThin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Text Box 24"/>
          <p:cNvSpPr txBox="1">
            <a:spLocks noChangeArrowheads="1"/>
          </p:cNvSpPr>
          <p:nvPr/>
        </p:nvSpPr>
        <p:spPr bwMode="auto">
          <a:xfrm>
            <a:off x="228600" y="37338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Simplify then evaluate.</a:t>
            </a:r>
          </a:p>
        </p:txBody>
      </p:sp>
      <p:sp>
        <p:nvSpPr>
          <p:cNvPr id="54283" name="Text Box 25"/>
          <p:cNvSpPr txBox="1">
            <a:spLocks noChangeArrowheads="1"/>
          </p:cNvSpPr>
          <p:nvPr/>
        </p:nvSpPr>
        <p:spPr bwMode="auto">
          <a:xfrm>
            <a:off x="228600" y="4029075"/>
            <a:ext cx="38100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a) 10</a:t>
            </a:r>
            <a:r>
              <a:rPr lang="en-CA" baseline="30000"/>
              <a:t>5</a:t>
            </a:r>
            <a:r>
              <a:rPr lang="en-CA"/>
              <a:t> </a:t>
            </a:r>
            <a:r>
              <a:rPr lang="en-US">
                <a:cs typeface="Times New Roman" charset="0"/>
              </a:rPr>
              <a:t>x</a:t>
            </a:r>
            <a:r>
              <a:rPr lang="en-CA"/>
              <a:t> 10</a:t>
            </a:r>
            <a:r>
              <a:rPr lang="en-CA" baseline="30000"/>
              <a:t>4 </a:t>
            </a:r>
            <a:r>
              <a:rPr lang="en-US" sz="1800"/>
              <a:t>-</a:t>
            </a:r>
            <a:r>
              <a:rPr lang="en-CA" sz="1800"/>
              <a:t> </a:t>
            </a:r>
            <a:r>
              <a:rPr lang="en-CA"/>
              <a:t>10</a:t>
            </a:r>
            <a:r>
              <a:rPr lang="en-CA" baseline="30000"/>
              <a:t>3</a:t>
            </a:r>
          </a:p>
          <a:p>
            <a:pPr>
              <a:spcBef>
                <a:spcPct val="50000"/>
              </a:spcBef>
            </a:pPr>
            <a:r>
              <a:rPr lang="en-CA"/>
              <a:t>= 10</a:t>
            </a:r>
            <a:r>
              <a:rPr lang="en-CA" baseline="30000">
                <a:solidFill>
                  <a:srgbClr val="FF0000"/>
                </a:solidFill>
              </a:rPr>
              <a:t>5+4</a:t>
            </a:r>
            <a:r>
              <a:rPr lang="en-CA"/>
              <a:t> - 10</a:t>
            </a:r>
            <a:r>
              <a:rPr lang="en-CA" baseline="30000"/>
              <a:t>3</a:t>
            </a:r>
          </a:p>
          <a:p>
            <a:pPr>
              <a:spcBef>
                <a:spcPct val="50000"/>
              </a:spcBef>
            </a:pPr>
            <a:r>
              <a:rPr lang="en-CA"/>
              <a:t>= 10</a:t>
            </a:r>
            <a:r>
              <a:rPr lang="en-CA" baseline="30000"/>
              <a:t>9</a:t>
            </a:r>
            <a:r>
              <a:rPr lang="en-CA"/>
              <a:t> – 10</a:t>
            </a:r>
            <a:r>
              <a:rPr lang="en-CA" baseline="30000"/>
              <a:t>3</a:t>
            </a:r>
          </a:p>
          <a:p>
            <a:pPr>
              <a:spcBef>
                <a:spcPct val="50000"/>
              </a:spcBef>
            </a:pPr>
            <a:r>
              <a:rPr lang="en-CA"/>
              <a:t>= 1000 000 000 – 1000</a:t>
            </a:r>
          </a:p>
          <a:p>
            <a:pPr>
              <a:spcBef>
                <a:spcPct val="50000"/>
              </a:spcBef>
            </a:pPr>
            <a:r>
              <a:rPr lang="en-CA"/>
              <a:t>= 999 999 000</a:t>
            </a:r>
            <a:endParaRPr lang="en-CA" baseline="30000"/>
          </a:p>
          <a:p>
            <a:pPr>
              <a:spcBef>
                <a:spcPct val="50000"/>
              </a:spcBef>
            </a:pPr>
            <a:endParaRPr lang="en-CA" baseline="30000"/>
          </a:p>
        </p:txBody>
      </p:sp>
      <p:sp>
        <p:nvSpPr>
          <p:cNvPr id="54284" name="Line 27"/>
          <p:cNvSpPr>
            <a:spLocks noChangeShapeType="1"/>
          </p:cNvSpPr>
          <p:nvPr/>
        </p:nvSpPr>
        <p:spPr bwMode="auto">
          <a:xfrm>
            <a:off x="4114800" y="4114800"/>
            <a:ext cx="0" cy="2057400"/>
          </a:xfrm>
          <a:prstGeom prst="line">
            <a:avLst/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Text Box 28"/>
          <p:cNvSpPr txBox="1">
            <a:spLocks noChangeArrowheads="1"/>
          </p:cNvSpPr>
          <p:nvPr/>
        </p:nvSpPr>
        <p:spPr bwMode="auto">
          <a:xfrm>
            <a:off x="4876800" y="3886200"/>
            <a:ext cx="42672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dirty="0"/>
              <a:t>b) (-3)</a:t>
            </a:r>
            <a:r>
              <a:rPr lang="en-CA" baseline="30000" dirty="0"/>
              <a:t>6</a:t>
            </a:r>
            <a:r>
              <a:rPr lang="en-CA" dirty="0"/>
              <a:t> </a:t>
            </a:r>
            <a:r>
              <a:rPr lang="en-US" dirty="0"/>
              <a:t>÷</a:t>
            </a:r>
            <a:r>
              <a:rPr lang="en-CA" dirty="0"/>
              <a:t> (-3)</a:t>
            </a:r>
            <a:r>
              <a:rPr lang="en-CA" baseline="30000" dirty="0"/>
              <a:t>5 </a:t>
            </a:r>
            <a:r>
              <a:rPr lang="en-US" dirty="0"/>
              <a:t>-</a:t>
            </a:r>
            <a:r>
              <a:rPr lang="en-CA" dirty="0"/>
              <a:t> (-3)</a:t>
            </a:r>
            <a:r>
              <a:rPr lang="en-CA" baseline="30000" dirty="0"/>
              <a:t>5 </a:t>
            </a:r>
            <a:r>
              <a:rPr lang="en-US" dirty="0"/>
              <a:t>÷</a:t>
            </a:r>
            <a:r>
              <a:rPr lang="en-CA" baseline="30000" dirty="0"/>
              <a:t> </a:t>
            </a:r>
            <a:r>
              <a:rPr lang="en-CA" dirty="0"/>
              <a:t>(-3) </a:t>
            </a:r>
            <a:r>
              <a:rPr lang="en-CA" baseline="30000" dirty="0"/>
              <a:t>3</a:t>
            </a:r>
          </a:p>
          <a:p>
            <a:pPr>
              <a:spcBef>
                <a:spcPct val="50000"/>
              </a:spcBef>
            </a:pPr>
            <a:r>
              <a:rPr lang="en-CA" dirty="0"/>
              <a:t>= (-3)</a:t>
            </a:r>
            <a:r>
              <a:rPr lang="en-CA" baseline="30000" dirty="0">
                <a:solidFill>
                  <a:srgbClr val="FF0000"/>
                </a:solidFill>
              </a:rPr>
              <a:t>6-5 </a:t>
            </a:r>
            <a:r>
              <a:rPr lang="en-CA" dirty="0"/>
              <a:t>- (-3)</a:t>
            </a:r>
            <a:r>
              <a:rPr lang="en-CA" baseline="30000" dirty="0">
                <a:solidFill>
                  <a:srgbClr val="FF0000"/>
                </a:solidFill>
              </a:rPr>
              <a:t>5-3</a:t>
            </a:r>
            <a:r>
              <a:rPr lang="en-CA" dirty="0"/>
              <a:t> </a:t>
            </a:r>
            <a:endParaRPr lang="en-CA" baseline="30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CA" dirty="0"/>
              <a:t>= (-3)</a:t>
            </a:r>
            <a:r>
              <a:rPr lang="en-CA" baseline="30000" dirty="0"/>
              <a:t>1 </a:t>
            </a:r>
            <a:r>
              <a:rPr lang="en-CA" dirty="0"/>
              <a:t>- (-3)</a:t>
            </a:r>
            <a:r>
              <a:rPr lang="en-CA" baseline="30000" dirty="0"/>
              <a:t>2</a:t>
            </a:r>
          </a:p>
          <a:p>
            <a:pPr>
              <a:spcBef>
                <a:spcPct val="50000"/>
              </a:spcBef>
            </a:pPr>
            <a:r>
              <a:rPr lang="en-CA" dirty="0"/>
              <a:t>= -3 - +9</a:t>
            </a:r>
          </a:p>
          <a:p>
            <a:pPr>
              <a:spcBef>
                <a:spcPct val="50000"/>
              </a:spcBef>
            </a:pPr>
            <a:r>
              <a:rPr lang="en-CA" dirty="0"/>
              <a:t>= -12</a:t>
            </a:r>
            <a:endParaRPr lang="en-CA" baseline="30000" dirty="0"/>
          </a:p>
          <a:p>
            <a:pPr>
              <a:spcBef>
                <a:spcPct val="50000"/>
              </a:spcBef>
            </a:pPr>
            <a:endParaRPr lang="en-CA" baseline="30000" dirty="0"/>
          </a:p>
        </p:txBody>
      </p:sp>
      <p:sp>
        <p:nvSpPr>
          <p:cNvPr id="54286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CA" sz="3200" b="1" i="1"/>
              <a:t>Multiplying and Dividing Powers</a:t>
            </a:r>
            <a:endParaRPr lang="en-US" sz="3200" b="1" i="1"/>
          </a:p>
        </p:txBody>
      </p:sp>
      <p:sp>
        <p:nvSpPr>
          <p:cNvPr id="2" name="Rectangle 1"/>
          <p:cNvSpPr/>
          <p:nvPr/>
        </p:nvSpPr>
        <p:spPr bwMode="auto">
          <a:xfrm>
            <a:off x="228600" y="2362200"/>
            <a:ext cx="1828800" cy="1371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14600" y="2362200"/>
            <a:ext cx="1828800" cy="1371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29200" y="2362200"/>
            <a:ext cx="1828800" cy="1371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8600" y="4419600"/>
            <a:ext cx="2971800" cy="2290522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48200" y="4419600"/>
            <a:ext cx="2971800" cy="2290522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8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94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15"/>
          <p:cNvSpPr txBox="1">
            <a:spLocks noChangeArrowheads="1"/>
          </p:cNvSpPr>
          <p:nvPr/>
        </p:nvSpPr>
        <p:spPr bwMode="auto">
          <a:xfrm>
            <a:off x="304800" y="1371600"/>
            <a:ext cx="83058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dirty="0" smtClean="0"/>
              <a:t>White Board Activity: Using your whiteboards (no talking or peaking) please write the answer to one or both of the following question: </a:t>
            </a:r>
          </a:p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b="1" i="1" u="sng" dirty="0"/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3429000" y="2057400"/>
            <a:ext cx="1846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 dirty="0"/>
              <a:t>	</a:t>
            </a:r>
            <a:endParaRPr lang="en-CA" sz="6000" dirty="0"/>
          </a:p>
        </p:txBody>
      </p:sp>
      <p:sp>
        <p:nvSpPr>
          <p:cNvPr id="1946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947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3048000"/>
            <a:ext cx="3124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0" dirty="0" smtClean="0"/>
              <a:t>Determine the base in the power 7</a:t>
            </a:r>
            <a:r>
              <a:rPr lang="en-CA" sz="5000" baseline="30000" dirty="0" smtClean="0"/>
              <a:t>2</a:t>
            </a:r>
            <a:r>
              <a:rPr lang="en-CA" sz="5000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3048000"/>
            <a:ext cx="3276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0" dirty="0" smtClean="0"/>
              <a:t>Determine the base in the power 8</a:t>
            </a:r>
            <a:r>
              <a:rPr lang="en-CA" sz="5000" baseline="30000" dirty="0" smtClean="0"/>
              <a:t>100</a:t>
            </a:r>
            <a:r>
              <a:rPr lang="en-CA" sz="5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0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632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632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1219200" y="3005138"/>
            <a:ext cx="6629400" cy="37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76,77 and 78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4, 5, 6, 8, 10, 13, 15, 16</a:t>
            </a:r>
          </a:p>
        </p:txBody>
      </p:sp>
      <p:sp>
        <p:nvSpPr>
          <p:cNvPr id="56326" name="AutoShape 7"/>
          <p:cNvSpPr>
            <a:spLocks noChangeArrowheads="1"/>
          </p:cNvSpPr>
          <p:nvPr/>
        </p:nvSpPr>
        <p:spPr bwMode="auto">
          <a:xfrm>
            <a:off x="1219200" y="29289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AutoShape 8"/>
          <p:cNvSpPr>
            <a:spLocks noChangeArrowheads="1"/>
          </p:cNvSpPr>
          <p:nvPr/>
        </p:nvSpPr>
        <p:spPr bwMode="auto">
          <a:xfrm>
            <a:off x="1219200" y="49863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1066800" y="16764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5400">
                <a:solidFill>
                  <a:srgbClr val="FF3300"/>
                </a:solidFill>
              </a:rPr>
              <a:t>Assessment FA1-3</a:t>
            </a:r>
          </a:p>
        </p:txBody>
      </p:sp>
    </p:spTree>
    <p:extLst>
      <p:ext uri="{BB962C8B-B14F-4D97-AF65-F5344CB8AC3E}">
        <p14:creationId xmlns:p14="http://schemas.microsoft.com/office/powerpoint/2010/main" val="135237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632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632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dirty="0" smtClean="0"/>
              <a:t>Activity</a:t>
            </a:r>
            <a:endParaRPr lang="en-US" sz="3600" dirty="0"/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>
            <a:off x="1219200" y="3005138"/>
            <a:ext cx="66294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 dirty="0" smtClean="0"/>
              <a:t>Partners</a:t>
            </a:r>
            <a:endParaRPr lang="en-CA" sz="4400" dirty="0"/>
          </a:p>
          <a:p>
            <a:pPr algn="ctr">
              <a:spcBef>
                <a:spcPct val="50000"/>
              </a:spcBef>
            </a:pPr>
            <a:endParaRPr lang="en-CA" sz="4400" dirty="0"/>
          </a:p>
        </p:txBody>
      </p:sp>
      <p:sp>
        <p:nvSpPr>
          <p:cNvPr id="56326" name="AutoShape 7"/>
          <p:cNvSpPr>
            <a:spLocks noChangeArrowheads="1"/>
          </p:cNvSpPr>
          <p:nvPr/>
        </p:nvSpPr>
        <p:spPr bwMode="auto">
          <a:xfrm>
            <a:off x="1219200" y="29289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1066800" y="1676400"/>
            <a:ext cx="6629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5400" dirty="0" smtClean="0">
                <a:solidFill>
                  <a:srgbClr val="FF3300"/>
                </a:solidFill>
              </a:rPr>
              <a:t>Exponent Rules War</a:t>
            </a:r>
            <a:endParaRPr lang="en-CA" sz="54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3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8371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8373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i="1">
                <a:solidFill>
                  <a:srgbClr val="000000"/>
                </a:solidFill>
              </a:rPr>
              <a:t>Power of a Power Rule</a:t>
            </a:r>
          </a:p>
        </p:txBody>
      </p:sp>
      <p:sp>
        <p:nvSpPr>
          <p:cNvPr id="58374" name="Rectangle 11"/>
          <p:cNvSpPr>
            <a:spLocks noChangeArrowheads="1"/>
          </p:cNvSpPr>
          <p:nvPr/>
        </p:nvSpPr>
        <p:spPr bwMode="auto">
          <a:xfrm>
            <a:off x="228600" y="1471613"/>
            <a:ext cx="8534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i="1">
                <a:solidFill>
                  <a:srgbClr val="000000"/>
                </a:solidFill>
                <a:latin typeface="Verdana" charset="0"/>
              </a:rPr>
              <a:t>Power of a Power Rule</a:t>
            </a:r>
            <a:endParaRPr lang="en-US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>
                <a:solidFill>
                  <a:srgbClr val="000000"/>
                </a:solidFill>
                <a:latin typeface="Verdana" charset="0"/>
              </a:rPr>
              <a:t>The "power rule" tells us that to raise a power to a power, just </a:t>
            </a:r>
            <a:r>
              <a:rPr lang="en-US">
                <a:solidFill>
                  <a:srgbClr val="FF0000"/>
                </a:solidFill>
                <a:latin typeface="Verdana" charset="0"/>
              </a:rPr>
              <a:t>multiply</a:t>
            </a:r>
            <a:r>
              <a:rPr lang="en-US">
                <a:solidFill>
                  <a:srgbClr val="000000"/>
                </a:solidFill>
                <a:latin typeface="Verdana" charset="0"/>
              </a:rPr>
              <a:t> the exponents. </a:t>
            </a:r>
          </a:p>
        </p:txBody>
      </p:sp>
      <p:sp>
        <p:nvSpPr>
          <p:cNvPr id="58375" name="Text Box 21"/>
          <p:cNvSpPr txBox="1">
            <a:spLocks noChangeArrowheads="1"/>
          </p:cNvSpPr>
          <p:nvPr/>
        </p:nvSpPr>
        <p:spPr bwMode="auto">
          <a:xfrm>
            <a:off x="381000" y="3107039"/>
            <a:ext cx="381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>
                <a:solidFill>
                  <a:srgbClr val="0066FF"/>
                </a:solidFill>
              </a:rPr>
              <a:t>   (2</a:t>
            </a:r>
            <a:r>
              <a:rPr lang="en-CA" sz="3200" b="1" baseline="30000">
                <a:solidFill>
                  <a:srgbClr val="0066FF"/>
                </a:solidFill>
              </a:rPr>
              <a:t>4</a:t>
            </a:r>
            <a:r>
              <a:rPr lang="en-CA" sz="3200" b="1">
                <a:solidFill>
                  <a:srgbClr val="0066FF"/>
                </a:solidFill>
              </a:rPr>
              <a:t>)</a:t>
            </a:r>
            <a:r>
              <a:rPr lang="en-CA" sz="3200" b="1" baseline="30000">
                <a:solidFill>
                  <a:srgbClr val="0066FF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CA" sz="3200"/>
              <a:t>= [(2)(2)(2)(2)]</a:t>
            </a:r>
            <a:r>
              <a:rPr lang="en-CA" sz="3200" baseline="30000"/>
              <a:t>3</a:t>
            </a:r>
          </a:p>
          <a:p>
            <a:pPr>
              <a:spcBef>
                <a:spcPct val="50000"/>
              </a:spcBef>
            </a:pPr>
            <a:r>
              <a:rPr lang="en-CA" sz="1800"/>
              <a:t>= </a:t>
            </a:r>
            <a:r>
              <a:rPr lang="en-CA" sz="1400"/>
              <a:t>(2)(2)(2)(2) x (2)(2)(2)(2) x (2)(2)(2)(2)</a:t>
            </a:r>
          </a:p>
          <a:p>
            <a:pPr>
              <a:spcBef>
                <a:spcPct val="50000"/>
              </a:spcBef>
            </a:pPr>
            <a:r>
              <a:rPr lang="en-CA" sz="3200"/>
              <a:t>= 2</a:t>
            </a:r>
            <a:r>
              <a:rPr lang="en-CA" sz="3200" baseline="30000"/>
              <a:t>12</a:t>
            </a:r>
          </a:p>
          <a:p>
            <a:pPr>
              <a:spcBef>
                <a:spcPct val="50000"/>
              </a:spcBef>
            </a:pPr>
            <a:r>
              <a:rPr lang="en-CA" sz="3200"/>
              <a:t>= 4096</a:t>
            </a:r>
          </a:p>
        </p:txBody>
      </p:sp>
      <p:sp>
        <p:nvSpPr>
          <p:cNvPr id="58376" name="Text Box 22"/>
          <p:cNvSpPr txBox="1">
            <a:spLocks noChangeArrowheads="1"/>
          </p:cNvSpPr>
          <p:nvPr/>
        </p:nvSpPr>
        <p:spPr bwMode="auto">
          <a:xfrm>
            <a:off x="3657600" y="38862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58377" name="Rectangle 23"/>
          <p:cNvSpPr>
            <a:spLocks noChangeArrowheads="1"/>
          </p:cNvSpPr>
          <p:nvPr/>
        </p:nvSpPr>
        <p:spPr bwMode="auto">
          <a:xfrm>
            <a:off x="4724400" y="3048000"/>
            <a:ext cx="132715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CA" sz="3200" b="1">
                <a:solidFill>
                  <a:srgbClr val="0066FF"/>
                </a:solidFill>
              </a:rPr>
              <a:t>   (2</a:t>
            </a:r>
            <a:r>
              <a:rPr lang="en-CA" sz="3200" b="1" baseline="30000">
                <a:solidFill>
                  <a:srgbClr val="0066FF"/>
                </a:solidFill>
              </a:rPr>
              <a:t>4</a:t>
            </a:r>
            <a:r>
              <a:rPr lang="en-CA" sz="3200" b="1">
                <a:solidFill>
                  <a:srgbClr val="0066FF"/>
                </a:solidFill>
              </a:rPr>
              <a:t>)</a:t>
            </a:r>
            <a:r>
              <a:rPr lang="en-CA" sz="3200" b="1" baseline="30000">
                <a:solidFill>
                  <a:srgbClr val="0066FF"/>
                </a:solidFill>
              </a:rPr>
              <a:t>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2</a:t>
            </a:r>
            <a:r>
              <a:rPr lang="en-CA" sz="3200" baseline="30000">
                <a:solidFill>
                  <a:srgbClr val="FF0000"/>
                </a:solidFill>
              </a:rPr>
              <a:t>4x3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2</a:t>
            </a:r>
            <a:r>
              <a:rPr lang="en-CA" sz="3200" baseline="30000"/>
              <a:t>12</a:t>
            </a:r>
            <a:endParaRPr lang="en-CA" sz="3200"/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4096</a:t>
            </a:r>
          </a:p>
        </p:txBody>
      </p:sp>
      <p:sp>
        <p:nvSpPr>
          <p:cNvPr id="58378" name="AutoShape 24"/>
          <p:cNvSpPr>
            <a:spLocks noChangeArrowheads="1"/>
          </p:cNvSpPr>
          <p:nvPr/>
        </p:nvSpPr>
        <p:spPr bwMode="auto">
          <a:xfrm>
            <a:off x="3581400" y="3124200"/>
            <a:ext cx="1066800" cy="2133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Text Box 25"/>
          <p:cNvSpPr txBox="1">
            <a:spLocks noChangeArrowheads="1"/>
          </p:cNvSpPr>
          <p:nvPr/>
        </p:nvSpPr>
        <p:spPr bwMode="auto">
          <a:xfrm>
            <a:off x="6324600" y="38862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58380" name="AutoShape 26"/>
          <p:cNvSpPr>
            <a:spLocks noChangeArrowheads="1"/>
          </p:cNvSpPr>
          <p:nvPr/>
        </p:nvSpPr>
        <p:spPr bwMode="auto">
          <a:xfrm>
            <a:off x="6248400" y="3124200"/>
            <a:ext cx="1066800" cy="2133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Rectangle 27"/>
          <p:cNvSpPr>
            <a:spLocks noChangeArrowheads="1"/>
          </p:cNvSpPr>
          <p:nvPr/>
        </p:nvSpPr>
        <p:spPr bwMode="auto">
          <a:xfrm>
            <a:off x="7512050" y="3048000"/>
            <a:ext cx="132715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CA" sz="3200" b="1">
                <a:solidFill>
                  <a:srgbClr val="0066FF"/>
                </a:solidFill>
              </a:rPr>
              <a:t>   (2</a:t>
            </a:r>
            <a:r>
              <a:rPr lang="en-CA" sz="3200" b="1" baseline="30000">
                <a:solidFill>
                  <a:srgbClr val="0066FF"/>
                </a:solidFill>
              </a:rPr>
              <a:t>4</a:t>
            </a:r>
            <a:r>
              <a:rPr lang="en-CA" sz="3200" b="1">
                <a:solidFill>
                  <a:srgbClr val="0066FF"/>
                </a:solidFill>
              </a:rPr>
              <a:t>)</a:t>
            </a:r>
            <a:r>
              <a:rPr lang="en-CA" sz="3200" b="1" baseline="30000">
                <a:solidFill>
                  <a:srgbClr val="0066FF"/>
                </a:solidFill>
              </a:rPr>
              <a:t>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(16)</a:t>
            </a:r>
            <a:r>
              <a:rPr lang="en-CA" sz="3200" baseline="30000">
                <a:solidFill>
                  <a:srgbClr val="FF0000"/>
                </a:solidFill>
              </a:rPr>
              <a:t>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4096</a:t>
            </a:r>
          </a:p>
          <a:p>
            <a:pPr marL="457200" indent="-457200">
              <a:spcBef>
                <a:spcPct val="50000"/>
              </a:spcBef>
            </a:pPr>
            <a:endParaRPr lang="en-CA" sz="3200"/>
          </a:p>
        </p:txBody>
      </p:sp>
    </p:spTree>
    <p:extLst>
      <p:ext uri="{BB962C8B-B14F-4D97-AF65-F5344CB8AC3E}">
        <p14:creationId xmlns:p14="http://schemas.microsoft.com/office/powerpoint/2010/main" val="21426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58371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58373" name="TextBox 12"/>
          <p:cNvSpPr txBox="1">
            <a:spLocks noChangeArrowheads="1"/>
          </p:cNvSpPr>
          <p:nvPr/>
        </p:nvSpPr>
        <p:spPr bwMode="auto">
          <a:xfrm>
            <a:off x="17526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i="1">
                <a:solidFill>
                  <a:srgbClr val="000000"/>
                </a:solidFill>
              </a:rPr>
              <a:t>Power of a Power Rule</a:t>
            </a:r>
          </a:p>
        </p:txBody>
      </p:sp>
      <p:sp>
        <p:nvSpPr>
          <p:cNvPr id="58374" name="Rectangle 11"/>
          <p:cNvSpPr>
            <a:spLocks noChangeArrowheads="1"/>
          </p:cNvSpPr>
          <p:nvPr/>
        </p:nvSpPr>
        <p:spPr bwMode="auto">
          <a:xfrm>
            <a:off x="228600" y="1471613"/>
            <a:ext cx="8534400" cy="132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i="1" dirty="0" smtClean="0">
                <a:solidFill>
                  <a:srgbClr val="000000"/>
                </a:solidFill>
                <a:latin typeface="Verdana" charset="0"/>
              </a:rPr>
              <a:t>You Try:</a:t>
            </a:r>
            <a:endParaRPr lang="en-US" dirty="0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Verdana" charset="0"/>
              </a:rPr>
              <a:t>The "power rule" tells us that to raise a power to a power, just </a:t>
            </a:r>
            <a:r>
              <a:rPr lang="en-US" dirty="0">
                <a:solidFill>
                  <a:srgbClr val="FF0000"/>
                </a:solidFill>
                <a:latin typeface="Verdana" charset="0"/>
              </a:rPr>
              <a:t>multiply</a:t>
            </a:r>
            <a:r>
              <a:rPr lang="en-US" dirty="0">
                <a:solidFill>
                  <a:srgbClr val="000000"/>
                </a:solidFill>
                <a:latin typeface="Verdana" charset="0"/>
              </a:rPr>
              <a:t> the exponents. </a:t>
            </a:r>
          </a:p>
        </p:txBody>
      </p:sp>
      <p:sp>
        <p:nvSpPr>
          <p:cNvPr id="58375" name="Text Box 21"/>
          <p:cNvSpPr txBox="1">
            <a:spLocks noChangeArrowheads="1"/>
          </p:cNvSpPr>
          <p:nvPr/>
        </p:nvSpPr>
        <p:spPr bwMode="auto">
          <a:xfrm>
            <a:off x="381000" y="3124200"/>
            <a:ext cx="3810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 dirty="0">
                <a:solidFill>
                  <a:srgbClr val="0066FF"/>
                </a:solidFill>
              </a:rPr>
              <a:t>   </a:t>
            </a:r>
            <a:r>
              <a:rPr lang="en-CA" sz="3200" b="1" dirty="0" smtClean="0">
                <a:solidFill>
                  <a:srgbClr val="0066FF"/>
                </a:solidFill>
              </a:rPr>
              <a:t>(3</a:t>
            </a:r>
            <a:r>
              <a:rPr lang="en-CA" sz="3200" b="1" baseline="30000" dirty="0">
                <a:solidFill>
                  <a:srgbClr val="0066FF"/>
                </a:solidFill>
              </a:rPr>
              <a:t>2</a:t>
            </a:r>
            <a:r>
              <a:rPr lang="en-CA" sz="3200" b="1" dirty="0" smtClean="0">
                <a:solidFill>
                  <a:srgbClr val="0066FF"/>
                </a:solidFill>
              </a:rPr>
              <a:t>)</a:t>
            </a:r>
            <a:r>
              <a:rPr lang="en-CA" sz="3200" b="1" baseline="30000" dirty="0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58381" name="Rectangle 27"/>
          <p:cNvSpPr>
            <a:spLocks noChangeArrowheads="1"/>
          </p:cNvSpPr>
          <p:nvPr/>
        </p:nvSpPr>
        <p:spPr bwMode="auto">
          <a:xfrm>
            <a:off x="5410200" y="3124200"/>
            <a:ext cx="133562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CA" sz="3200" b="1" dirty="0">
                <a:solidFill>
                  <a:srgbClr val="0066FF"/>
                </a:solidFill>
              </a:rPr>
              <a:t>   (</a:t>
            </a:r>
            <a:r>
              <a:rPr lang="en-CA" sz="3200" b="1" dirty="0" smtClean="0">
                <a:solidFill>
                  <a:srgbClr val="0066FF"/>
                </a:solidFill>
              </a:rPr>
              <a:t>2</a:t>
            </a:r>
            <a:r>
              <a:rPr lang="en-CA" sz="3200" b="1" baseline="30000" dirty="0" smtClean="0">
                <a:solidFill>
                  <a:srgbClr val="0066FF"/>
                </a:solidFill>
              </a:rPr>
              <a:t>3</a:t>
            </a:r>
            <a:r>
              <a:rPr lang="en-CA" sz="3200" b="1" dirty="0" smtClean="0">
                <a:solidFill>
                  <a:srgbClr val="0066FF"/>
                </a:solidFill>
              </a:rPr>
              <a:t>)</a:t>
            </a:r>
            <a:r>
              <a:rPr lang="en-CA" sz="3200" b="1" baseline="30000" dirty="0">
                <a:solidFill>
                  <a:srgbClr val="0066FF"/>
                </a:solidFill>
              </a:rPr>
              <a:t>-</a:t>
            </a:r>
            <a:r>
              <a:rPr lang="en-CA" sz="3200" b="1" baseline="30000" dirty="0" smtClean="0">
                <a:solidFill>
                  <a:srgbClr val="0066FF"/>
                </a:solidFill>
              </a:rPr>
              <a:t>2</a:t>
            </a:r>
            <a:endParaRPr lang="en-CA" sz="3200" b="1" baseline="30000" dirty="0">
              <a:solidFill>
                <a:srgbClr val="0066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97693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6246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62469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400" b="1" i="1"/>
              <a:t>EXAMPLES</a:t>
            </a:r>
          </a:p>
        </p:txBody>
      </p:sp>
      <p:sp>
        <p:nvSpPr>
          <p:cNvPr id="62470" name="Text Box 16"/>
          <p:cNvSpPr txBox="1">
            <a:spLocks noChangeArrowheads="1"/>
          </p:cNvSpPr>
          <p:nvPr/>
        </p:nvSpPr>
        <p:spPr bwMode="auto">
          <a:xfrm>
            <a:off x="228600" y="129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Write as a power</a:t>
            </a:r>
          </a:p>
        </p:txBody>
      </p:sp>
      <p:sp>
        <p:nvSpPr>
          <p:cNvPr id="62471" name="Text Box 17"/>
          <p:cNvSpPr txBox="1">
            <a:spLocks noChangeArrowheads="1"/>
          </p:cNvSpPr>
          <p:nvPr/>
        </p:nvSpPr>
        <p:spPr bwMode="auto">
          <a:xfrm>
            <a:off x="381000" y="1600200"/>
            <a:ext cx="3810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b="1"/>
              <a:t>a)</a:t>
            </a:r>
            <a:r>
              <a:rPr lang="en-CA" sz="4000" b="1">
                <a:solidFill>
                  <a:srgbClr val="0066FF"/>
                </a:solidFill>
              </a:rPr>
              <a:t>  </a:t>
            </a:r>
            <a:r>
              <a:rPr lang="en-CA" sz="4000" b="1"/>
              <a:t>((3)</a:t>
            </a:r>
            <a:r>
              <a:rPr lang="en-CA" sz="4000" b="1" baseline="30000"/>
              <a:t>4</a:t>
            </a:r>
            <a:r>
              <a:rPr lang="en-CA" sz="4000" b="1"/>
              <a:t>)</a:t>
            </a:r>
            <a:r>
              <a:rPr lang="en-CA" sz="4000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4000"/>
              <a:t>= 3</a:t>
            </a:r>
            <a:r>
              <a:rPr lang="en-CA" sz="4000" baseline="30000">
                <a:solidFill>
                  <a:srgbClr val="FF0000"/>
                </a:solidFill>
              </a:rPr>
              <a:t>4x2</a:t>
            </a:r>
          </a:p>
          <a:p>
            <a:pPr>
              <a:spcBef>
                <a:spcPct val="50000"/>
              </a:spcBef>
            </a:pPr>
            <a:r>
              <a:rPr lang="en-CA" sz="4000"/>
              <a:t>= 3</a:t>
            </a:r>
            <a:r>
              <a:rPr lang="en-CA" sz="4000" baseline="30000"/>
              <a:t>8</a:t>
            </a:r>
          </a:p>
        </p:txBody>
      </p:sp>
      <p:sp>
        <p:nvSpPr>
          <p:cNvPr id="62472" name="Text Box 18"/>
          <p:cNvSpPr txBox="1">
            <a:spLocks noChangeArrowheads="1"/>
          </p:cNvSpPr>
          <p:nvPr/>
        </p:nvSpPr>
        <p:spPr bwMode="auto">
          <a:xfrm>
            <a:off x="3352800" y="1600200"/>
            <a:ext cx="3810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b="1"/>
              <a:t>b)</a:t>
            </a:r>
            <a:r>
              <a:rPr lang="en-CA" sz="4000" b="1">
                <a:solidFill>
                  <a:srgbClr val="0066FF"/>
                </a:solidFill>
              </a:rPr>
              <a:t>  </a:t>
            </a:r>
            <a:r>
              <a:rPr lang="en-CA" sz="4000" b="1"/>
              <a:t>[(-7)</a:t>
            </a:r>
            <a:r>
              <a:rPr lang="en-CA" sz="4000" b="1" baseline="30000"/>
              <a:t>3</a:t>
            </a:r>
            <a:r>
              <a:rPr lang="en-CA" sz="4000" b="1"/>
              <a:t>)]</a:t>
            </a:r>
            <a:r>
              <a:rPr lang="en-CA" sz="4000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4000"/>
              <a:t>= (-7)</a:t>
            </a:r>
            <a:r>
              <a:rPr lang="en-CA" sz="4000" baseline="30000">
                <a:solidFill>
                  <a:srgbClr val="FF0000"/>
                </a:solidFill>
              </a:rPr>
              <a:t>3x2</a:t>
            </a:r>
          </a:p>
          <a:p>
            <a:pPr>
              <a:spcBef>
                <a:spcPct val="50000"/>
              </a:spcBef>
            </a:pPr>
            <a:r>
              <a:rPr lang="en-CA" sz="4000"/>
              <a:t>= (-7)</a:t>
            </a:r>
            <a:r>
              <a:rPr lang="en-CA" sz="4000" baseline="30000"/>
              <a:t>6</a:t>
            </a:r>
          </a:p>
        </p:txBody>
      </p:sp>
      <p:sp>
        <p:nvSpPr>
          <p:cNvPr id="62473" name="Text Box 19"/>
          <p:cNvSpPr txBox="1">
            <a:spLocks noChangeArrowheads="1"/>
          </p:cNvSpPr>
          <p:nvPr/>
        </p:nvSpPr>
        <p:spPr bwMode="auto">
          <a:xfrm>
            <a:off x="6477000" y="1600200"/>
            <a:ext cx="2362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4000" b="1"/>
              <a:t>c)</a:t>
            </a:r>
            <a:r>
              <a:rPr lang="en-CA" sz="4000" b="1">
                <a:solidFill>
                  <a:srgbClr val="0066FF"/>
                </a:solidFill>
              </a:rPr>
              <a:t>  </a:t>
            </a:r>
            <a:r>
              <a:rPr lang="en-CA" sz="4000" b="1"/>
              <a:t>- (2</a:t>
            </a:r>
            <a:r>
              <a:rPr lang="en-CA" sz="4000" b="1" baseline="30000"/>
              <a:t>4</a:t>
            </a:r>
            <a:r>
              <a:rPr lang="en-CA" sz="4000" b="1"/>
              <a:t>)</a:t>
            </a:r>
            <a:r>
              <a:rPr lang="en-CA" sz="4000" b="1" baseline="30000"/>
              <a:t>5</a:t>
            </a:r>
          </a:p>
          <a:p>
            <a:pPr>
              <a:spcBef>
                <a:spcPct val="50000"/>
              </a:spcBef>
            </a:pPr>
            <a:r>
              <a:rPr lang="en-CA" sz="4000"/>
              <a:t>= - (2</a:t>
            </a:r>
            <a:r>
              <a:rPr lang="en-CA" sz="4000" baseline="30000">
                <a:solidFill>
                  <a:srgbClr val="FF0000"/>
                </a:solidFill>
              </a:rPr>
              <a:t>4x5</a:t>
            </a:r>
            <a:r>
              <a:rPr lang="en-CA" sz="4000"/>
              <a:t>)</a:t>
            </a:r>
          </a:p>
          <a:p>
            <a:pPr>
              <a:spcBef>
                <a:spcPct val="50000"/>
              </a:spcBef>
            </a:pPr>
            <a:r>
              <a:rPr lang="en-CA" sz="4000"/>
              <a:t>= -2</a:t>
            </a:r>
            <a:r>
              <a:rPr lang="en-CA" sz="4000" baseline="30000"/>
              <a:t>20</a:t>
            </a:r>
          </a:p>
        </p:txBody>
      </p:sp>
      <p:sp>
        <p:nvSpPr>
          <p:cNvPr id="62474" name="Line 20"/>
          <p:cNvSpPr>
            <a:spLocks noChangeShapeType="1"/>
          </p:cNvSpPr>
          <p:nvPr/>
        </p:nvSpPr>
        <p:spPr bwMode="auto">
          <a:xfrm>
            <a:off x="3048000" y="1524000"/>
            <a:ext cx="0" cy="388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21"/>
          <p:cNvSpPr>
            <a:spLocks noChangeShapeType="1"/>
          </p:cNvSpPr>
          <p:nvPr/>
        </p:nvSpPr>
        <p:spPr bwMode="auto">
          <a:xfrm>
            <a:off x="6172200" y="1524000"/>
            <a:ext cx="0" cy="388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81000" y="2590800"/>
            <a:ext cx="2286000" cy="1752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2590800"/>
            <a:ext cx="2286000" cy="1752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77000" y="2590800"/>
            <a:ext cx="2286000" cy="1752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31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60419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60421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i="1">
                <a:solidFill>
                  <a:srgbClr val="000000"/>
                </a:solidFill>
              </a:rPr>
              <a:t>Power of a Product Rule</a:t>
            </a:r>
          </a:p>
        </p:txBody>
      </p:sp>
      <p:sp>
        <p:nvSpPr>
          <p:cNvPr id="60422" name="Rectangle 11"/>
          <p:cNvSpPr>
            <a:spLocks noChangeArrowheads="1"/>
          </p:cNvSpPr>
          <p:nvPr/>
        </p:nvSpPr>
        <p:spPr bwMode="auto">
          <a:xfrm>
            <a:off x="152400" y="1219200"/>
            <a:ext cx="85344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i="1">
                <a:solidFill>
                  <a:srgbClr val="000000"/>
                </a:solidFill>
                <a:latin typeface="Verdana" charset="0"/>
              </a:rPr>
              <a:t>Power of a Product Rule:</a:t>
            </a:r>
            <a:endParaRPr lang="en-US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60423" name="Text Box 8"/>
          <p:cNvSpPr txBox="1">
            <a:spLocks noChangeArrowheads="1"/>
          </p:cNvSpPr>
          <p:nvPr/>
        </p:nvSpPr>
        <p:spPr bwMode="auto">
          <a:xfrm>
            <a:off x="381000" y="1600200"/>
            <a:ext cx="381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 b="1" dirty="0"/>
              <a:t>a)</a:t>
            </a:r>
            <a:r>
              <a:rPr lang="en-CA" sz="3200" b="1" dirty="0">
                <a:solidFill>
                  <a:srgbClr val="0066FF"/>
                </a:solidFill>
              </a:rPr>
              <a:t>  (2 x 5)</a:t>
            </a:r>
            <a:r>
              <a:rPr lang="en-CA" sz="3200" b="1" baseline="30000" dirty="0">
                <a:solidFill>
                  <a:srgbClr val="0066FF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CA" sz="3200" dirty="0"/>
              <a:t>= 10</a:t>
            </a:r>
            <a:r>
              <a:rPr lang="en-CA" sz="3200" baseline="30000" dirty="0"/>
              <a:t>3</a:t>
            </a:r>
          </a:p>
          <a:p>
            <a:pPr>
              <a:spcBef>
                <a:spcPct val="50000"/>
              </a:spcBef>
            </a:pPr>
            <a:r>
              <a:rPr lang="en-CA" sz="3200" dirty="0"/>
              <a:t>= 1000</a:t>
            </a: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3810000" y="20574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5638800" y="1447800"/>
            <a:ext cx="1941513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CA" sz="3200" b="1"/>
              <a:t>a)</a:t>
            </a:r>
            <a:r>
              <a:rPr lang="en-CA" sz="3200" b="1">
                <a:solidFill>
                  <a:srgbClr val="0066FF"/>
                </a:solidFill>
              </a:rPr>
              <a:t>  (2 x 5)</a:t>
            </a:r>
            <a:r>
              <a:rPr lang="en-CA" sz="3200" b="1" baseline="30000">
                <a:solidFill>
                  <a:srgbClr val="0066FF"/>
                </a:solidFill>
              </a:rPr>
              <a:t>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2</a:t>
            </a:r>
            <a:r>
              <a:rPr lang="en-CA" sz="3200" baseline="30000"/>
              <a:t>3</a:t>
            </a:r>
            <a:r>
              <a:rPr lang="en-CA" sz="3200"/>
              <a:t> x 5</a:t>
            </a:r>
            <a:r>
              <a:rPr lang="en-CA" sz="3200" baseline="30000"/>
              <a:t>3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8 x 125</a:t>
            </a:r>
          </a:p>
          <a:p>
            <a:pPr marL="457200" indent="-457200">
              <a:spcBef>
                <a:spcPct val="50000"/>
              </a:spcBef>
            </a:pPr>
            <a:r>
              <a:rPr lang="en-CA" sz="3200"/>
              <a:t>= 1000</a:t>
            </a:r>
          </a:p>
        </p:txBody>
      </p:sp>
      <p:sp>
        <p:nvSpPr>
          <p:cNvPr id="60426" name="AutoShape 11"/>
          <p:cNvSpPr>
            <a:spLocks noChangeArrowheads="1"/>
          </p:cNvSpPr>
          <p:nvPr/>
        </p:nvSpPr>
        <p:spPr bwMode="auto">
          <a:xfrm>
            <a:off x="3733800" y="1752600"/>
            <a:ext cx="1066800" cy="1295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5"/>
          <p:cNvSpPr>
            <a:spLocks noChangeShapeType="1"/>
          </p:cNvSpPr>
          <p:nvPr/>
        </p:nvSpPr>
        <p:spPr bwMode="auto">
          <a:xfrm>
            <a:off x="381000" y="4267200"/>
            <a:ext cx="853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Text Box 16"/>
          <p:cNvSpPr txBox="1">
            <a:spLocks noChangeArrowheads="1"/>
          </p:cNvSpPr>
          <p:nvPr/>
        </p:nvSpPr>
        <p:spPr bwMode="auto">
          <a:xfrm>
            <a:off x="381000" y="4267200"/>
            <a:ext cx="381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 startAt="2"/>
            </a:pPr>
            <a:r>
              <a:rPr lang="en-CA" sz="3200" b="1">
                <a:solidFill>
                  <a:srgbClr val="0066FF"/>
                </a:solidFill>
              </a:rPr>
              <a:t>(</a:t>
            </a:r>
            <a:r>
              <a:rPr lang="en-CA" b="1" u="sng">
                <a:solidFill>
                  <a:srgbClr val="0066FF"/>
                </a:solidFill>
              </a:rPr>
              <a:t>2</a:t>
            </a:r>
            <a:r>
              <a:rPr lang="en-CA" sz="3200" b="1">
                <a:solidFill>
                  <a:srgbClr val="0066FF"/>
                </a:solidFill>
              </a:rPr>
              <a:t>)</a:t>
            </a:r>
            <a:r>
              <a:rPr lang="en-CA" sz="3200" b="1" baseline="30000">
                <a:solidFill>
                  <a:srgbClr val="0066FF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CA" sz="3200"/>
              <a:t>= 2/3 x 2/3</a:t>
            </a:r>
            <a:endParaRPr lang="en-CA" sz="3200" baseline="30000"/>
          </a:p>
          <a:p>
            <a:pPr>
              <a:spcBef>
                <a:spcPct val="50000"/>
              </a:spcBef>
            </a:pPr>
            <a:r>
              <a:rPr lang="en-CA" sz="3200"/>
              <a:t>= 4/9</a:t>
            </a:r>
          </a:p>
        </p:txBody>
      </p:sp>
      <p:sp>
        <p:nvSpPr>
          <p:cNvPr id="60429" name="Rectangle 17"/>
          <p:cNvSpPr>
            <a:spLocks noChangeArrowheads="1"/>
          </p:cNvSpPr>
          <p:nvPr/>
        </p:nvSpPr>
        <p:spPr bwMode="auto">
          <a:xfrm>
            <a:off x="9906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60430" name="Text Box 18"/>
          <p:cNvSpPr txBox="1">
            <a:spLocks noChangeArrowheads="1"/>
          </p:cNvSpPr>
          <p:nvPr/>
        </p:nvSpPr>
        <p:spPr bwMode="auto">
          <a:xfrm>
            <a:off x="3810000" y="48006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60431" name="AutoShape 19"/>
          <p:cNvSpPr>
            <a:spLocks noChangeArrowheads="1"/>
          </p:cNvSpPr>
          <p:nvPr/>
        </p:nvSpPr>
        <p:spPr bwMode="auto">
          <a:xfrm>
            <a:off x="3733800" y="4495800"/>
            <a:ext cx="1066800" cy="1295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Text Box 20"/>
          <p:cNvSpPr txBox="1">
            <a:spLocks noChangeArrowheads="1"/>
          </p:cNvSpPr>
          <p:nvPr/>
        </p:nvSpPr>
        <p:spPr bwMode="auto">
          <a:xfrm>
            <a:off x="5638800" y="4267200"/>
            <a:ext cx="381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 startAt="2"/>
            </a:pPr>
            <a:r>
              <a:rPr lang="en-CA" sz="3200" b="1">
                <a:solidFill>
                  <a:srgbClr val="0066FF"/>
                </a:solidFill>
              </a:rPr>
              <a:t>(</a:t>
            </a:r>
            <a:r>
              <a:rPr lang="en-CA" b="1" u="sng">
                <a:solidFill>
                  <a:srgbClr val="0066FF"/>
                </a:solidFill>
              </a:rPr>
              <a:t>2</a:t>
            </a:r>
            <a:r>
              <a:rPr lang="en-CA" sz="3200" b="1">
                <a:solidFill>
                  <a:srgbClr val="0066FF"/>
                </a:solidFill>
              </a:rPr>
              <a:t>)</a:t>
            </a:r>
            <a:r>
              <a:rPr lang="en-CA" sz="3200" b="1" baseline="30000">
                <a:solidFill>
                  <a:srgbClr val="0066FF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CA" sz="3200"/>
              <a:t>= </a:t>
            </a:r>
            <a:r>
              <a:rPr lang="en-CA" sz="3200" u="sng"/>
              <a:t>2</a:t>
            </a:r>
            <a:r>
              <a:rPr lang="en-CA" sz="3200" u="sng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3200"/>
              <a:t>= 4/9</a:t>
            </a:r>
          </a:p>
        </p:txBody>
      </p:sp>
      <p:sp>
        <p:nvSpPr>
          <p:cNvPr id="60433" name="Rectangle 21"/>
          <p:cNvSpPr>
            <a:spLocks noChangeArrowheads="1"/>
          </p:cNvSpPr>
          <p:nvPr/>
        </p:nvSpPr>
        <p:spPr bwMode="auto">
          <a:xfrm>
            <a:off x="62484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60434" name="Rectangle 22"/>
          <p:cNvSpPr>
            <a:spLocks noChangeArrowheads="1"/>
          </p:cNvSpPr>
          <p:nvPr/>
        </p:nvSpPr>
        <p:spPr bwMode="auto">
          <a:xfrm>
            <a:off x="5943600" y="5364163"/>
            <a:ext cx="520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3200"/>
              <a:t>3</a:t>
            </a:r>
            <a:r>
              <a:rPr lang="en-CA" sz="3200" baseline="30000"/>
              <a:t>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28600" y="5105400"/>
            <a:ext cx="2286000" cy="1752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562600" y="5074196"/>
            <a:ext cx="2286000" cy="1752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3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64515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64517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400" b="1" i="1"/>
              <a:t>EXAMPLES</a:t>
            </a:r>
          </a:p>
        </p:txBody>
      </p:sp>
      <p:sp>
        <p:nvSpPr>
          <p:cNvPr id="64518" name="Text Box 7"/>
          <p:cNvSpPr txBox="1">
            <a:spLocks noChangeArrowheads="1"/>
          </p:cNvSpPr>
          <p:nvPr/>
        </p:nvSpPr>
        <p:spPr bwMode="auto">
          <a:xfrm>
            <a:off x="228600" y="1295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Evaluate</a:t>
            </a:r>
          </a:p>
        </p:txBody>
      </p:sp>
      <p:sp>
        <p:nvSpPr>
          <p:cNvPr id="64519" name="Text Box 8"/>
          <p:cNvSpPr txBox="1">
            <a:spLocks noChangeArrowheads="1"/>
          </p:cNvSpPr>
          <p:nvPr/>
        </p:nvSpPr>
        <p:spPr bwMode="auto">
          <a:xfrm>
            <a:off x="152400" y="1600200"/>
            <a:ext cx="3810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a)</a:t>
            </a:r>
            <a:r>
              <a:rPr lang="en-CA" sz="3200" b="1">
                <a:solidFill>
                  <a:srgbClr val="0066FF"/>
                </a:solidFill>
              </a:rPr>
              <a:t> </a:t>
            </a:r>
            <a:r>
              <a:rPr lang="en-CA" sz="2000" b="1"/>
              <a:t>[(-7)x5)]</a:t>
            </a:r>
            <a:r>
              <a:rPr lang="en-CA" sz="2000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/>
              <a:t>= (-35)</a:t>
            </a:r>
            <a:r>
              <a:rPr lang="en-CA" sz="20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= 1225</a:t>
            </a:r>
            <a:endParaRPr lang="en-CA" sz="2000" baseline="30000">
              <a:solidFill>
                <a:srgbClr val="FF0000"/>
              </a:solidFill>
            </a:endParaRPr>
          </a:p>
        </p:txBody>
      </p:sp>
      <p:sp>
        <p:nvSpPr>
          <p:cNvPr id="64520" name="Text Box 13"/>
          <p:cNvSpPr txBox="1">
            <a:spLocks noChangeArrowheads="1"/>
          </p:cNvSpPr>
          <p:nvPr/>
        </p:nvSpPr>
        <p:spPr bwMode="auto">
          <a:xfrm>
            <a:off x="1981200" y="20574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64521" name="AutoShape 14"/>
          <p:cNvSpPr>
            <a:spLocks noChangeArrowheads="1"/>
          </p:cNvSpPr>
          <p:nvPr/>
        </p:nvSpPr>
        <p:spPr bwMode="auto">
          <a:xfrm>
            <a:off x="1905000" y="1752600"/>
            <a:ext cx="1066800" cy="1295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Text Box 15"/>
          <p:cNvSpPr txBox="1">
            <a:spLocks noChangeArrowheads="1"/>
          </p:cNvSpPr>
          <p:nvPr/>
        </p:nvSpPr>
        <p:spPr bwMode="auto">
          <a:xfrm>
            <a:off x="3124200" y="1600200"/>
            <a:ext cx="1752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a)</a:t>
            </a:r>
            <a:r>
              <a:rPr lang="en-CA" sz="3200" b="1">
                <a:solidFill>
                  <a:srgbClr val="0066FF"/>
                </a:solidFill>
              </a:rPr>
              <a:t> </a:t>
            </a:r>
            <a:r>
              <a:rPr lang="en-CA" sz="2000" b="1"/>
              <a:t>[(-7)x5)]</a:t>
            </a:r>
            <a:r>
              <a:rPr lang="en-CA" sz="2000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/>
              <a:t>= (-7)</a:t>
            </a:r>
            <a:r>
              <a:rPr lang="en-CA" sz="2000" baseline="30000"/>
              <a:t>2</a:t>
            </a:r>
            <a:r>
              <a:rPr lang="en-CA" sz="2000"/>
              <a:t> x</a:t>
            </a:r>
            <a:r>
              <a:rPr lang="en-CA" sz="2000" baseline="30000"/>
              <a:t> </a:t>
            </a:r>
            <a:r>
              <a:rPr lang="en-CA"/>
              <a:t>(5)</a:t>
            </a:r>
            <a:r>
              <a:rPr lang="en-CA" baseline="30000"/>
              <a:t>2</a:t>
            </a:r>
            <a:r>
              <a:rPr lang="en-CA"/>
              <a:t> </a:t>
            </a:r>
            <a:endParaRPr lang="en-CA" sz="2000" baseline="30000"/>
          </a:p>
          <a:p>
            <a:pPr>
              <a:spcBef>
                <a:spcPct val="50000"/>
              </a:spcBef>
            </a:pPr>
            <a:r>
              <a:rPr lang="en-CA" sz="2000"/>
              <a:t>= 49 x 25</a:t>
            </a:r>
          </a:p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= 1225</a:t>
            </a:r>
          </a:p>
        </p:txBody>
      </p:sp>
      <p:sp>
        <p:nvSpPr>
          <p:cNvPr id="64523" name="Text Box 16"/>
          <p:cNvSpPr txBox="1">
            <a:spLocks noChangeArrowheads="1"/>
          </p:cNvSpPr>
          <p:nvPr/>
        </p:nvSpPr>
        <p:spPr bwMode="auto">
          <a:xfrm>
            <a:off x="152400" y="4511675"/>
            <a:ext cx="381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 b="1"/>
              <a:t>b) –(3x2)</a:t>
            </a:r>
            <a:r>
              <a:rPr lang="en-CA" sz="2000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/>
              <a:t>= -6</a:t>
            </a:r>
            <a:r>
              <a:rPr lang="en-CA" sz="2000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= -36</a:t>
            </a:r>
            <a:endParaRPr lang="en-CA" sz="2000" baseline="30000">
              <a:solidFill>
                <a:srgbClr val="FF0000"/>
              </a:solidFill>
            </a:endParaRPr>
          </a:p>
        </p:txBody>
      </p:sp>
      <p:sp>
        <p:nvSpPr>
          <p:cNvPr id="64524" name="Text Box 17"/>
          <p:cNvSpPr txBox="1">
            <a:spLocks noChangeArrowheads="1"/>
          </p:cNvSpPr>
          <p:nvPr/>
        </p:nvSpPr>
        <p:spPr bwMode="auto">
          <a:xfrm>
            <a:off x="1981200" y="4968875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64525" name="AutoShape 18"/>
          <p:cNvSpPr>
            <a:spLocks noChangeArrowheads="1"/>
          </p:cNvSpPr>
          <p:nvPr/>
        </p:nvSpPr>
        <p:spPr bwMode="auto">
          <a:xfrm>
            <a:off x="1905000" y="4664075"/>
            <a:ext cx="1066800" cy="1295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Text Box 20"/>
          <p:cNvSpPr txBox="1">
            <a:spLocks noChangeArrowheads="1"/>
          </p:cNvSpPr>
          <p:nvPr/>
        </p:nvSpPr>
        <p:spPr bwMode="auto">
          <a:xfrm>
            <a:off x="3124200" y="4495800"/>
            <a:ext cx="38100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 b="1"/>
              <a:t>b) –(3x2)</a:t>
            </a:r>
            <a:r>
              <a:rPr lang="en-CA" sz="2000" b="1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/>
              <a:t>= -3</a:t>
            </a:r>
            <a:r>
              <a:rPr lang="en-CA" sz="2000" baseline="30000"/>
              <a:t>2 </a:t>
            </a:r>
            <a:r>
              <a:rPr lang="en-CA" sz="2000"/>
              <a:t>x</a:t>
            </a:r>
            <a:r>
              <a:rPr lang="en-CA" sz="2000" baseline="30000"/>
              <a:t> </a:t>
            </a:r>
            <a:r>
              <a:rPr lang="en-CA"/>
              <a:t>2</a:t>
            </a:r>
            <a:r>
              <a:rPr lang="en-CA" baseline="30000"/>
              <a:t>2</a:t>
            </a:r>
          </a:p>
          <a:p>
            <a:pPr>
              <a:spcBef>
                <a:spcPct val="50000"/>
              </a:spcBef>
            </a:pPr>
            <a:r>
              <a:rPr lang="en-CA" sz="2000"/>
              <a:t>= - 9 x 4</a:t>
            </a:r>
          </a:p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= -36</a:t>
            </a:r>
          </a:p>
        </p:txBody>
      </p:sp>
      <p:sp>
        <p:nvSpPr>
          <p:cNvPr id="64527" name="Line 21"/>
          <p:cNvSpPr>
            <a:spLocks noChangeShapeType="1"/>
          </p:cNvSpPr>
          <p:nvPr/>
        </p:nvSpPr>
        <p:spPr bwMode="auto">
          <a:xfrm>
            <a:off x="4724400" y="1371600"/>
            <a:ext cx="0" cy="533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Text Box 23"/>
          <p:cNvSpPr txBox="1">
            <a:spLocks noChangeArrowheads="1"/>
          </p:cNvSpPr>
          <p:nvPr/>
        </p:nvSpPr>
        <p:spPr bwMode="auto">
          <a:xfrm>
            <a:off x="4724400" y="2133600"/>
            <a:ext cx="1295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 b="1"/>
              <a:t>c) (</a:t>
            </a:r>
            <a:r>
              <a:rPr lang="en-CA" sz="2000" b="1" u="sng"/>
              <a:t>78</a:t>
            </a:r>
            <a:r>
              <a:rPr lang="en-CA" sz="2000" b="1"/>
              <a:t>)</a:t>
            </a:r>
            <a:r>
              <a:rPr lang="en-CA" sz="2000" b="1" baseline="30000"/>
              <a:t>3</a:t>
            </a:r>
          </a:p>
          <a:p>
            <a:pPr>
              <a:spcBef>
                <a:spcPct val="50000"/>
              </a:spcBef>
            </a:pPr>
            <a:endParaRPr lang="en-CA" sz="2000"/>
          </a:p>
          <a:p>
            <a:pPr>
              <a:spcBef>
                <a:spcPct val="50000"/>
              </a:spcBef>
            </a:pPr>
            <a:r>
              <a:rPr lang="en-CA" sz="2000"/>
              <a:t>= </a:t>
            </a:r>
            <a:r>
              <a:rPr lang="en-CA" sz="2000" u="sng"/>
              <a:t>78</a:t>
            </a:r>
            <a:r>
              <a:rPr lang="en-CA" sz="2000" baseline="30000"/>
              <a:t>3</a:t>
            </a:r>
          </a:p>
          <a:p>
            <a:pPr>
              <a:spcBef>
                <a:spcPct val="50000"/>
              </a:spcBef>
            </a:pPr>
            <a:endParaRPr lang="en-CA" sz="2000"/>
          </a:p>
          <a:p>
            <a:pPr>
              <a:spcBef>
                <a:spcPct val="50000"/>
              </a:spcBef>
            </a:pPr>
            <a:r>
              <a:rPr lang="en-CA" sz="2000"/>
              <a:t>= </a:t>
            </a:r>
            <a:r>
              <a:rPr lang="en-CA" sz="2000" u="sng"/>
              <a:t>474552</a:t>
            </a:r>
          </a:p>
          <a:p>
            <a:pPr>
              <a:spcBef>
                <a:spcPct val="50000"/>
              </a:spcBef>
            </a:pPr>
            <a:endParaRPr lang="en-CA" sz="2000" u="sng"/>
          </a:p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= 216</a:t>
            </a:r>
          </a:p>
        </p:txBody>
      </p:sp>
      <p:sp>
        <p:nvSpPr>
          <p:cNvPr id="64529" name="Rectangle 24"/>
          <p:cNvSpPr>
            <a:spLocks noChangeArrowheads="1"/>
          </p:cNvSpPr>
          <p:nvPr/>
        </p:nvSpPr>
        <p:spPr bwMode="auto">
          <a:xfrm>
            <a:off x="5048250" y="23622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2000" b="1"/>
              <a:t>13</a:t>
            </a:r>
          </a:p>
        </p:txBody>
      </p:sp>
      <p:sp>
        <p:nvSpPr>
          <p:cNvPr id="64530" name="Rectangle 29"/>
          <p:cNvSpPr>
            <a:spLocks noChangeArrowheads="1"/>
          </p:cNvSpPr>
          <p:nvPr/>
        </p:nvSpPr>
        <p:spPr bwMode="auto">
          <a:xfrm>
            <a:off x="4953000" y="3336925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2000"/>
              <a:t>13</a:t>
            </a:r>
            <a:r>
              <a:rPr lang="en-CA" sz="2000" baseline="30000"/>
              <a:t>3</a:t>
            </a:r>
          </a:p>
        </p:txBody>
      </p:sp>
      <p:sp>
        <p:nvSpPr>
          <p:cNvPr id="64531" name="Rectangle 30"/>
          <p:cNvSpPr>
            <a:spLocks noChangeArrowheads="1"/>
          </p:cNvSpPr>
          <p:nvPr/>
        </p:nvSpPr>
        <p:spPr bwMode="auto">
          <a:xfrm>
            <a:off x="5029200" y="42513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2000"/>
              <a:t>2197</a:t>
            </a:r>
          </a:p>
        </p:txBody>
      </p:sp>
      <p:sp>
        <p:nvSpPr>
          <p:cNvPr id="64532" name="Line 31"/>
          <p:cNvSpPr>
            <a:spLocks noChangeShapeType="1"/>
          </p:cNvSpPr>
          <p:nvPr/>
        </p:nvSpPr>
        <p:spPr bwMode="auto">
          <a:xfrm>
            <a:off x="381000" y="4038600"/>
            <a:ext cx="434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Text Box 32"/>
          <p:cNvSpPr txBox="1">
            <a:spLocks noChangeArrowheads="1"/>
          </p:cNvSpPr>
          <p:nvPr/>
        </p:nvSpPr>
        <p:spPr bwMode="auto">
          <a:xfrm>
            <a:off x="6096000" y="31242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600"/>
              <a:t>OR</a:t>
            </a:r>
          </a:p>
        </p:txBody>
      </p:sp>
      <p:sp>
        <p:nvSpPr>
          <p:cNvPr id="64534" name="AutoShape 33"/>
          <p:cNvSpPr>
            <a:spLocks noChangeArrowheads="1"/>
          </p:cNvSpPr>
          <p:nvPr/>
        </p:nvSpPr>
        <p:spPr bwMode="auto">
          <a:xfrm>
            <a:off x="6019800" y="2819400"/>
            <a:ext cx="1066800" cy="12954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Text Box 34"/>
          <p:cNvSpPr txBox="1">
            <a:spLocks noChangeArrowheads="1"/>
          </p:cNvSpPr>
          <p:nvPr/>
        </p:nvSpPr>
        <p:spPr bwMode="auto">
          <a:xfrm>
            <a:off x="7543800" y="2133600"/>
            <a:ext cx="1295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 b="1"/>
              <a:t>c) (</a:t>
            </a:r>
            <a:r>
              <a:rPr lang="en-CA" sz="2000" b="1" u="sng"/>
              <a:t>78</a:t>
            </a:r>
            <a:r>
              <a:rPr lang="en-CA" sz="2000" b="1"/>
              <a:t>)</a:t>
            </a:r>
            <a:r>
              <a:rPr lang="en-CA" sz="2000" b="1" baseline="30000"/>
              <a:t>3</a:t>
            </a:r>
          </a:p>
          <a:p>
            <a:pPr>
              <a:spcBef>
                <a:spcPct val="50000"/>
              </a:spcBef>
            </a:pPr>
            <a:endParaRPr lang="en-CA" sz="2000"/>
          </a:p>
          <a:p>
            <a:pPr>
              <a:spcBef>
                <a:spcPct val="50000"/>
              </a:spcBef>
            </a:pPr>
            <a:r>
              <a:rPr lang="en-CA" sz="2000"/>
              <a:t>= 63</a:t>
            </a:r>
            <a:endParaRPr lang="en-CA" sz="2000" u="sng"/>
          </a:p>
          <a:p>
            <a:pPr>
              <a:spcBef>
                <a:spcPct val="50000"/>
              </a:spcBef>
            </a:pPr>
            <a:endParaRPr lang="en-CA" sz="2000" u="sng"/>
          </a:p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= 216</a:t>
            </a:r>
          </a:p>
        </p:txBody>
      </p:sp>
      <p:sp>
        <p:nvSpPr>
          <p:cNvPr id="64536" name="Rectangle 35"/>
          <p:cNvSpPr>
            <a:spLocks noChangeArrowheads="1"/>
          </p:cNvSpPr>
          <p:nvPr/>
        </p:nvSpPr>
        <p:spPr bwMode="auto">
          <a:xfrm>
            <a:off x="7867650" y="236220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 sz="2000" b="1"/>
              <a:t>13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28600" y="2286000"/>
            <a:ext cx="1066800" cy="1447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2400" y="5029200"/>
            <a:ext cx="1066800" cy="1447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124200" y="2362200"/>
            <a:ext cx="1447800" cy="1371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200400" y="5029200"/>
            <a:ext cx="1066800" cy="1371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00600" y="3048000"/>
            <a:ext cx="1066800" cy="2209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467600" y="2971800"/>
            <a:ext cx="1066800" cy="1447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1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6656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6656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Assessment</a:t>
            </a:r>
          </a:p>
        </p:txBody>
      </p:sp>
      <p:sp>
        <p:nvSpPr>
          <p:cNvPr id="66565" name="Text Box 6"/>
          <p:cNvSpPr txBox="1">
            <a:spLocks noChangeArrowheads="1"/>
          </p:cNvSpPr>
          <p:nvPr/>
        </p:nvSpPr>
        <p:spPr bwMode="auto">
          <a:xfrm>
            <a:off x="1219200" y="2928938"/>
            <a:ext cx="6629400" cy="37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4400"/>
              <a:t>Pages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84 and 85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Numbers  </a:t>
            </a:r>
          </a:p>
          <a:p>
            <a:pPr algn="ctr">
              <a:spcBef>
                <a:spcPct val="50000"/>
              </a:spcBef>
            </a:pPr>
            <a:r>
              <a:rPr lang="en-CA" sz="4400"/>
              <a:t>4-12, 15, 16, 17, 19</a:t>
            </a:r>
          </a:p>
        </p:txBody>
      </p:sp>
      <p:sp>
        <p:nvSpPr>
          <p:cNvPr id="66566" name="AutoShape 7"/>
          <p:cNvSpPr>
            <a:spLocks noChangeArrowheads="1"/>
          </p:cNvSpPr>
          <p:nvPr/>
        </p:nvSpPr>
        <p:spPr bwMode="auto">
          <a:xfrm>
            <a:off x="1219200" y="28527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AutoShape 8"/>
          <p:cNvSpPr>
            <a:spLocks noChangeArrowheads="1"/>
          </p:cNvSpPr>
          <p:nvPr/>
        </p:nvSpPr>
        <p:spPr bwMode="auto">
          <a:xfrm>
            <a:off x="1219200" y="4910138"/>
            <a:ext cx="6629400" cy="990600"/>
          </a:xfrm>
          <a:prstGeom prst="roundRect">
            <a:avLst>
              <a:gd name="adj" fmla="val 16667"/>
            </a:avLst>
          </a:prstGeom>
          <a:noFill/>
          <a:ln w="57150" cap="sq" cmpd="thinThick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1066800" y="16764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sz="5400">
                <a:solidFill>
                  <a:srgbClr val="FF3300"/>
                </a:solidFill>
              </a:rPr>
              <a:t>Assessment FA1-4</a:t>
            </a:r>
          </a:p>
        </p:txBody>
      </p:sp>
    </p:spTree>
    <p:extLst>
      <p:ext uri="{BB962C8B-B14F-4D97-AF65-F5344CB8AC3E}">
        <p14:creationId xmlns:p14="http://schemas.microsoft.com/office/powerpoint/2010/main" val="355764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1"/>
          <p:cNvSpPr>
            <a:spLocks noChangeArrowheads="1"/>
          </p:cNvSpPr>
          <p:nvPr/>
        </p:nvSpPr>
        <p:spPr bwMode="auto">
          <a:xfrm>
            <a:off x="1676400" y="1471613"/>
            <a:ext cx="70866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b="1" i="1">
                <a:solidFill>
                  <a:srgbClr val="000000"/>
                </a:solidFill>
                <a:latin typeface="Verdana" charset="0"/>
              </a:rPr>
              <a:t>The Power of One</a:t>
            </a:r>
            <a:endParaRPr lang="en-US">
              <a:solidFill>
                <a:srgbClr val="000000"/>
              </a:solidFill>
              <a:latin typeface="Verdana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>
                <a:solidFill>
                  <a:srgbClr val="000000"/>
                </a:solidFill>
              </a:rPr>
              <a:t>Any number raised to the power of one equals itself</a:t>
            </a:r>
            <a:endParaRPr lang="en-US">
              <a:solidFill>
                <a:srgbClr val="000000"/>
              </a:solidFill>
              <a:latin typeface="Verdana" charset="0"/>
            </a:endParaRPr>
          </a:p>
        </p:txBody>
      </p:sp>
      <p:pic>
        <p:nvPicPr>
          <p:cNvPr id="6861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6861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6861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The Power of One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 b="1" i="1">
                <a:solidFill>
                  <a:srgbClr val="000000"/>
                </a:solidFill>
              </a:rPr>
              <a:t>Rule</a:t>
            </a:r>
          </a:p>
        </p:txBody>
      </p:sp>
      <p:sp>
        <p:nvSpPr>
          <p:cNvPr id="68615" name="Text Box 8"/>
          <p:cNvSpPr txBox="1">
            <a:spLocks noChangeArrowheads="1"/>
          </p:cNvSpPr>
          <p:nvPr/>
        </p:nvSpPr>
        <p:spPr bwMode="auto">
          <a:xfrm>
            <a:off x="2590800" y="2971800"/>
            <a:ext cx="3962400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6600"/>
              <a:t>n</a:t>
            </a:r>
            <a:r>
              <a:rPr lang="en-CA" sz="6600" baseline="30000"/>
              <a:t>1</a:t>
            </a:r>
            <a:r>
              <a:rPr lang="en-CA" sz="6600"/>
              <a:t> = n</a:t>
            </a:r>
          </a:p>
          <a:p>
            <a:pPr>
              <a:spcBef>
                <a:spcPct val="50000"/>
              </a:spcBef>
            </a:pPr>
            <a:r>
              <a:rPr lang="en-CA" sz="6600"/>
              <a:t>8</a:t>
            </a:r>
            <a:r>
              <a:rPr lang="en-CA" sz="6600" baseline="30000"/>
              <a:t>1</a:t>
            </a:r>
            <a:r>
              <a:rPr lang="en-CA" sz="6600"/>
              <a:t> = 8</a:t>
            </a:r>
          </a:p>
        </p:txBody>
      </p:sp>
    </p:spTree>
    <p:extLst>
      <p:ext uri="{BB962C8B-B14F-4D97-AF65-F5344CB8AC3E}">
        <p14:creationId xmlns:p14="http://schemas.microsoft.com/office/powerpoint/2010/main" val="302614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1"/>
          <p:cNvSpPr>
            <a:spLocks noChangeArrowheads="1"/>
          </p:cNvSpPr>
          <p:nvPr/>
        </p:nvSpPr>
        <p:spPr bwMode="auto">
          <a:xfrm>
            <a:off x="609600" y="1471613"/>
            <a:ext cx="815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The Negative Exponent rule states that any nonzero number raised to a negative power equals its reciprocal raised to the opposite positive power.</a:t>
            </a:r>
          </a:p>
        </p:txBody>
      </p:sp>
      <p:pic>
        <p:nvPicPr>
          <p:cNvPr id="706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066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066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Negative Exponents</a:t>
            </a:r>
            <a:endParaRPr lang="en-US" sz="4800" b="1" i="1">
              <a:solidFill>
                <a:srgbClr val="000000"/>
              </a:solidFill>
            </a:endParaRPr>
          </a:p>
        </p:txBody>
      </p:sp>
      <p:pic>
        <p:nvPicPr>
          <p:cNvPr id="15" name="Picture 10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400"/>
            <a:ext cx="2133600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83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94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15"/>
          <p:cNvSpPr txBox="1">
            <a:spLocks noChangeArrowheads="1"/>
          </p:cNvSpPr>
          <p:nvPr/>
        </p:nvSpPr>
        <p:spPr bwMode="auto">
          <a:xfrm>
            <a:off x="304800" y="1371600"/>
            <a:ext cx="8305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b="1" i="1" u="sng" dirty="0"/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3429000" y="2057400"/>
            <a:ext cx="1846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 dirty="0"/>
              <a:t>	</a:t>
            </a:r>
            <a:endParaRPr lang="en-CA" sz="6000" dirty="0"/>
          </a:p>
        </p:txBody>
      </p:sp>
      <p:sp>
        <p:nvSpPr>
          <p:cNvPr id="1946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947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30160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Determine the exponent in the power </a:t>
            </a:r>
          </a:p>
          <a:p>
            <a:pPr algn="ctr"/>
            <a:r>
              <a:rPr lang="en-US" sz="6000" dirty="0" smtClean="0"/>
              <a:t>10</a:t>
            </a:r>
            <a:r>
              <a:rPr lang="en-US" sz="6000" baseline="30000" dirty="0" smtClean="0"/>
              <a:t>3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430160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Determine the exponent in the power </a:t>
            </a:r>
          </a:p>
          <a:p>
            <a:pPr algn="ctr"/>
            <a:r>
              <a:rPr lang="en-US" sz="6000" dirty="0" smtClean="0"/>
              <a:t>5</a:t>
            </a:r>
            <a:r>
              <a:rPr lang="en-US" sz="6000" baseline="30000" dirty="0" smtClean="0"/>
              <a:t>20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3875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1"/>
          <p:cNvSpPr>
            <a:spLocks noChangeArrowheads="1"/>
          </p:cNvSpPr>
          <p:nvPr/>
        </p:nvSpPr>
        <p:spPr bwMode="auto">
          <a:xfrm>
            <a:off x="609600" y="1471613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You Try:</a:t>
            </a:r>
            <a:endParaRPr lang="en-US" sz="4000" dirty="0">
              <a:solidFill>
                <a:srgbClr val="000000"/>
              </a:solidFill>
            </a:endParaRPr>
          </a:p>
        </p:txBody>
      </p:sp>
      <p:pic>
        <p:nvPicPr>
          <p:cNvPr id="706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066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066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>
                <a:solidFill>
                  <a:srgbClr val="000000"/>
                </a:solidFill>
              </a:rPr>
              <a:t>Negative Exponents</a:t>
            </a:r>
            <a:endParaRPr lang="en-US" sz="4800" b="1" i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667000"/>
            <a:ext cx="726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r>
              <a:rPr lang="en-US" sz="4000" baseline="30000" dirty="0" smtClean="0"/>
              <a:t>-3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2667000"/>
            <a:ext cx="123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(-2)</a:t>
            </a:r>
            <a:r>
              <a:rPr lang="en-US" sz="4000" baseline="30000" dirty="0" smtClean="0"/>
              <a:t>-4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56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1"/>
          <p:cNvSpPr>
            <a:spLocks noChangeArrowheads="1"/>
          </p:cNvSpPr>
          <p:nvPr/>
        </p:nvSpPr>
        <p:spPr bwMode="auto">
          <a:xfrm>
            <a:off x="2286000" y="2438400"/>
            <a:ext cx="449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0" i="1" dirty="0" smtClean="0">
                <a:solidFill>
                  <a:srgbClr val="000000"/>
                </a:solidFill>
              </a:rPr>
              <a:t>Review Package</a:t>
            </a:r>
            <a:endParaRPr lang="en-US" sz="6000" i="1" dirty="0">
              <a:solidFill>
                <a:srgbClr val="000000"/>
              </a:solidFill>
            </a:endParaRPr>
          </a:p>
        </p:txBody>
      </p:sp>
      <p:pic>
        <p:nvPicPr>
          <p:cNvPr id="706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066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066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Exponents Review</a:t>
            </a:r>
            <a:endParaRPr lang="en-US" sz="48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4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1"/>
          <p:cNvSpPr>
            <a:spLocks noChangeArrowheads="1"/>
          </p:cNvSpPr>
          <p:nvPr/>
        </p:nvSpPr>
        <p:spPr bwMode="auto">
          <a:xfrm>
            <a:off x="381000" y="1752600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u="sng" dirty="0" smtClean="0">
                <a:solidFill>
                  <a:srgbClr val="000000"/>
                </a:solidFill>
              </a:rPr>
              <a:t>Possible Activities:</a:t>
            </a:r>
            <a:endParaRPr lang="en-US" sz="4000" u="sng" dirty="0">
              <a:solidFill>
                <a:srgbClr val="000000"/>
              </a:solidFill>
            </a:endParaRPr>
          </a:p>
        </p:txBody>
      </p:sp>
      <p:pic>
        <p:nvPicPr>
          <p:cNvPr id="706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70660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70662" name="TextBox 12"/>
          <p:cNvSpPr txBox="1">
            <a:spLocks noChangeArrowheads="1"/>
          </p:cNvSpPr>
          <p:nvPr/>
        </p:nvSpPr>
        <p:spPr bwMode="auto">
          <a:xfrm>
            <a:off x="1828800" y="3810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b="1" i="1" dirty="0" smtClean="0">
                <a:solidFill>
                  <a:srgbClr val="000000"/>
                </a:solidFill>
              </a:rPr>
              <a:t>Exponents Review</a:t>
            </a:r>
            <a:endParaRPr lang="en-US" sz="4800" b="1" i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0194" y="2669938"/>
            <a:ext cx="62198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4000" dirty="0" err="1" smtClean="0"/>
              <a:t>Koosh</a:t>
            </a:r>
            <a:r>
              <a:rPr lang="en-US" sz="4000" dirty="0" smtClean="0"/>
              <a:t> Ball – ALL involve unknown values… </a:t>
            </a:r>
          </a:p>
          <a:p>
            <a:pPr marL="342900" indent="-342900">
              <a:buFontTx/>
              <a:buChar char="•"/>
            </a:pPr>
            <a:r>
              <a:rPr lang="en-US" sz="4000" dirty="0" smtClean="0"/>
              <a:t>A “Rolling” Review </a:t>
            </a:r>
          </a:p>
          <a:p>
            <a:pPr marL="342900" indent="-342900">
              <a:buFontTx/>
              <a:buChar char="•"/>
            </a:pPr>
            <a:r>
              <a:rPr lang="en-US" sz="4000" dirty="0" smtClean="0"/>
              <a:t>Triples Review </a:t>
            </a:r>
          </a:p>
        </p:txBody>
      </p:sp>
    </p:spTree>
    <p:extLst>
      <p:ext uri="{BB962C8B-B14F-4D97-AF65-F5344CB8AC3E}">
        <p14:creationId xmlns:p14="http://schemas.microsoft.com/office/powerpoint/2010/main" val="177907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94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15"/>
          <p:cNvSpPr txBox="1">
            <a:spLocks noChangeArrowheads="1"/>
          </p:cNvSpPr>
          <p:nvPr/>
        </p:nvSpPr>
        <p:spPr bwMode="auto">
          <a:xfrm>
            <a:off x="304800" y="1371600"/>
            <a:ext cx="8305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b="1" i="1" u="sng" dirty="0"/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3429000" y="2057400"/>
            <a:ext cx="1846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 dirty="0"/>
              <a:t>	</a:t>
            </a:r>
            <a:endParaRPr lang="en-CA" sz="6000" dirty="0"/>
          </a:p>
        </p:txBody>
      </p:sp>
      <p:sp>
        <p:nvSpPr>
          <p:cNvPr id="1946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947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93" y="1905000"/>
            <a:ext cx="4038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Write the number that indicates the power, six squared. </a:t>
            </a:r>
            <a:endParaRPr lang="en-US" sz="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1791312"/>
            <a:ext cx="403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Write the number that indicates the power, two raised to the power of four.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2626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19458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15"/>
          <p:cNvSpPr txBox="1">
            <a:spLocks noChangeArrowheads="1"/>
          </p:cNvSpPr>
          <p:nvPr/>
        </p:nvSpPr>
        <p:spPr bwMode="auto">
          <a:xfrm>
            <a:off x="304800" y="1371600"/>
            <a:ext cx="8305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sz="2800" dirty="0"/>
          </a:p>
          <a:p>
            <a:pPr>
              <a:spcBef>
                <a:spcPct val="50000"/>
              </a:spcBef>
            </a:pPr>
            <a:endParaRPr lang="en-CA" b="1" i="1" u="sng" dirty="0"/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3429000" y="2057400"/>
            <a:ext cx="1846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000" dirty="0"/>
              <a:t>	</a:t>
            </a:r>
            <a:endParaRPr lang="en-CA" sz="6000" dirty="0"/>
          </a:p>
        </p:txBody>
      </p:sp>
      <p:sp>
        <p:nvSpPr>
          <p:cNvPr id="19469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19470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93" y="1905000"/>
            <a:ext cx="4038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Evaluate</a:t>
            </a:r>
            <a:r>
              <a:rPr lang="en-US" sz="5000" dirty="0" smtClean="0"/>
              <a:t> 5</a:t>
            </a:r>
            <a:r>
              <a:rPr lang="en-US" sz="5000" baseline="30000" dirty="0" smtClean="0"/>
              <a:t>2</a:t>
            </a:r>
            <a:r>
              <a:rPr lang="en-US" sz="5000" dirty="0" smtClean="0"/>
              <a:t>.</a:t>
            </a:r>
            <a:endParaRPr lang="en-US" sz="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94580" y="1905000"/>
            <a:ext cx="4038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Evaluate</a:t>
            </a:r>
            <a:r>
              <a:rPr lang="en-US" sz="5000" dirty="0" smtClean="0"/>
              <a:t> 3</a:t>
            </a:r>
            <a:r>
              <a:rPr lang="en-US" sz="5000" baseline="30000" dirty="0" smtClean="0"/>
              <a:t>3</a:t>
            </a:r>
            <a:r>
              <a:rPr lang="en-US" sz="5000" dirty="0" smtClean="0"/>
              <a:t>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9790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029"/>
          <p:cNvSpPr txBox="1">
            <a:spLocks noChangeArrowheads="1"/>
          </p:cNvSpPr>
          <p:nvPr/>
        </p:nvSpPr>
        <p:spPr bwMode="auto">
          <a:xfrm>
            <a:off x="381000" y="1371600"/>
            <a:ext cx="87630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+mj-lt"/>
                <a:ea typeface="+mn-ea"/>
                <a:cs typeface="+mn-cs"/>
              </a:rPr>
              <a:t> The product of 2x2x2 can be written as </a:t>
            </a:r>
            <a:r>
              <a:rPr lang="en-US" sz="4800" b="1" i="1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2</a:t>
            </a:r>
            <a:r>
              <a:rPr lang="en-US" sz="4800" b="1" i="1" baseline="30000" dirty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3</a:t>
            </a:r>
            <a:r>
              <a:rPr lang="en-US" sz="2800" b="1" i="1" dirty="0">
                <a:latin typeface="+mj-lt"/>
                <a:ea typeface="+mn-ea"/>
                <a:cs typeface="+mn-cs"/>
              </a:rPr>
              <a:t> </a:t>
            </a:r>
            <a:r>
              <a:rPr lang="en-US" sz="2800" dirty="0">
                <a:latin typeface="+mj-lt"/>
                <a:ea typeface="+mn-ea"/>
                <a:cs typeface="+mn-cs"/>
              </a:rPr>
              <a:t>  , which is called a Power. 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Exponents are a shorthand way to show how many times a number, called the base, is multiplied times itself. A number with an exponent is said to be "raised to the power" of that exponent. </a:t>
            </a:r>
          </a:p>
          <a:p>
            <a:pPr>
              <a:spcBef>
                <a:spcPct val="50000"/>
              </a:spcBef>
              <a:defRPr/>
            </a:pPr>
            <a:endParaRPr lang="en-US" sz="3200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506" name="Text Box 1027"/>
          <p:cNvSpPr txBox="1">
            <a:spLocks noChangeArrowheads="1"/>
          </p:cNvSpPr>
          <p:nvPr/>
        </p:nvSpPr>
        <p:spPr bwMode="auto">
          <a:xfrm>
            <a:off x="304800" y="5037138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      2</a:t>
            </a:r>
            <a:r>
              <a:rPr lang="en-US" baseline="30000" dirty="0"/>
              <a:t>3</a:t>
            </a:r>
            <a:r>
              <a:rPr lang="en-US" dirty="0"/>
              <a:t>	  	   2x2x2 	   </a:t>
            </a:r>
            <a:r>
              <a:rPr lang="en-US" dirty="0" smtClean="0"/>
              <a:t>             </a:t>
            </a:r>
            <a:r>
              <a:rPr lang="en-US" dirty="0"/>
              <a:t>8 	</a:t>
            </a:r>
            <a:r>
              <a:rPr lang="en-US" dirty="0" smtClean="0"/>
              <a:t>       </a:t>
            </a:r>
            <a:r>
              <a:rPr lang="en-US" dirty="0"/>
              <a:t>	2	</a:t>
            </a:r>
            <a:r>
              <a:rPr lang="en-US" dirty="0" smtClean="0"/>
              <a:t>     3</a:t>
            </a:r>
            <a:r>
              <a:rPr lang="en-US" dirty="0"/>
              <a:t>		</a:t>
            </a:r>
          </a:p>
        </p:txBody>
      </p:sp>
      <p:sp>
        <p:nvSpPr>
          <p:cNvPr id="21507" name="Text Box 1028"/>
          <p:cNvSpPr txBox="1">
            <a:spLocks noChangeArrowheads="1"/>
          </p:cNvSpPr>
          <p:nvPr/>
        </p:nvSpPr>
        <p:spPr bwMode="auto">
          <a:xfrm>
            <a:off x="0" y="4572000"/>
            <a:ext cx="891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Exponential	   Expanded       Standard      Base   Exponent</a:t>
            </a:r>
          </a:p>
        </p:txBody>
      </p:sp>
      <p:sp>
        <p:nvSpPr>
          <p:cNvPr id="21508" name="TextBox 29"/>
          <p:cNvSpPr txBox="1">
            <a:spLocks noChangeArrowheads="1"/>
          </p:cNvSpPr>
          <p:nvPr/>
        </p:nvSpPr>
        <p:spPr bwMode="auto">
          <a:xfrm>
            <a:off x="381000" y="6019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POWER</a:t>
            </a:r>
          </a:p>
        </p:txBody>
      </p:sp>
      <p:sp>
        <p:nvSpPr>
          <p:cNvPr id="21509" name="Oval 30"/>
          <p:cNvSpPr>
            <a:spLocks noChangeArrowheads="1"/>
          </p:cNvSpPr>
          <p:nvPr/>
        </p:nvSpPr>
        <p:spPr bwMode="auto">
          <a:xfrm>
            <a:off x="304800" y="5867400"/>
            <a:ext cx="1524000" cy="990600"/>
          </a:xfrm>
          <a:prstGeom prst="ellips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21510" name="Straight Arrow Connector 32"/>
          <p:cNvCxnSpPr>
            <a:cxnSpLocks noChangeShapeType="1"/>
          </p:cNvCxnSpPr>
          <p:nvPr/>
        </p:nvCxnSpPr>
        <p:spPr bwMode="auto">
          <a:xfrm rot="5400000" flipH="1" flipV="1">
            <a:off x="723900" y="5676900"/>
            <a:ext cx="304800" cy="762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151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</p:spTree>
    <p:extLst>
      <p:ext uri="{BB962C8B-B14F-4D97-AF65-F5344CB8AC3E}">
        <p14:creationId xmlns:p14="http://schemas.microsoft.com/office/powerpoint/2010/main" val="309018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027"/>
          <p:cNvSpPr txBox="1">
            <a:spLocks noChangeArrowheads="1"/>
          </p:cNvSpPr>
          <p:nvPr/>
        </p:nvSpPr>
        <p:spPr bwMode="auto">
          <a:xfrm>
            <a:off x="0" y="2133600"/>
            <a:ext cx="8839200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    </a:t>
            </a:r>
            <a:r>
              <a:rPr lang="en-US" sz="3500" dirty="0"/>
              <a:t>  2</a:t>
            </a:r>
            <a:r>
              <a:rPr lang="en-US" sz="3500" baseline="30000" dirty="0"/>
              <a:t>3</a:t>
            </a:r>
            <a:r>
              <a:rPr lang="en-US" sz="3500" dirty="0"/>
              <a:t>	  	   </a:t>
            </a:r>
            <a:r>
              <a:rPr lang="en-US" sz="3500" dirty="0" smtClean="0"/>
              <a:t>		2x2x2 </a:t>
            </a:r>
            <a:r>
              <a:rPr lang="en-US" sz="3500" dirty="0"/>
              <a:t>	</a:t>
            </a:r>
            <a:r>
              <a:rPr lang="en-US" sz="3500" dirty="0" smtClean="0"/>
              <a:t>	 		   8	         </a:t>
            </a:r>
            <a:r>
              <a:rPr lang="en-US" sz="3500" dirty="0"/>
              <a:t>	2	</a:t>
            </a:r>
            <a:r>
              <a:rPr lang="en-US" sz="3500" dirty="0" smtClean="0"/>
              <a:t>	3</a:t>
            </a:r>
            <a:r>
              <a:rPr lang="en-US" dirty="0"/>
              <a:t>		</a:t>
            </a:r>
          </a:p>
        </p:txBody>
      </p:sp>
      <p:sp>
        <p:nvSpPr>
          <p:cNvPr id="21507" name="Text Box 1028"/>
          <p:cNvSpPr txBox="1">
            <a:spLocks noChangeArrowheads="1"/>
          </p:cNvSpPr>
          <p:nvPr/>
        </p:nvSpPr>
        <p:spPr bwMode="auto">
          <a:xfrm>
            <a:off x="0" y="1524000"/>
            <a:ext cx="91440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dirty="0" smtClean="0"/>
              <a:t>Exponential        Expanded		  </a:t>
            </a:r>
            <a:r>
              <a:rPr lang="en-US" sz="2500" dirty="0"/>
              <a:t>Standard    </a:t>
            </a:r>
            <a:r>
              <a:rPr lang="en-US" sz="2500" dirty="0" smtClean="0"/>
              <a:t>         </a:t>
            </a:r>
            <a:r>
              <a:rPr lang="en-US" sz="2500" dirty="0"/>
              <a:t>Base   Exponent</a:t>
            </a:r>
          </a:p>
        </p:txBody>
      </p:sp>
      <p:sp>
        <p:nvSpPr>
          <p:cNvPr id="21511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1512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9143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4</a:t>
            </a:r>
            <a:r>
              <a:rPr lang="en-US" sz="3500" baseline="30000" dirty="0" smtClean="0"/>
              <a:t>2</a:t>
            </a:r>
            <a:endParaRPr lang="en-US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495800"/>
            <a:ext cx="220445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/>
              <a:t>3x3x3x3x3</a:t>
            </a:r>
            <a:endParaRPr lang="en-US" sz="3500" dirty="0"/>
          </a:p>
        </p:txBody>
      </p:sp>
      <p:sp>
        <p:nvSpPr>
          <p:cNvPr id="6" name="TextBox 5"/>
          <p:cNvSpPr txBox="1"/>
          <p:nvPr/>
        </p:nvSpPr>
        <p:spPr>
          <a:xfrm>
            <a:off x="7294034" y="5698042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/>
              <a:t>6</a:t>
            </a:r>
            <a:endParaRPr lang="en-US" sz="35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5715000"/>
            <a:ext cx="40908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/>
              <a:t>4</a:t>
            </a:r>
            <a:endParaRPr lang="en-US" sz="35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8600" y="3048000"/>
            <a:ext cx="87630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28600" y="4191000"/>
            <a:ext cx="87630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28600" y="5486400"/>
            <a:ext cx="876300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1676400" y="2286000"/>
            <a:ext cx="0" cy="44196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800600" y="2286000"/>
            <a:ext cx="0" cy="44196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705600" y="2209800"/>
            <a:ext cx="0" cy="44196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848600" y="2209800"/>
            <a:ext cx="0" cy="44196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3716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6"/>
          <p:cNvSpPr txBox="1">
            <a:spLocks noChangeArrowheads="1"/>
          </p:cNvSpPr>
          <p:nvPr/>
        </p:nvSpPr>
        <p:spPr bwMode="auto">
          <a:xfrm>
            <a:off x="533400" y="1447800"/>
            <a:ext cx="81534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/>
              <a:t>Careful where the exponent is placed in the question. 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If it looks different: IT IS….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3554" name="TextBox 18"/>
          <p:cNvSpPr txBox="1">
            <a:spLocks noChangeArrowheads="1"/>
          </p:cNvSpPr>
          <p:nvPr/>
        </p:nvSpPr>
        <p:spPr bwMode="auto">
          <a:xfrm>
            <a:off x="838200" y="2667000"/>
            <a:ext cx="80010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4400"/>
              <a:t>(-4)</a:t>
            </a:r>
            <a:r>
              <a:rPr lang="en-US" sz="4400" baseline="30000">
                <a:solidFill>
                  <a:srgbClr val="FF0000"/>
                </a:solidFill>
              </a:rPr>
              <a:t>2</a:t>
            </a:r>
            <a:r>
              <a:rPr lang="en-US" sz="4400"/>
              <a:t> means -4 x-4 = </a:t>
            </a:r>
            <a:r>
              <a:rPr lang="en-US" sz="4400" b="1">
                <a:solidFill>
                  <a:srgbClr val="FF0000"/>
                </a:solidFill>
              </a:rPr>
              <a:t>16</a:t>
            </a:r>
          </a:p>
          <a:p>
            <a:pPr algn="ctr"/>
            <a:r>
              <a:rPr lang="en-US" sz="4400" b="1">
                <a:solidFill>
                  <a:srgbClr val="FF0000"/>
                </a:solidFill>
              </a:rPr>
              <a:t>or</a:t>
            </a:r>
          </a:p>
          <a:p>
            <a:r>
              <a:rPr lang="en-US" sz="4400"/>
              <a:t>(-4</a:t>
            </a:r>
            <a:r>
              <a:rPr lang="en-US" sz="4400" baseline="30000">
                <a:solidFill>
                  <a:srgbClr val="FF0000"/>
                </a:solidFill>
              </a:rPr>
              <a:t>2</a:t>
            </a:r>
            <a:r>
              <a:rPr lang="en-US" sz="4400"/>
              <a:t>) means (-1) (4 x 4) = </a:t>
            </a:r>
            <a:r>
              <a:rPr lang="en-US" sz="4400" b="1">
                <a:solidFill>
                  <a:srgbClr val="FF0000"/>
                </a:solidFill>
              </a:rPr>
              <a:t>-16</a:t>
            </a:r>
          </a:p>
        </p:txBody>
      </p:sp>
      <p:sp>
        <p:nvSpPr>
          <p:cNvPr id="23555" name="Rounded Rectangle 9"/>
          <p:cNvSpPr>
            <a:spLocks noChangeArrowheads="1"/>
          </p:cNvSpPr>
          <p:nvPr/>
        </p:nvSpPr>
        <p:spPr bwMode="auto">
          <a:xfrm>
            <a:off x="76200" y="152400"/>
            <a:ext cx="8991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pic>
        <p:nvPicPr>
          <p:cNvPr id="2355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14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ounded Rectangle 13"/>
          <p:cNvSpPr>
            <a:spLocks noChangeArrowheads="1"/>
          </p:cNvSpPr>
          <p:nvPr/>
        </p:nvSpPr>
        <p:spPr bwMode="auto">
          <a:xfrm>
            <a:off x="1676400" y="228600"/>
            <a:ext cx="7239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CA"/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1828800" y="304800"/>
            <a:ext cx="571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/>
              <a:t>What is a Power?</a:t>
            </a:r>
          </a:p>
        </p:txBody>
      </p:sp>
    </p:spTree>
    <p:extLst>
      <p:ext uri="{BB962C8B-B14F-4D97-AF65-F5344CB8AC3E}">
        <p14:creationId xmlns:p14="http://schemas.microsoft.com/office/powerpoint/2010/main" val="92710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1959</Words>
  <Application>Microsoft Macintosh PowerPoint</Application>
  <PresentationFormat>On-screen Show (4:3)</PresentationFormat>
  <Paragraphs>408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Foothills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Learning Technologies</dc:creator>
  <cp:lastModifiedBy>Learning Technologies</cp:lastModifiedBy>
  <cp:revision>7</cp:revision>
  <dcterms:created xsi:type="dcterms:W3CDTF">2016-06-29T16:50:11Z</dcterms:created>
  <dcterms:modified xsi:type="dcterms:W3CDTF">2016-08-30T20:44:45Z</dcterms:modified>
</cp:coreProperties>
</file>